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80" r:id="rId4"/>
    <p:sldMasterId id="2147483696" r:id="rId5"/>
    <p:sldMasterId id="2147483712" r:id="rId6"/>
    <p:sldMasterId id="2147483728" r:id="rId7"/>
    <p:sldMasterId id="2147483744" r:id="rId8"/>
    <p:sldMasterId id="2147483760" r:id="rId9"/>
    <p:sldMasterId id="2147483776" r:id="rId10"/>
  </p:sldMasterIdLst>
  <p:notesMasterIdLst>
    <p:notesMasterId r:id="rId14"/>
  </p:notesMasterIdLst>
  <p:sldIdLst>
    <p:sldId id="376" r:id="rId11"/>
    <p:sldId id="527" r:id="rId12"/>
    <p:sldId id="383" r:id="rId13"/>
    <p:sldId id="322" r:id="rId15"/>
    <p:sldId id="321" r:id="rId16"/>
    <p:sldId id="262" r:id="rId17"/>
    <p:sldId id="1010" r:id="rId18"/>
    <p:sldId id="388" r:id="rId19"/>
    <p:sldId id="524" r:id="rId20"/>
    <p:sldId id="626" r:id="rId21"/>
    <p:sldId id="628" r:id="rId22"/>
    <p:sldId id="630" r:id="rId23"/>
    <p:sldId id="632" r:id="rId24"/>
    <p:sldId id="633" r:id="rId25"/>
    <p:sldId id="634" r:id="rId26"/>
    <p:sldId id="635" r:id="rId27"/>
    <p:sldId id="636" r:id="rId28"/>
    <p:sldId id="637" r:id="rId29"/>
    <p:sldId id="638" r:id="rId30"/>
    <p:sldId id="639" r:id="rId31"/>
    <p:sldId id="640" r:id="rId32"/>
    <p:sldId id="642" r:id="rId33"/>
    <p:sldId id="644" r:id="rId34"/>
    <p:sldId id="643" r:id="rId35"/>
    <p:sldId id="645" r:id="rId36"/>
    <p:sldId id="646" r:id="rId37"/>
    <p:sldId id="1253" r:id="rId38"/>
    <p:sldId id="647" r:id="rId39"/>
    <p:sldId id="648" r:id="rId40"/>
    <p:sldId id="649" r:id="rId41"/>
    <p:sldId id="650" r:id="rId42"/>
    <p:sldId id="651" r:id="rId43"/>
    <p:sldId id="1255" r:id="rId44"/>
    <p:sldId id="653" r:id="rId45"/>
    <p:sldId id="654" r:id="rId46"/>
    <p:sldId id="655" r:id="rId47"/>
    <p:sldId id="656" r:id="rId48"/>
    <p:sldId id="658" r:id="rId49"/>
    <p:sldId id="1256" r:id="rId50"/>
    <p:sldId id="659" r:id="rId51"/>
    <p:sldId id="660" r:id="rId52"/>
    <p:sldId id="661" r:id="rId53"/>
    <p:sldId id="662" r:id="rId54"/>
    <p:sldId id="663" r:id="rId55"/>
    <p:sldId id="664" r:id="rId56"/>
    <p:sldId id="665" r:id="rId57"/>
    <p:sldId id="666" r:id="rId58"/>
    <p:sldId id="667" r:id="rId59"/>
    <p:sldId id="668" r:id="rId60"/>
    <p:sldId id="669" r:id="rId61"/>
    <p:sldId id="670" r:id="rId62"/>
    <p:sldId id="671" r:id="rId63"/>
    <p:sldId id="672" r:id="rId64"/>
    <p:sldId id="391" r:id="rId65"/>
    <p:sldId id="393" r:id="rId66"/>
    <p:sldId id="673" r:id="rId67"/>
    <p:sldId id="395" r:id="rId68"/>
    <p:sldId id="386" r:id="rId69"/>
    <p:sldId id="402" r:id="rId70"/>
    <p:sldId id="403" r:id="rId71"/>
    <p:sldId id="265" r:id="rId72"/>
    <p:sldId id="266" r:id="rId73"/>
    <p:sldId id="323" r:id="rId74"/>
    <p:sldId id="414" r:id="rId75"/>
    <p:sldId id="674" r:id="rId76"/>
    <p:sldId id="675" r:id="rId77"/>
    <p:sldId id="676" r:id="rId78"/>
    <p:sldId id="677" r:id="rId79"/>
    <p:sldId id="678" r:id="rId80"/>
    <p:sldId id="679" r:id="rId81"/>
    <p:sldId id="1473" r:id="rId82"/>
    <p:sldId id="1472" r:id="rId83"/>
    <p:sldId id="685" r:id="rId84"/>
    <p:sldId id="1474" r:id="rId85"/>
    <p:sldId id="686" r:id="rId86"/>
    <p:sldId id="687" r:id="rId87"/>
    <p:sldId id="680" r:id="rId88"/>
    <p:sldId id="681" r:id="rId89"/>
    <p:sldId id="682" r:id="rId90"/>
    <p:sldId id="688" r:id="rId91"/>
    <p:sldId id="689" r:id="rId92"/>
    <p:sldId id="690" r:id="rId93"/>
    <p:sldId id="691" r:id="rId94"/>
    <p:sldId id="692" r:id="rId95"/>
    <p:sldId id="693" r:id="rId96"/>
    <p:sldId id="694" r:id="rId97"/>
    <p:sldId id="695" r:id="rId98"/>
    <p:sldId id="1648" r:id="rId99"/>
    <p:sldId id="269" r:id="rId100"/>
    <p:sldId id="415" r:id="rId101"/>
    <p:sldId id="780" r:id="rId102"/>
    <p:sldId id="781" r:id="rId103"/>
    <p:sldId id="782" r:id="rId104"/>
    <p:sldId id="783" r:id="rId105"/>
    <p:sldId id="784" r:id="rId106"/>
    <p:sldId id="785" r:id="rId107"/>
    <p:sldId id="786" r:id="rId108"/>
    <p:sldId id="787" r:id="rId109"/>
    <p:sldId id="788" r:id="rId110"/>
    <p:sldId id="789" r:id="rId111"/>
    <p:sldId id="790" r:id="rId112"/>
    <p:sldId id="791" r:id="rId113"/>
    <p:sldId id="416" r:id="rId114"/>
    <p:sldId id="523" r:id="rId115"/>
    <p:sldId id="525" r:id="rId116"/>
    <p:sldId id="471" r:id="rId117"/>
    <p:sldId id="417" r:id="rId118"/>
    <p:sldId id="418" r:id="rId119"/>
    <p:sldId id="274" r:id="rId120"/>
    <p:sldId id="792" r:id="rId121"/>
    <p:sldId id="793" r:id="rId122"/>
    <p:sldId id="794" r:id="rId123"/>
    <p:sldId id="795" r:id="rId124"/>
    <p:sldId id="796" r:id="rId125"/>
    <p:sldId id="797" r:id="rId126"/>
    <p:sldId id="798" r:id="rId127"/>
    <p:sldId id="799" r:id="rId128"/>
    <p:sldId id="800" r:id="rId129"/>
    <p:sldId id="801" r:id="rId130"/>
    <p:sldId id="802" r:id="rId131"/>
    <p:sldId id="803" r:id="rId132"/>
    <p:sldId id="419" r:id="rId133"/>
    <p:sldId id="420" r:id="rId134"/>
    <p:sldId id="472" r:id="rId135"/>
    <p:sldId id="499" r:id="rId136"/>
    <p:sldId id="497" r:id="rId137"/>
    <p:sldId id="498" r:id="rId138"/>
    <p:sldId id="473" r:id="rId139"/>
    <p:sldId id="474" r:id="rId140"/>
    <p:sldId id="475" r:id="rId141"/>
    <p:sldId id="476" r:id="rId142"/>
    <p:sldId id="325" r:id="rId143"/>
    <p:sldId id="368" r:id="rId144"/>
    <p:sldId id="421" r:id="rId145"/>
    <p:sldId id="870" r:id="rId146"/>
    <p:sldId id="877" r:id="rId147"/>
    <p:sldId id="878" r:id="rId148"/>
    <p:sldId id="1806" r:id="rId149"/>
    <p:sldId id="1807" r:id="rId150"/>
    <p:sldId id="1808" r:id="rId151"/>
    <p:sldId id="1809" r:id="rId152"/>
    <p:sldId id="1810" r:id="rId153"/>
    <p:sldId id="1811" r:id="rId154"/>
    <p:sldId id="1812" r:id="rId155"/>
    <p:sldId id="336" r:id="rId156"/>
    <p:sldId id="337" r:id="rId157"/>
    <p:sldId id="871" r:id="rId158"/>
    <p:sldId id="872" r:id="rId159"/>
    <p:sldId id="873" r:id="rId160"/>
    <p:sldId id="338" r:id="rId161"/>
    <p:sldId id="874" r:id="rId162"/>
    <p:sldId id="875" r:id="rId163"/>
    <p:sldId id="340" r:id="rId164"/>
    <p:sldId id="341" r:id="rId165"/>
    <p:sldId id="2006" r:id="rId166"/>
    <p:sldId id="2007" r:id="rId167"/>
    <p:sldId id="2008" r:id="rId168"/>
    <p:sldId id="2009" r:id="rId169"/>
    <p:sldId id="2010" r:id="rId170"/>
    <p:sldId id="2011" r:id="rId171"/>
    <p:sldId id="876" r:id="rId172"/>
    <p:sldId id="879" r:id="rId173"/>
    <p:sldId id="880" r:id="rId174"/>
    <p:sldId id="881" r:id="rId175"/>
    <p:sldId id="882" r:id="rId176"/>
    <p:sldId id="883" r:id="rId177"/>
    <p:sldId id="885" r:id="rId178"/>
    <p:sldId id="886" r:id="rId179"/>
    <p:sldId id="887" r:id="rId180"/>
    <p:sldId id="888" r:id="rId181"/>
    <p:sldId id="890" r:id="rId182"/>
    <p:sldId id="891" r:id="rId183"/>
    <p:sldId id="889" r:id="rId184"/>
    <p:sldId id="884" r:id="rId185"/>
    <p:sldId id="892" r:id="rId186"/>
    <p:sldId id="893" r:id="rId187"/>
    <p:sldId id="894" r:id="rId188"/>
    <p:sldId id="895" r:id="rId189"/>
    <p:sldId id="896" r:id="rId190"/>
    <p:sldId id="897" r:id="rId191"/>
    <p:sldId id="898" r:id="rId192"/>
    <p:sldId id="904" r:id="rId193"/>
    <p:sldId id="905" r:id="rId194"/>
    <p:sldId id="906" r:id="rId195"/>
    <p:sldId id="899" r:id="rId196"/>
    <p:sldId id="900" r:id="rId197"/>
    <p:sldId id="901" r:id="rId198"/>
    <p:sldId id="902" r:id="rId199"/>
    <p:sldId id="342" r:id="rId200"/>
    <p:sldId id="426" r:id="rId201"/>
    <p:sldId id="422" r:id="rId202"/>
    <p:sldId id="452" r:id="rId203"/>
    <p:sldId id="282" r:id="rId204"/>
    <p:sldId id="450" r:id="rId205"/>
    <p:sldId id="285" r:id="rId206"/>
    <p:sldId id="492" r:id="rId207"/>
    <p:sldId id="424" r:id="rId208"/>
    <p:sldId id="458" r:id="rId209"/>
    <p:sldId id="430" r:id="rId210"/>
    <p:sldId id="432" r:id="rId211"/>
    <p:sldId id="431" r:id="rId212"/>
    <p:sldId id="435" r:id="rId213"/>
    <p:sldId id="436" r:id="rId214"/>
    <p:sldId id="465" r:id="rId215"/>
    <p:sldId id="438" r:id="rId216"/>
    <p:sldId id="439" r:id="rId217"/>
    <p:sldId id="440" r:id="rId218"/>
    <p:sldId id="441" r:id="rId219"/>
    <p:sldId id="442" r:id="rId220"/>
    <p:sldId id="459" r:id="rId221"/>
    <p:sldId id="447" r:id="rId222"/>
    <p:sldId id="495" r:id="rId223"/>
    <p:sldId id="444" r:id="rId224"/>
    <p:sldId id="448" r:id="rId225"/>
    <p:sldId id="1947" r:id="rId226"/>
    <p:sldId id="300" r:id="rId227"/>
    <p:sldId id="500" r:id="rId228"/>
    <p:sldId id="466" r:id="rId229"/>
    <p:sldId id="467" r:id="rId230"/>
    <p:sldId id="451" r:id="rId231"/>
    <p:sldId id="1915" r:id="rId232"/>
    <p:sldId id="1916" r:id="rId233"/>
    <p:sldId id="1917" r:id="rId234"/>
    <p:sldId id="1948" r:id="rId235"/>
    <p:sldId id="1927" r:id="rId236"/>
    <p:sldId id="1949" r:id="rId237"/>
    <p:sldId id="1950" r:id="rId238"/>
    <p:sldId id="1951" r:id="rId239"/>
    <p:sldId id="1952" r:id="rId240"/>
    <p:sldId id="1953" r:id="rId241"/>
    <p:sldId id="1954" r:id="rId242"/>
    <p:sldId id="1955" r:id="rId243"/>
    <p:sldId id="1956" r:id="rId244"/>
    <p:sldId id="1958" r:id="rId245"/>
    <p:sldId id="1959" r:id="rId246"/>
    <p:sldId id="1960" r:id="rId247"/>
    <p:sldId id="1970" r:id="rId248"/>
    <p:sldId id="1971" r:id="rId249"/>
    <p:sldId id="1961" r:id="rId250"/>
    <p:sldId id="1962" r:id="rId251"/>
    <p:sldId id="1963" r:id="rId252"/>
    <p:sldId id="1964" r:id="rId253"/>
    <p:sldId id="1965" r:id="rId254"/>
    <p:sldId id="1966" r:id="rId255"/>
    <p:sldId id="1967" r:id="rId256"/>
    <p:sldId id="1968" r:id="rId257"/>
    <p:sldId id="1969" r:id="rId258"/>
    <p:sldId id="1929" r:id="rId259"/>
    <p:sldId id="1930" r:id="rId260"/>
    <p:sldId id="1931" r:id="rId261"/>
    <p:sldId id="1932" r:id="rId262"/>
    <p:sldId id="1933" r:id="rId263"/>
    <p:sldId id="1934" r:id="rId264"/>
    <p:sldId id="1935" r:id="rId265"/>
    <p:sldId id="1936" r:id="rId266"/>
    <p:sldId id="1937" r:id="rId267"/>
    <p:sldId id="1938" r:id="rId268"/>
    <p:sldId id="1939" r:id="rId269"/>
    <p:sldId id="1940" r:id="rId270"/>
    <p:sldId id="1941" r:id="rId271"/>
    <p:sldId id="1942" r:id="rId272"/>
    <p:sldId id="1943" r:id="rId273"/>
    <p:sldId id="1944" r:id="rId274"/>
    <p:sldId id="1945" r:id="rId275"/>
    <p:sldId id="1946" r:id="rId276"/>
    <p:sldId id="377" r:id="rId277"/>
  </p:sldIdLst>
  <p:sldSz cx="9144000" cy="6858000" type="screen4x3"/>
  <p:notesSz cx="6858000" cy="9144000"/>
  <p:custDataLst>
    <p:tags r:id="rId281"/>
  </p:custDataLst>
  <p:defaultTextStyle>
    <a:defPPr>
      <a:defRPr lang="zh-CN"/>
    </a:defPPr>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824" userDrawn="1">
          <p15:clr>
            <a:srgbClr val="A4A3A4"/>
          </p15:clr>
        </p15:guide>
        <p15:guide id="2" pos="23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0F64BA"/>
    <a:srgbClr val="DCBEBE"/>
    <a:srgbClr val="1D3555"/>
    <a:srgbClr val="FFFF66"/>
    <a:srgbClr val="808080"/>
    <a:srgbClr val="FFCCFF"/>
    <a:srgbClr val="D9FFFF"/>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935"/>
    <p:restoredTop sz="92766"/>
  </p:normalViewPr>
  <p:slideViewPr>
    <p:cSldViewPr showGuides="1">
      <p:cViewPr>
        <p:scale>
          <a:sx n="75" d="100"/>
          <a:sy n="75" d="100"/>
        </p:scale>
        <p:origin x="-206" y="-62"/>
      </p:cViewPr>
      <p:guideLst>
        <p:guide orient="horz" pos="824"/>
        <p:guide pos="232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2948"/>
    </p:cViewPr>
  </p:sorter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slide" Target="slides/slide88.xml"/><Relationship Id="rId98" Type="http://schemas.openxmlformats.org/officeDocument/2006/relationships/slide" Target="slides/slide87.xml"/><Relationship Id="rId97" Type="http://schemas.openxmlformats.org/officeDocument/2006/relationships/slide" Target="slides/slide86.xml"/><Relationship Id="rId96" Type="http://schemas.openxmlformats.org/officeDocument/2006/relationships/slide" Target="slides/slide85.xml"/><Relationship Id="rId95" Type="http://schemas.openxmlformats.org/officeDocument/2006/relationships/slide" Target="slides/slide84.xml"/><Relationship Id="rId94" Type="http://schemas.openxmlformats.org/officeDocument/2006/relationships/slide" Target="slides/slide83.xml"/><Relationship Id="rId93" Type="http://schemas.openxmlformats.org/officeDocument/2006/relationships/slide" Target="slides/slide82.xml"/><Relationship Id="rId92" Type="http://schemas.openxmlformats.org/officeDocument/2006/relationships/slide" Target="slides/slide81.xml"/><Relationship Id="rId91" Type="http://schemas.openxmlformats.org/officeDocument/2006/relationships/slide" Target="slides/slide80.xml"/><Relationship Id="rId90" Type="http://schemas.openxmlformats.org/officeDocument/2006/relationships/slide" Target="slides/slide79.xml"/><Relationship Id="rId9" Type="http://schemas.openxmlformats.org/officeDocument/2006/relationships/slideMaster" Target="slideMasters/slideMaster8.xml"/><Relationship Id="rId89" Type="http://schemas.openxmlformats.org/officeDocument/2006/relationships/slide" Target="slides/slide78.xml"/><Relationship Id="rId88" Type="http://schemas.openxmlformats.org/officeDocument/2006/relationships/slide" Target="slides/slide77.xml"/><Relationship Id="rId87" Type="http://schemas.openxmlformats.org/officeDocument/2006/relationships/slide" Target="slides/slide76.xml"/><Relationship Id="rId86" Type="http://schemas.openxmlformats.org/officeDocument/2006/relationships/slide" Target="slides/slide75.xml"/><Relationship Id="rId85" Type="http://schemas.openxmlformats.org/officeDocument/2006/relationships/slide" Target="slides/slide74.xml"/><Relationship Id="rId84" Type="http://schemas.openxmlformats.org/officeDocument/2006/relationships/slide" Target="slides/slide73.xml"/><Relationship Id="rId83" Type="http://schemas.openxmlformats.org/officeDocument/2006/relationships/slide" Target="slides/slide72.xml"/><Relationship Id="rId82" Type="http://schemas.openxmlformats.org/officeDocument/2006/relationships/slide" Target="slides/slide71.xml"/><Relationship Id="rId81" Type="http://schemas.openxmlformats.org/officeDocument/2006/relationships/slide" Target="slides/slide70.xml"/><Relationship Id="rId80" Type="http://schemas.openxmlformats.org/officeDocument/2006/relationships/slide" Target="slides/slide69.xml"/><Relationship Id="rId8" Type="http://schemas.openxmlformats.org/officeDocument/2006/relationships/slideMaster" Target="slideMasters/slideMaster7.xml"/><Relationship Id="rId79" Type="http://schemas.openxmlformats.org/officeDocument/2006/relationships/slide" Target="slides/slide68.xml"/><Relationship Id="rId78" Type="http://schemas.openxmlformats.org/officeDocument/2006/relationships/slide" Target="slides/slide67.xml"/><Relationship Id="rId77" Type="http://schemas.openxmlformats.org/officeDocument/2006/relationships/slide" Target="slides/slide66.xml"/><Relationship Id="rId76" Type="http://schemas.openxmlformats.org/officeDocument/2006/relationships/slide" Target="slides/slide65.xml"/><Relationship Id="rId75" Type="http://schemas.openxmlformats.org/officeDocument/2006/relationships/slide" Target="slides/slide64.xml"/><Relationship Id="rId74" Type="http://schemas.openxmlformats.org/officeDocument/2006/relationships/slide" Target="slides/slide63.xml"/><Relationship Id="rId73" Type="http://schemas.openxmlformats.org/officeDocument/2006/relationships/slide" Target="slides/slide62.xml"/><Relationship Id="rId72" Type="http://schemas.openxmlformats.org/officeDocument/2006/relationships/slide" Target="slides/slide61.xml"/><Relationship Id="rId71" Type="http://schemas.openxmlformats.org/officeDocument/2006/relationships/slide" Target="slides/slide60.xml"/><Relationship Id="rId70" Type="http://schemas.openxmlformats.org/officeDocument/2006/relationships/slide" Target="slides/slide59.xml"/><Relationship Id="rId7" Type="http://schemas.openxmlformats.org/officeDocument/2006/relationships/slideMaster" Target="slideMasters/slideMaster6.xml"/><Relationship Id="rId69" Type="http://schemas.openxmlformats.org/officeDocument/2006/relationships/slide" Target="slides/slide58.xml"/><Relationship Id="rId68" Type="http://schemas.openxmlformats.org/officeDocument/2006/relationships/slide" Target="slides/slide57.xml"/><Relationship Id="rId67" Type="http://schemas.openxmlformats.org/officeDocument/2006/relationships/slide" Target="slides/slide56.xml"/><Relationship Id="rId66" Type="http://schemas.openxmlformats.org/officeDocument/2006/relationships/slide" Target="slides/slide55.xml"/><Relationship Id="rId65" Type="http://schemas.openxmlformats.org/officeDocument/2006/relationships/slide" Target="slides/slide54.xml"/><Relationship Id="rId64" Type="http://schemas.openxmlformats.org/officeDocument/2006/relationships/slide" Target="slides/slide53.xml"/><Relationship Id="rId63" Type="http://schemas.openxmlformats.org/officeDocument/2006/relationships/slide" Target="slides/slide52.xml"/><Relationship Id="rId62" Type="http://schemas.openxmlformats.org/officeDocument/2006/relationships/slide" Target="slides/slide51.xml"/><Relationship Id="rId61" Type="http://schemas.openxmlformats.org/officeDocument/2006/relationships/slide" Target="slides/slide50.xml"/><Relationship Id="rId60" Type="http://schemas.openxmlformats.org/officeDocument/2006/relationships/slide" Target="slides/slide49.xml"/><Relationship Id="rId6" Type="http://schemas.openxmlformats.org/officeDocument/2006/relationships/slideMaster" Target="slideMasters/slideMaster5.xml"/><Relationship Id="rId59" Type="http://schemas.openxmlformats.org/officeDocument/2006/relationships/slide" Target="slides/slide48.xml"/><Relationship Id="rId58" Type="http://schemas.openxmlformats.org/officeDocument/2006/relationships/slide" Target="slides/slide47.xml"/><Relationship Id="rId57" Type="http://schemas.openxmlformats.org/officeDocument/2006/relationships/slide" Target="slides/slide46.xml"/><Relationship Id="rId56" Type="http://schemas.openxmlformats.org/officeDocument/2006/relationships/slide" Target="slides/slide45.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1" Type="http://schemas.openxmlformats.org/officeDocument/2006/relationships/tags" Target="tags/tag16.xml"/><Relationship Id="rId280" Type="http://schemas.openxmlformats.org/officeDocument/2006/relationships/tableStyles" Target="tableStyles.xml"/><Relationship Id="rId28" Type="http://schemas.openxmlformats.org/officeDocument/2006/relationships/slide" Target="slides/slide17.xml"/><Relationship Id="rId279" Type="http://schemas.openxmlformats.org/officeDocument/2006/relationships/viewProps" Target="viewProps.xml"/><Relationship Id="rId278" Type="http://schemas.openxmlformats.org/officeDocument/2006/relationships/presProps" Target="presProps.xml"/><Relationship Id="rId277" Type="http://schemas.openxmlformats.org/officeDocument/2006/relationships/slide" Target="slides/slide266.xml"/><Relationship Id="rId276" Type="http://schemas.openxmlformats.org/officeDocument/2006/relationships/slide" Target="slides/slide265.xml"/><Relationship Id="rId275" Type="http://schemas.openxmlformats.org/officeDocument/2006/relationships/slide" Target="slides/slide264.xml"/><Relationship Id="rId274" Type="http://schemas.openxmlformats.org/officeDocument/2006/relationships/slide" Target="slides/slide263.xml"/><Relationship Id="rId273" Type="http://schemas.openxmlformats.org/officeDocument/2006/relationships/slide" Target="slides/slide262.xml"/><Relationship Id="rId272" Type="http://schemas.openxmlformats.org/officeDocument/2006/relationships/slide" Target="slides/slide261.xml"/><Relationship Id="rId271" Type="http://schemas.openxmlformats.org/officeDocument/2006/relationships/slide" Target="slides/slide260.xml"/><Relationship Id="rId270" Type="http://schemas.openxmlformats.org/officeDocument/2006/relationships/slide" Target="slides/slide259.xml"/><Relationship Id="rId27" Type="http://schemas.openxmlformats.org/officeDocument/2006/relationships/slide" Target="slides/slide16.xml"/><Relationship Id="rId269" Type="http://schemas.openxmlformats.org/officeDocument/2006/relationships/slide" Target="slides/slide258.xml"/><Relationship Id="rId268" Type="http://schemas.openxmlformats.org/officeDocument/2006/relationships/slide" Target="slides/slide257.xml"/><Relationship Id="rId267" Type="http://schemas.openxmlformats.org/officeDocument/2006/relationships/slide" Target="slides/slide256.xml"/><Relationship Id="rId266" Type="http://schemas.openxmlformats.org/officeDocument/2006/relationships/slide" Target="slides/slide255.xml"/><Relationship Id="rId265" Type="http://schemas.openxmlformats.org/officeDocument/2006/relationships/slide" Target="slides/slide254.xml"/><Relationship Id="rId264" Type="http://schemas.openxmlformats.org/officeDocument/2006/relationships/slide" Target="slides/slide253.xml"/><Relationship Id="rId263" Type="http://schemas.openxmlformats.org/officeDocument/2006/relationships/slide" Target="slides/slide252.xml"/><Relationship Id="rId262" Type="http://schemas.openxmlformats.org/officeDocument/2006/relationships/slide" Target="slides/slide251.xml"/><Relationship Id="rId261" Type="http://schemas.openxmlformats.org/officeDocument/2006/relationships/slide" Target="slides/slide250.xml"/><Relationship Id="rId260" Type="http://schemas.openxmlformats.org/officeDocument/2006/relationships/slide" Target="slides/slide249.xml"/><Relationship Id="rId26" Type="http://schemas.openxmlformats.org/officeDocument/2006/relationships/slide" Target="slides/slide15.xml"/><Relationship Id="rId259" Type="http://schemas.openxmlformats.org/officeDocument/2006/relationships/slide" Target="slides/slide248.xml"/><Relationship Id="rId258" Type="http://schemas.openxmlformats.org/officeDocument/2006/relationships/slide" Target="slides/slide247.xml"/><Relationship Id="rId257" Type="http://schemas.openxmlformats.org/officeDocument/2006/relationships/slide" Target="slides/slide246.xml"/><Relationship Id="rId256" Type="http://schemas.openxmlformats.org/officeDocument/2006/relationships/slide" Target="slides/slide245.xml"/><Relationship Id="rId255" Type="http://schemas.openxmlformats.org/officeDocument/2006/relationships/slide" Target="slides/slide244.xml"/><Relationship Id="rId254" Type="http://schemas.openxmlformats.org/officeDocument/2006/relationships/slide" Target="slides/slide243.xml"/><Relationship Id="rId253" Type="http://schemas.openxmlformats.org/officeDocument/2006/relationships/slide" Target="slides/slide242.xml"/><Relationship Id="rId252" Type="http://schemas.openxmlformats.org/officeDocument/2006/relationships/slide" Target="slides/slide241.xml"/><Relationship Id="rId251" Type="http://schemas.openxmlformats.org/officeDocument/2006/relationships/slide" Target="slides/slide240.xml"/><Relationship Id="rId250" Type="http://schemas.openxmlformats.org/officeDocument/2006/relationships/slide" Target="slides/slide239.xml"/><Relationship Id="rId25" Type="http://schemas.openxmlformats.org/officeDocument/2006/relationships/slide" Target="slides/slide14.xml"/><Relationship Id="rId249" Type="http://schemas.openxmlformats.org/officeDocument/2006/relationships/slide" Target="slides/slide238.xml"/><Relationship Id="rId248" Type="http://schemas.openxmlformats.org/officeDocument/2006/relationships/slide" Target="slides/slide237.xml"/><Relationship Id="rId247" Type="http://schemas.openxmlformats.org/officeDocument/2006/relationships/slide" Target="slides/slide236.xml"/><Relationship Id="rId246" Type="http://schemas.openxmlformats.org/officeDocument/2006/relationships/slide" Target="slides/slide235.xml"/><Relationship Id="rId245" Type="http://schemas.openxmlformats.org/officeDocument/2006/relationships/slide" Target="slides/slide234.xml"/><Relationship Id="rId244" Type="http://schemas.openxmlformats.org/officeDocument/2006/relationships/slide" Target="slides/slide233.xml"/><Relationship Id="rId243" Type="http://schemas.openxmlformats.org/officeDocument/2006/relationships/slide" Target="slides/slide232.xml"/><Relationship Id="rId242" Type="http://schemas.openxmlformats.org/officeDocument/2006/relationships/slide" Target="slides/slide231.xml"/><Relationship Id="rId241" Type="http://schemas.openxmlformats.org/officeDocument/2006/relationships/slide" Target="slides/slide230.xml"/><Relationship Id="rId240" Type="http://schemas.openxmlformats.org/officeDocument/2006/relationships/slide" Target="slides/slide229.xml"/><Relationship Id="rId24" Type="http://schemas.openxmlformats.org/officeDocument/2006/relationships/slide" Target="slides/slide13.xml"/><Relationship Id="rId239" Type="http://schemas.openxmlformats.org/officeDocument/2006/relationships/slide" Target="slides/slide228.xml"/><Relationship Id="rId238" Type="http://schemas.openxmlformats.org/officeDocument/2006/relationships/slide" Target="slides/slide227.xml"/><Relationship Id="rId237" Type="http://schemas.openxmlformats.org/officeDocument/2006/relationships/slide" Target="slides/slide226.xml"/><Relationship Id="rId236" Type="http://schemas.openxmlformats.org/officeDocument/2006/relationships/slide" Target="slides/slide225.xml"/><Relationship Id="rId235" Type="http://schemas.openxmlformats.org/officeDocument/2006/relationships/slide" Target="slides/slide224.xml"/><Relationship Id="rId234" Type="http://schemas.openxmlformats.org/officeDocument/2006/relationships/slide" Target="slides/slide223.xml"/><Relationship Id="rId233" Type="http://schemas.openxmlformats.org/officeDocument/2006/relationships/slide" Target="slides/slide222.xml"/><Relationship Id="rId232" Type="http://schemas.openxmlformats.org/officeDocument/2006/relationships/slide" Target="slides/slide221.xml"/><Relationship Id="rId231" Type="http://schemas.openxmlformats.org/officeDocument/2006/relationships/slide" Target="slides/slide220.xml"/><Relationship Id="rId230" Type="http://schemas.openxmlformats.org/officeDocument/2006/relationships/slide" Target="slides/slide219.xml"/><Relationship Id="rId23" Type="http://schemas.openxmlformats.org/officeDocument/2006/relationships/slide" Target="slides/slide12.xml"/><Relationship Id="rId229" Type="http://schemas.openxmlformats.org/officeDocument/2006/relationships/slide" Target="slides/slide218.xml"/><Relationship Id="rId228" Type="http://schemas.openxmlformats.org/officeDocument/2006/relationships/slide" Target="slides/slide217.xml"/><Relationship Id="rId227" Type="http://schemas.openxmlformats.org/officeDocument/2006/relationships/slide" Target="slides/slide216.xml"/><Relationship Id="rId226" Type="http://schemas.openxmlformats.org/officeDocument/2006/relationships/slide" Target="slides/slide215.xml"/><Relationship Id="rId225" Type="http://schemas.openxmlformats.org/officeDocument/2006/relationships/slide" Target="slides/slide214.xml"/><Relationship Id="rId224" Type="http://schemas.openxmlformats.org/officeDocument/2006/relationships/slide" Target="slides/slide213.xml"/><Relationship Id="rId223" Type="http://schemas.openxmlformats.org/officeDocument/2006/relationships/slide" Target="slides/slide212.xml"/><Relationship Id="rId222" Type="http://schemas.openxmlformats.org/officeDocument/2006/relationships/slide" Target="slides/slide211.xml"/><Relationship Id="rId221" Type="http://schemas.openxmlformats.org/officeDocument/2006/relationships/slide" Target="slides/slide210.xml"/><Relationship Id="rId220" Type="http://schemas.openxmlformats.org/officeDocument/2006/relationships/slide" Target="slides/slide209.xml"/><Relationship Id="rId22" Type="http://schemas.openxmlformats.org/officeDocument/2006/relationships/slide" Target="slides/slide11.xml"/><Relationship Id="rId219" Type="http://schemas.openxmlformats.org/officeDocument/2006/relationships/slide" Target="slides/slide208.xml"/><Relationship Id="rId218" Type="http://schemas.openxmlformats.org/officeDocument/2006/relationships/slide" Target="slides/slide207.xml"/><Relationship Id="rId217" Type="http://schemas.openxmlformats.org/officeDocument/2006/relationships/slide" Target="slides/slide206.xml"/><Relationship Id="rId216" Type="http://schemas.openxmlformats.org/officeDocument/2006/relationships/slide" Target="slides/slide205.xml"/><Relationship Id="rId215" Type="http://schemas.openxmlformats.org/officeDocument/2006/relationships/slide" Target="slides/slide204.xml"/><Relationship Id="rId214" Type="http://schemas.openxmlformats.org/officeDocument/2006/relationships/slide" Target="slides/slide203.xml"/><Relationship Id="rId213" Type="http://schemas.openxmlformats.org/officeDocument/2006/relationships/slide" Target="slides/slide202.xml"/><Relationship Id="rId212" Type="http://schemas.openxmlformats.org/officeDocument/2006/relationships/slide" Target="slides/slide201.xml"/><Relationship Id="rId211" Type="http://schemas.openxmlformats.org/officeDocument/2006/relationships/slide" Target="slides/slide200.xml"/><Relationship Id="rId210" Type="http://schemas.openxmlformats.org/officeDocument/2006/relationships/slide" Target="slides/slide199.xml"/><Relationship Id="rId21" Type="http://schemas.openxmlformats.org/officeDocument/2006/relationships/slide" Target="slides/slide10.xml"/><Relationship Id="rId209" Type="http://schemas.openxmlformats.org/officeDocument/2006/relationships/slide" Target="slides/slide198.xml"/><Relationship Id="rId208" Type="http://schemas.openxmlformats.org/officeDocument/2006/relationships/slide" Target="slides/slide197.xml"/><Relationship Id="rId207" Type="http://schemas.openxmlformats.org/officeDocument/2006/relationships/slide" Target="slides/slide196.xml"/><Relationship Id="rId206" Type="http://schemas.openxmlformats.org/officeDocument/2006/relationships/slide" Target="slides/slide195.xml"/><Relationship Id="rId205" Type="http://schemas.openxmlformats.org/officeDocument/2006/relationships/slide" Target="slides/slide194.xml"/><Relationship Id="rId204" Type="http://schemas.openxmlformats.org/officeDocument/2006/relationships/slide" Target="slides/slide193.xml"/><Relationship Id="rId203" Type="http://schemas.openxmlformats.org/officeDocument/2006/relationships/slide" Target="slides/slide192.xml"/><Relationship Id="rId202" Type="http://schemas.openxmlformats.org/officeDocument/2006/relationships/slide" Target="slides/slide191.xml"/><Relationship Id="rId201" Type="http://schemas.openxmlformats.org/officeDocument/2006/relationships/slide" Target="slides/slide190.xml"/><Relationship Id="rId200" Type="http://schemas.openxmlformats.org/officeDocument/2006/relationships/slide" Target="slides/slide189.xml"/><Relationship Id="rId20" Type="http://schemas.openxmlformats.org/officeDocument/2006/relationships/slide" Target="slides/slide9.xml"/><Relationship Id="rId2" Type="http://schemas.openxmlformats.org/officeDocument/2006/relationships/theme" Target="theme/theme1.xml"/><Relationship Id="rId199" Type="http://schemas.openxmlformats.org/officeDocument/2006/relationships/slide" Target="slides/slide188.xml"/><Relationship Id="rId198" Type="http://schemas.openxmlformats.org/officeDocument/2006/relationships/slide" Target="slides/slide187.xml"/><Relationship Id="rId197" Type="http://schemas.openxmlformats.org/officeDocument/2006/relationships/slide" Target="slides/slide186.xml"/><Relationship Id="rId196" Type="http://schemas.openxmlformats.org/officeDocument/2006/relationships/slide" Target="slides/slide185.xml"/><Relationship Id="rId195" Type="http://schemas.openxmlformats.org/officeDocument/2006/relationships/slide" Target="slides/slide184.xml"/><Relationship Id="rId194" Type="http://schemas.openxmlformats.org/officeDocument/2006/relationships/slide" Target="slides/slide183.xml"/><Relationship Id="rId193" Type="http://schemas.openxmlformats.org/officeDocument/2006/relationships/slide" Target="slides/slide182.xml"/><Relationship Id="rId192" Type="http://schemas.openxmlformats.org/officeDocument/2006/relationships/slide" Target="slides/slide181.xml"/><Relationship Id="rId191" Type="http://schemas.openxmlformats.org/officeDocument/2006/relationships/slide" Target="slides/slide180.xml"/><Relationship Id="rId190" Type="http://schemas.openxmlformats.org/officeDocument/2006/relationships/slide" Target="slides/slide179.xml"/><Relationship Id="rId19" Type="http://schemas.openxmlformats.org/officeDocument/2006/relationships/slide" Target="slides/slide8.xml"/><Relationship Id="rId189" Type="http://schemas.openxmlformats.org/officeDocument/2006/relationships/slide" Target="slides/slide178.xml"/><Relationship Id="rId188" Type="http://schemas.openxmlformats.org/officeDocument/2006/relationships/slide" Target="slides/slide177.xml"/><Relationship Id="rId187" Type="http://schemas.openxmlformats.org/officeDocument/2006/relationships/slide" Target="slides/slide176.xml"/><Relationship Id="rId186" Type="http://schemas.openxmlformats.org/officeDocument/2006/relationships/slide" Target="slides/slide175.xml"/><Relationship Id="rId185" Type="http://schemas.openxmlformats.org/officeDocument/2006/relationships/slide" Target="slides/slide174.xml"/><Relationship Id="rId184" Type="http://schemas.openxmlformats.org/officeDocument/2006/relationships/slide" Target="slides/slide173.xml"/><Relationship Id="rId183" Type="http://schemas.openxmlformats.org/officeDocument/2006/relationships/slide" Target="slides/slide172.xml"/><Relationship Id="rId182" Type="http://schemas.openxmlformats.org/officeDocument/2006/relationships/slide" Target="slides/slide171.xml"/><Relationship Id="rId181" Type="http://schemas.openxmlformats.org/officeDocument/2006/relationships/slide" Target="slides/slide170.xml"/><Relationship Id="rId180" Type="http://schemas.openxmlformats.org/officeDocument/2006/relationships/slide" Target="slides/slide169.xml"/><Relationship Id="rId18" Type="http://schemas.openxmlformats.org/officeDocument/2006/relationships/slide" Target="slides/slide7.xml"/><Relationship Id="rId179" Type="http://schemas.openxmlformats.org/officeDocument/2006/relationships/slide" Target="slides/slide168.xml"/><Relationship Id="rId178" Type="http://schemas.openxmlformats.org/officeDocument/2006/relationships/slide" Target="slides/slide167.xml"/><Relationship Id="rId177" Type="http://schemas.openxmlformats.org/officeDocument/2006/relationships/slide" Target="slides/slide166.xml"/><Relationship Id="rId176" Type="http://schemas.openxmlformats.org/officeDocument/2006/relationships/slide" Target="slides/slide165.xml"/><Relationship Id="rId175" Type="http://schemas.openxmlformats.org/officeDocument/2006/relationships/slide" Target="slides/slide164.xml"/><Relationship Id="rId174" Type="http://schemas.openxmlformats.org/officeDocument/2006/relationships/slide" Target="slides/slide163.xml"/><Relationship Id="rId173" Type="http://schemas.openxmlformats.org/officeDocument/2006/relationships/slide" Target="slides/slide162.xml"/><Relationship Id="rId172" Type="http://schemas.openxmlformats.org/officeDocument/2006/relationships/slide" Target="slides/slide161.xml"/><Relationship Id="rId171" Type="http://schemas.openxmlformats.org/officeDocument/2006/relationships/slide" Target="slides/slide160.xml"/><Relationship Id="rId170" Type="http://schemas.openxmlformats.org/officeDocument/2006/relationships/slide" Target="slides/slide159.xml"/><Relationship Id="rId17" Type="http://schemas.openxmlformats.org/officeDocument/2006/relationships/slide" Target="slides/slide6.xml"/><Relationship Id="rId169" Type="http://schemas.openxmlformats.org/officeDocument/2006/relationships/slide" Target="slides/slide158.xml"/><Relationship Id="rId168" Type="http://schemas.openxmlformats.org/officeDocument/2006/relationships/slide" Target="slides/slide157.xml"/><Relationship Id="rId167" Type="http://schemas.openxmlformats.org/officeDocument/2006/relationships/slide" Target="slides/slide156.xml"/><Relationship Id="rId166" Type="http://schemas.openxmlformats.org/officeDocument/2006/relationships/slide" Target="slides/slide155.xml"/><Relationship Id="rId165" Type="http://schemas.openxmlformats.org/officeDocument/2006/relationships/slide" Target="slides/slide154.xml"/><Relationship Id="rId164" Type="http://schemas.openxmlformats.org/officeDocument/2006/relationships/slide" Target="slides/slide153.xml"/><Relationship Id="rId163" Type="http://schemas.openxmlformats.org/officeDocument/2006/relationships/slide" Target="slides/slide152.xml"/><Relationship Id="rId162" Type="http://schemas.openxmlformats.org/officeDocument/2006/relationships/slide" Target="slides/slide151.xml"/><Relationship Id="rId161" Type="http://schemas.openxmlformats.org/officeDocument/2006/relationships/slide" Target="slides/slide150.xml"/><Relationship Id="rId160" Type="http://schemas.openxmlformats.org/officeDocument/2006/relationships/slide" Target="slides/slide149.xml"/><Relationship Id="rId16" Type="http://schemas.openxmlformats.org/officeDocument/2006/relationships/slide" Target="slides/slide5.xml"/><Relationship Id="rId159" Type="http://schemas.openxmlformats.org/officeDocument/2006/relationships/slide" Target="slides/slide148.xml"/><Relationship Id="rId158" Type="http://schemas.openxmlformats.org/officeDocument/2006/relationships/slide" Target="slides/slide147.xml"/><Relationship Id="rId157" Type="http://schemas.openxmlformats.org/officeDocument/2006/relationships/slide" Target="slides/slide146.xml"/><Relationship Id="rId156" Type="http://schemas.openxmlformats.org/officeDocument/2006/relationships/slide" Target="slides/slide145.xml"/><Relationship Id="rId155" Type="http://schemas.openxmlformats.org/officeDocument/2006/relationships/slide" Target="slides/slide144.xml"/><Relationship Id="rId154" Type="http://schemas.openxmlformats.org/officeDocument/2006/relationships/slide" Target="slides/slide143.xml"/><Relationship Id="rId153" Type="http://schemas.openxmlformats.org/officeDocument/2006/relationships/slide" Target="slides/slide142.xml"/><Relationship Id="rId152" Type="http://schemas.openxmlformats.org/officeDocument/2006/relationships/slide" Target="slides/slide141.xml"/><Relationship Id="rId151" Type="http://schemas.openxmlformats.org/officeDocument/2006/relationships/slide" Target="slides/slide140.xml"/><Relationship Id="rId150" Type="http://schemas.openxmlformats.org/officeDocument/2006/relationships/slide" Target="slides/slide139.xml"/><Relationship Id="rId15" Type="http://schemas.openxmlformats.org/officeDocument/2006/relationships/slide" Target="slides/slide4.xml"/><Relationship Id="rId149" Type="http://schemas.openxmlformats.org/officeDocument/2006/relationships/slide" Target="slides/slide138.xml"/><Relationship Id="rId148" Type="http://schemas.openxmlformats.org/officeDocument/2006/relationships/slide" Target="slides/slide137.xml"/><Relationship Id="rId147" Type="http://schemas.openxmlformats.org/officeDocument/2006/relationships/slide" Target="slides/slide136.xml"/><Relationship Id="rId146" Type="http://schemas.openxmlformats.org/officeDocument/2006/relationships/slide" Target="slides/slide135.xml"/><Relationship Id="rId145" Type="http://schemas.openxmlformats.org/officeDocument/2006/relationships/slide" Target="slides/slide134.xml"/><Relationship Id="rId144" Type="http://schemas.openxmlformats.org/officeDocument/2006/relationships/slide" Target="slides/slide133.xml"/><Relationship Id="rId143" Type="http://schemas.openxmlformats.org/officeDocument/2006/relationships/slide" Target="slides/slide132.xml"/><Relationship Id="rId142" Type="http://schemas.openxmlformats.org/officeDocument/2006/relationships/slide" Target="slides/slide131.xml"/><Relationship Id="rId141" Type="http://schemas.openxmlformats.org/officeDocument/2006/relationships/slide" Target="slides/slide130.xml"/><Relationship Id="rId140" Type="http://schemas.openxmlformats.org/officeDocument/2006/relationships/slide" Target="slides/slide129.xml"/><Relationship Id="rId14" Type="http://schemas.openxmlformats.org/officeDocument/2006/relationships/notesMaster" Target="notesMasters/notesMaster1.xml"/><Relationship Id="rId139" Type="http://schemas.openxmlformats.org/officeDocument/2006/relationships/slide" Target="slides/slide128.xml"/><Relationship Id="rId138" Type="http://schemas.openxmlformats.org/officeDocument/2006/relationships/slide" Target="slides/slide127.xml"/><Relationship Id="rId137" Type="http://schemas.openxmlformats.org/officeDocument/2006/relationships/slide" Target="slides/slide126.xml"/><Relationship Id="rId136" Type="http://schemas.openxmlformats.org/officeDocument/2006/relationships/slide" Target="slides/slide125.xml"/><Relationship Id="rId135" Type="http://schemas.openxmlformats.org/officeDocument/2006/relationships/slide" Target="slides/slide124.xml"/><Relationship Id="rId134" Type="http://schemas.openxmlformats.org/officeDocument/2006/relationships/slide" Target="slides/slide123.xml"/><Relationship Id="rId133" Type="http://schemas.openxmlformats.org/officeDocument/2006/relationships/slide" Target="slides/slide122.xml"/><Relationship Id="rId132" Type="http://schemas.openxmlformats.org/officeDocument/2006/relationships/slide" Target="slides/slide121.xml"/><Relationship Id="rId131" Type="http://schemas.openxmlformats.org/officeDocument/2006/relationships/slide" Target="slides/slide120.xml"/><Relationship Id="rId130" Type="http://schemas.openxmlformats.org/officeDocument/2006/relationships/slide" Target="slides/slide119.xml"/><Relationship Id="rId13" Type="http://schemas.openxmlformats.org/officeDocument/2006/relationships/slide" Target="slides/slide3.xml"/><Relationship Id="rId129" Type="http://schemas.openxmlformats.org/officeDocument/2006/relationships/slide" Target="slides/slide118.xml"/><Relationship Id="rId128" Type="http://schemas.openxmlformats.org/officeDocument/2006/relationships/slide" Target="slides/slide117.xml"/><Relationship Id="rId127" Type="http://schemas.openxmlformats.org/officeDocument/2006/relationships/slide" Target="slides/slide116.xml"/><Relationship Id="rId126" Type="http://schemas.openxmlformats.org/officeDocument/2006/relationships/slide" Target="slides/slide115.xml"/><Relationship Id="rId125" Type="http://schemas.openxmlformats.org/officeDocument/2006/relationships/slide" Target="slides/slide114.xml"/><Relationship Id="rId124" Type="http://schemas.openxmlformats.org/officeDocument/2006/relationships/slide" Target="slides/slide113.xml"/><Relationship Id="rId123" Type="http://schemas.openxmlformats.org/officeDocument/2006/relationships/slide" Target="slides/slide112.xml"/><Relationship Id="rId122" Type="http://schemas.openxmlformats.org/officeDocument/2006/relationships/slide" Target="slides/slide111.xml"/><Relationship Id="rId121" Type="http://schemas.openxmlformats.org/officeDocument/2006/relationships/slide" Target="slides/slide110.xml"/><Relationship Id="rId120" Type="http://schemas.openxmlformats.org/officeDocument/2006/relationships/slide" Target="slides/slide109.xml"/><Relationship Id="rId12" Type="http://schemas.openxmlformats.org/officeDocument/2006/relationships/slide" Target="slides/slide2.xml"/><Relationship Id="rId119" Type="http://schemas.openxmlformats.org/officeDocument/2006/relationships/slide" Target="slides/slide108.xml"/><Relationship Id="rId118" Type="http://schemas.openxmlformats.org/officeDocument/2006/relationships/slide" Target="slides/slide107.xml"/><Relationship Id="rId117" Type="http://schemas.openxmlformats.org/officeDocument/2006/relationships/slide" Target="slides/slide106.xml"/><Relationship Id="rId116" Type="http://schemas.openxmlformats.org/officeDocument/2006/relationships/slide" Target="slides/slide105.xml"/><Relationship Id="rId115" Type="http://schemas.openxmlformats.org/officeDocument/2006/relationships/slide" Target="slides/slide104.xml"/><Relationship Id="rId114" Type="http://schemas.openxmlformats.org/officeDocument/2006/relationships/slide" Target="slides/slide103.xml"/><Relationship Id="rId113" Type="http://schemas.openxmlformats.org/officeDocument/2006/relationships/slide" Target="slides/slide102.xml"/><Relationship Id="rId112" Type="http://schemas.openxmlformats.org/officeDocument/2006/relationships/slide" Target="slides/slide101.xml"/><Relationship Id="rId111" Type="http://schemas.openxmlformats.org/officeDocument/2006/relationships/slide" Target="slides/slide100.xml"/><Relationship Id="rId110" Type="http://schemas.openxmlformats.org/officeDocument/2006/relationships/slide" Target="slides/slide99.xml"/><Relationship Id="rId11" Type="http://schemas.openxmlformats.org/officeDocument/2006/relationships/slide" Target="slides/slide1.xml"/><Relationship Id="rId109" Type="http://schemas.openxmlformats.org/officeDocument/2006/relationships/slide" Target="slides/slide98.xml"/><Relationship Id="rId108" Type="http://schemas.openxmlformats.org/officeDocument/2006/relationships/slide" Target="slides/slide97.xml"/><Relationship Id="rId107" Type="http://schemas.openxmlformats.org/officeDocument/2006/relationships/slide" Target="slides/slide96.xml"/><Relationship Id="rId106" Type="http://schemas.openxmlformats.org/officeDocument/2006/relationships/slide" Target="slides/slide95.xml"/><Relationship Id="rId105" Type="http://schemas.openxmlformats.org/officeDocument/2006/relationships/slide" Target="slides/slide94.xml"/><Relationship Id="rId104" Type="http://schemas.openxmlformats.org/officeDocument/2006/relationships/slide" Target="slides/slide93.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165.wmf"/><Relationship Id="rId8" Type="http://schemas.openxmlformats.org/officeDocument/2006/relationships/image" Target="../media/image164.wmf"/><Relationship Id="rId7" Type="http://schemas.openxmlformats.org/officeDocument/2006/relationships/image" Target="../media/image163.wmf"/><Relationship Id="rId6" Type="http://schemas.openxmlformats.org/officeDocument/2006/relationships/image" Target="../media/image162.wmf"/><Relationship Id="rId5" Type="http://schemas.openxmlformats.org/officeDocument/2006/relationships/image" Target="../media/image161.wmf"/><Relationship Id="rId4" Type="http://schemas.openxmlformats.org/officeDocument/2006/relationships/image" Target="../media/image160.wmf"/><Relationship Id="rId3" Type="http://schemas.openxmlformats.org/officeDocument/2006/relationships/image" Target="../media/image159.wmf"/><Relationship Id="rId25" Type="http://schemas.openxmlformats.org/officeDocument/2006/relationships/image" Target="../media/image181.wmf"/><Relationship Id="rId24" Type="http://schemas.openxmlformats.org/officeDocument/2006/relationships/image" Target="../media/image180.wmf"/><Relationship Id="rId23" Type="http://schemas.openxmlformats.org/officeDocument/2006/relationships/image" Target="../media/image179.wmf"/><Relationship Id="rId22" Type="http://schemas.openxmlformats.org/officeDocument/2006/relationships/image" Target="../media/image178.wmf"/><Relationship Id="rId21" Type="http://schemas.openxmlformats.org/officeDocument/2006/relationships/image" Target="../media/image177.wmf"/><Relationship Id="rId20" Type="http://schemas.openxmlformats.org/officeDocument/2006/relationships/image" Target="../media/image176.wmf"/><Relationship Id="rId2" Type="http://schemas.openxmlformats.org/officeDocument/2006/relationships/image" Target="../media/image158.wmf"/><Relationship Id="rId19" Type="http://schemas.openxmlformats.org/officeDocument/2006/relationships/image" Target="../media/image175.wmf"/><Relationship Id="rId18" Type="http://schemas.openxmlformats.org/officeDocument/2006/relationships/image" Target="../media/image174.wmf"/><Relationship Id="rId17" Type="http://schemas.openxmlformats.org/officeDocument/2006/relationships/image" Target="../media/image173.wmf"/><Relationship Id="rId16" Type="http://schemas.openxmlformats.org/officeDocument/2006/relationships/image" Target="../media/image172.wmf"/><Relationship Id="rId15" Type="http://schemas.openxmlformats.org/officeDocument/2006/relationships/image" Target="../media/image171.wmf"/><Relationship Id="rId14" Type="http://schemas.openxmlformats.org/officeDocument/2006/relationships/image" Target="../media/image170.wmf"/><Relationship Id="rId13" Type="http://schemas.openxmlformats.org/officeDocument/2006/relationships/image" Target="../media/image169.wmf"/><Relationship Id="rId12" Type="http://schemas.openxmlformats.org/officeDocument/2006/relationships/image" Target="../media/image168.wmf"/><Relationship Id="rId11" Type="http://schemas.openxmlformats.org/officeDocument/2006/relationships/image" Target="../media/image167.wmf"/><Relationship Id="rId10" Type="http://schemas.openxmlformats.org/officeDocument/2006/relationships/image" Target="../media/image166.wmf"/><Relationship Id="rId1" Type="http://schemas.openxmlformats.org/officeDocument/2006/relationships/image" Target="../media/image157.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191.wmf"/><Relationship Id="rId8" Type="http://schemas.openxmlformats.org/officeDocument/2006/relationships/image" Target="../media/image190.wmf"/><Relationship Id="rId7" Type="http://schemas.openxmlformats.org/officeDocument/2006/relationships/image" Target="../media/image170.wmf"/><Relationship Id="rId6" Type="http://schemas.openxmlformats.org/officeDocument/2006/relationships/image" Target="../media/image189.wmf"/><Relationship Id="rId5" Type="http://schemas.openxmlformats.org/officeDocument/2006/relationships/image" Target="../media/image188.wmf"/><Relationship Id="rId4" Type="http://schemas.openxmlformats.org/officeDocument/2006/relationships/image" Target="../media/image187.wmf"/><Relationship Id="rId3" Type="http://schemas.openxmlformats.org/officeDocument/2006/relationships/image" Target="../media/image185.wmf"/><Relationship Id="rId2" Type="http://schemas.openxmlformats.org/officeDocument/2006/relationships/image" Target="../media/image184.wmf"/><Relationship Id="rId18" Type="http://schemas.openxmlformats.org/officeDocument/2006/relationships/image" Target="../media/image199.wmf"/><Relationship Id="rId17" Type="http://schemas.openxmlformats.org/officeDocument/2006/relationships/image" Target="../media/image198.wmf"/><Relationship Id="rId16" Type="http://schemas.openxmlformats.org/officeDocument/2006/relationships/image" Target="../media/image197.wmf"/><Relationship Id="rId15" Type="http://schemas.openxmlformats.org/officeDocument/2006/relationships/image" Target="../media/image196.wmf"/><Relationship Id="rId14" Type="http://schemas.openxmlformats.org/officeDocument/2006/relationships/image" Target="../media/image195.wmf"/><Relationship Id="rId13" Type="http://schemas.openxmlformats.org/officeDocument/2006/relationships/image" Target="../media/image194.wmf"/><Relationship Id="rId12" Type="http://schemas.openxmlformats.org/officeDocument/2006/relationships/image" Target="../media/image193.wmf"/><Relationship Id="rId11" Type="http://schemas.openxmlformats.org/officeDocument/2006/relationships/image" Target="../media/image192.wmf"/><Relationship Id="rId10" Type="http://schemas.openxmlformats.org/officeDocument/2006/relationships/image" Target="../media/image165.wmf"/><Relationship Id="rId1" Type="http://schemas.openxmlformats.org/officeDocument/2006/relationships/image" Target="../media/image183.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205.wmf"/><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17.wmf"/><Relationship Id="rId1" Type="http://schemas.openxmlformats.org/officeDocument/2006/relationships/image" Target="../media/image216.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223.wmf"/><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80.wmf"/><Relationship Id="rId1" Type="http://schemas.openxmlformats.org/officeDocument/2006/relationships/image" Target="../media/image28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305.wmf"/><Relationship Id="rId2" Type="http://schemas.openxmlformats.org/officeDocument/2006/relationships/image" Target="../media/image304.wmf"/><Relationship Id="rId1" Type="http://schemas.openxmlformats.org/officeDocument/2006/relationships/image" Target="../media/image303.wmf"/></Relationships>
</file>

<file path=ppt/drawings/_rels/vmlDrawing24.vml.rels><?xml version="1.0" encoding="UTF-8" standalone="yes"?>
<Relationships xmlns="http://schemas.openxmlformats.org/package/2006/relationships"><Relationship Id="rId5" Type="http://schemas.openxmlformats.org/officeDocument/2006/relationships/image" Target="../media/image311.wmf"/><Relationship Id="rId4" Type="http://schemas.openxmlformats.org/officeDocument/2006/relationships/image" Target="../media/image310.wmf"/><Relationship Id="rId3" Type="http://schemas.openxmlformats.org/officeDocument/2006/relationships/image" Target="../media/image309.wmf"/><Relationship Id="rId2" Type="http://schemas.openxmlformats.org/officeDocument/2006/relationships/image" Target="../media/image308.wmf"/><Relationship Id="rId1" Type="http://schemas.openxmlformats.org/officeDocument/2006/relationships/image" Target="../media/image307.w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316.wmf"/><Relationship Id="rId4" Type="http://schemas.openxmlformats.org/officeDocument/2006/relationships/image" Target="../media/image315.wmf"/><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31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217.wmf"/><Relationship Id="rId1" Type="http://schemas.openxmlformats.org/officeDocument/2006/relationships/image" Target="../media/image216.w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223.wmf"/><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325.wmf"/><Relationship Id="rId7" Type="http://schemas.openxmlformats.org/officeDocument/2006/relationships/image" Target="../media/image324.wmf"/><Relationship Id="rId6" Type="http://schemas.openxmlformats.org/officeDocument/2006/relationships/image" Target="../media/image323.wmf"/><Relationship Id="rId5" Type="http://schemas.openxmlformats.org/officeDocument/2006/relationships/image" Target="../media/image322.wmf"/><Relationship Id="rId4" Type="http://schemas.openxmlformats.org/officeDocument/2006/relationships/image" Target="../media/image321.wmf"/><Relationship Id="rId3" Type="http://schemas.openxmlformats.org/officeDocument/2006/relationships/image" Target="../media/image320.wmf"/><Relationship Id="rId2" Type="http://schemas.openxmlformats.org/officeDocument/2006/relationships/image" Target="../media/image319.wmf"/><Relationship Id="rId1" Type="http://schemas.openxmlformats.org/officeDocument/2006/relationships/image" Target="../media/image3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30.vml.rels><?xml version="1.0" encoding="UTF-8" standalone="yes"?>
<Relationships xmlns="http://schemas.openxmlformats.org/package/2006/relationships"><Relationship Id="rId7" Type="http://schemas.openxmlformats.org/officeDocument/2006/relationships/image" Target="../media/image330.wmf"/><Relationship Id="rId6" Type="http://schemas.openxmlformats.org/officeDocument/2006/relationships/image" Target="../media/image329.wmf"/><Relationship Id="rId5" Type="http://schemas.openxmlformats.org/officeDocument/2006/relationships/image" Target="../media/image328.wmf"/><Relationship Id="rId4" Type="http://schemas.openxmlformats.org/officeDocument/2006/relationships/image" Target="../media/image327.wmf"/><Relationship Id="rId3" Type="http://schemas.openxmlformats.org/officeDocument/2006/relationships/image" Target="../media/image321.wmf"/><Relationship Id="rId2" Type="http://schemas.openxmlformats.org/officeDocument/2006/relationships/image" Target="../media/image320.wmf"/><Relationship Id="rId1" Type="http://schemas.openxmlformats.org/officeDocument/2006/relationships/image" Target="../media/image326.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33.vml.rels><?xml version="1.0" encoding="UTF-8" standalone="yes"?>
<Relationships xmlns="http://schemas.openxmlformats.org/package/2006/relationships"><Relationship Id="rId6" Type="http://schemas.openxmlformats.org/officeDocument/2006/relationships/image" Target="../media/image336.wmf"/><Relationship Id="rId5" Type="http://schemas.openxmlformats.org/officeDocument/2006/relationships/image" Target="../media/image335.wmf"/><Relationship Id="rId4" Type="http://schemas.openxmlformats.org/officeDocument/2006/relationships/image" Target="../media/image334.wmf"/><Relationship Id="rId3" Type="http://schemas.openxmlformats.org/officeDocument/2006/relationships/image" Target="../media/image333.wmf"/><Relationship Id="rId2" Type="http://schemas.openxmlformats.org/officeDocument/2006/relationships/image" Target="../media/image332.wmf"/><Relationship Id="rId1" Type="http://schemas.openxmlformats.org/officeDocument/2006/relationships/image" Target="../media/image331.wmf"/></Relationships>
</file>

<file path=ppt/drawings/_rels/vmlDrawing34.vml.rels><?xml version="1.0" encoding="UTF-8" standalone="yes"?>
<Relationships xmlns="http://schemas.openxmlformats.org/package/2006/relationships"><Relationship Id="rId6" Type="http://schemas.openxmlformats.org/officeDocument/2006/relationships/image" Target="../media/image342.wmf"/><Relationship Id="rId5" Type="http://schemas.openxmlformats.org/officeDocument/2006/relationships/image" Target="../media/image341.wmf"/><Relationship Id="rId4" Type="http://schemas.openxmlformats.org/officeDocument/2006/relationships/image" Target="../media/image340.wmf"/><Relationship Id="rId3" Type="http://schemas.openxmlformats.org/officeDocument/2006/relationships/image" Target="../media/image339.wmf"/><Relationship Id="rId2" Type="http://schemas.openxmlformats.org/officeDocument/2006/relationships/image" Target="../media/image338.wmf"/><Relationship Id="rId1" Type="http://schemas.openxmlformats.org/officeDocument/2006/relationships/image" Target="../media/image332.wmf"/></Relationships>
</file>

<file path=ppt/drawings/_rels/vmlDrawing35.vml.rels><?xml version="1.0" encoding="UTF-8" standalone="yes"?>
<Relationships xmlns="http://schemas.openxmlformats.org/package/2006/relationships"><Relationship Id="rId6" Type="http://schemas.openxmlformats.org/officeDocument/2006/relationships/image" Target="../media/image348.wmf"/><Relationship Id="rId5" Type="http://schemas.openxmlformats.org/officeDocument/2006/relationships/image" Target="../media/image347.wmf"/><Relationship Id="rId4" Type="http://schemas.openxmlformats.org/officeDocument/2006/relationships/image" Target="../media/image346.wmf"/><Relationship Id="rId3" Type="http://schemas.openxmlformats.org/officeDocument/2006/relationships/image" Target="../media/image345.wmf"/><Relationship Id="rId2" Type="http://schemas.openxmlformats.org/officeDocument/2006/relationships/image" Target="../media/image344.wmf"/><Relationship Id="rId1" Type="http://schemas.openxmlformats.org/officeDocument/2006/relationships/image" Target="../media/image343.wmf"/></Relationships>
</file>

<file path=ppt/drawings/_rels/vmlDrawing36.vml.rels><?xml version="1.0" encoding="UTF-8" standalone="yes"?>
<Relationships xmlns="http://schemas.openxmlformats.org/package/2006/relationships"><Relationship Id="rId6" Type="http://schemas.openxmlformats.org/officeDocument/2006/relationships/image" Target="../media/image353.wmf"/><Relationship Id="rId5" Type="http://schemas.openxmlformats.org/officeDocument/2006/relationships/image" Target="../media/image352.wmf"/><Relationship Id="rId4" Type="http://schemas.openxmlformats.org/officeDocument/2006/relationships/image" Target="../media/image345.wmf"/><Relationship Id="rId3" Type="http://schemas.openxmlformats.org/officeDocument/2006/relationships/image" Target="../media/image351.wmf"/><Relationship Id="rId2" Type="http://schemas.openxmlformats.org/officeDocument/2006/relationships/image" Target="../media/image350.wmf"/><Relationship Id="rId1" Type="http://schemas.openxmlformats.org/officeDocument/2006/relationships/image" Target="../media/image349.wmf"/></Relationships>
</file>

<file path=ppt/drawings/_rels/vmlDrawing37.vml.rels><?xml version="1.0" encoding="UTF-8" standalone="yes"?>
<Relationships xmlns="http://schemas.openxmlformats.org/package/2006/relationships"><Relationship Id="rId9" Type="http://schemas.openxmlformats.org/officeDocument/2006/relationships/image" Target="../media/image359.wmf"/><Relationship Id="rId8" Type="http://schemas.openxmlformats.org/officeDocument/2006/relationships/image" Target="../media/image358.wmf"/><Relationship Id="rId7" Type="http://schemas.openxmlformats.org/officeDocument/2006/relationships/image" Target="../media/image357.wmf"/><Relationship Id="rId6" Type="http://schemas.openxmlformats.org/officeDocument/2006/relationships/image" Target="../media/image356.wmf"/><Relationship Id="rId5" Type="http://schemas.openxmlformats.org/officeDocument/2006/relationships/image" Target="../media/image355.wmf"/><Relationship Id="rId4" Type="http://schemas.openxmlformats.org/officeDocument/2006/relationships/image" Target="../media/image343.wmf"/><Relationship Id="rId3" Type="http://schemas.openxmlformats.org/officeDocument/2006/relationships/image" Target="../media/image332.wmf"/><Relationship Id="rId2" Type="http://schemas.openxmlformats.org/officeDocument/2006/relationships/image" Target="../media/image354.wmf"/><Relationship Id="rId10" Type="http://schemas.openxmlformats.org/officeDocument/2006/relationships/image" Target="../media/image360.wmf"/><Relationship Id="rId1" Type="http://schemas.openxmlformats.org/officeDocument/2006/relationships/image" Target="../media/image34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61.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101.wmf"/><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363.wmf"/><Relationship Id="rId1" Type="http://schemas.openxmlformats.org/officeDocument/2006/relationships/image" Target="../media/image362.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68.wmf"/><Relationship Id="rId2" Type="http://schemas.openxmlformats.org/officeDocument/2006/relationships/image" Target="../media/image367.wmf"/><Relationship Id="rId1" Type="http://schemas.openxmlformats.org/officeDocument/2006/relationships/image" Target="../media/image36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71.wmf"/><Relationship Id="rId2" Type="http://schemas.openxmlformats.org/officeDocument/2006/relationships/image" Target="../media/image370.wmf"/><Relationship Id="rId1" Type="http://schemas.openxmlformats.org/officeDocument/2006/relationships/image" Target="../media/image369.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373.wmf"/><Relationship Id="rId1" Type="http://schemas.openxmlformats.org/officeDocument/2006/relationships/image" Target="../media/image37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4.wmf"/></Relationships>
</file>

<file path=ppt/drawings/_rels/vmlDrawing45.vml.rels><?xml version="1.0" encoding="UTF-8" standalone="yes"?>
<Relationships xmlns="http://schemas.openxmlformats.org/package/2006/relationships"><Relationship Id="rId5" Type="http://schemas.openxmlformats.org/officeDocument/2006/relationships/image" Target="../media/image441.wmf"/><Relationship Id="rId4" Type="http://schemas.openxmlformats.org/officeDocument/2006/relationships/image" Target="../media/image440.wmf"/><Relationship Id="rId3" Type="http://schemas.openxmlformats.org/officeDocument/2006/relationships/image" Target="../media/image439.wmf"/><Relationship Id="rId2" Type="http://schemas.openxmlformats.org/officeDocument/2006/relationships/image" Target="../media/image438.wmf"/><Relationship Id="rId1" Type="http://schemas.openxmlformats.org/officeDocument/2006/relationships/image" Target="../media/image437.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440.wmf"/><Relationship Id="rId2" Type="http://schemas.openxmlformats.org/officeDocument/2006/relationships/image" Target="../media/image443.wmf"/><Relationship Id="rId1" Type="http://schemas.openxmlformats.org/officeDocument/2006/relationships/image" Target="../media/image442.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446.wmf"/><Relationship Id="rId2" Type="http://schemas.openxmlformats.org/officeDocument/2006/relationships/image" Target="../media/image445.wmf"/><Relationship Id="rId1" Type="http://schemas.openxmlformats.org/officeDocument/2006/relationships/image" Target="../media/image44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97.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119.wmf"/><Relationship Id="rId4" Type="http://schemas.openxmlformats.org/officeDocument/2006/relationships/image" Target="../media/image118.wmf"/><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126.wmf"/><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113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39"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460" name="Rectangle 4"/>
          <p:cNvSpPr>
            <a:spLocks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1141"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42"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43"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23554" name="Rectangle 2"/>
          <p:cNvSpPr>
            <a:spLocks noTextEdit="1"/>
          </p:cNvSpPr>
          <p:nvPr>
            <p:ph type="sldImg"/>
          </p:nvPr>
        </p:nvSpPr>
        <p:spPr/>
      </p:sp>
      <p:sp>
        <p:nvSpPr>
          <p:cNvPr id="23555"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128002" name="Rectangle 2"/>
          <p:cNvSpPr>
            <a:spLocks noTextEdit="1"/>
          </p:cNvSpPr>
          <p:nvPr>
            <p:ph type="sldImg"/>
          </p:nvPr>
        </p:nvSpPr>
        <p:spPr/>
      </p:sp>
      <p:sp>
        <p:nvSpPr>
          <p:cNvPr id="128003"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幻灯片图像占位符 1"/>
          <p:cNvSpPr>
            <a:spLocks noTextEdit="1"/>
          </p:cNvSpPr>
          <p:nvPr>
            <p:ph type="sldImg"/>
          </p:nvPr>
        </p:nvSpPr>
        <p:spPr/>
      </p:sp>
      <p:sp>
        <p:nvSpPr>
          <p:cNvPr id="169986"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178178" name="Rectangle 2"/>
          <p:cNvSpPr>
            <a:spLocks noTextEdit="1"/>
          </p:cNvSpPr>
          <p:nvPr>
            <p:ph type="sldImg"/>
          </p:nvPr>
        </p:nvSpPr>
        <p:spPr>
          <a:solidFill>
            <a:srgbClr val="FFFFFF"/>
          </a:solidFill>
        </p:spPr>
      </p:sp>
      <p:sp>
        <p:nvSpPr>
          <p:cNvPr id="178179"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180226" name="Rectangle 2"/>
          <p:cNvSpPr>
            <a:spLocks noTextEdit="1"/>
          </p:cNvSpPr>
          <p:nvPr>
            <p:ph type="sldImg"/>
          </p:nvPr>
        </p:nvSpPr>
        <p:spPr/>
      </p:sp>
      <p:sp>
        <p:nvSpPr>
          <p:cNvPr id="180227"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1" name="幻灯片图像占位符 1"/>
          <p:cNvSpPr>
            <a:spLocks noTextEdit="1"/>
          </p:cNvSpPr>
          <p:nvPr>
            <p:ph type="sldImg"/>
          </p:nvPr>
        </p:nvSpPr>
        <p:spPr/>
      </p:sp>
      <p:sp>
        <p:nvSpPr>
          <p:cNvPr id="184322"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1" name="幻灯片图像占位符 1"/>
          <p:cNvSpPr>
            <a:spLocks noTextEdit="1"/>
          </p:cNvSpPr>
          <p:nvPr>
            <p:ph type="sldImg"/>
          </p:nvPr>
        </p:nvSpPr>
        <p:spPr/>
      </p:sp>
      <p:sp>
        <p:nvSpPr>
          <p:cNvPr id="189442" name="文本占位符 2"/>
          <p:cNvSpPr/>
          <p:nvPr>
            <p:ph type="body"/>
          </p:nvPr>
        </p:nvSpPr>
        <p:spPr/>
        <p:txBody>
          <a:bodyPr wrap="square" lIns="91440" tIns="45720" rIns="91440" bIns="45720" anchor="t" anchorCtr="0"/>
          <a:p>
            <a:pPr lvl="0"/>
            <a:r>
              <a:rPr lang="zh-CN" altLang="en-US"/>
              <a:t>把所有可能的</a:t>
            </a:r>
            <a:r>
              <a:rPr lang="en-US" altLang="zh-CN"/>
              <a:t>Y</a:t>
            </a:r>
            <a:r>
              <a:rPr lang="zh-CN" altLang="en-US"/>
              <a:t>带入函数，得到最小的</a:t>
            </a:r>
            <a:r>
              <a:rPr lang="en-US" altLang="zh-CN"/>
              <a:t>E</a:t>
            </a:r>
            <a:r>
              <a:rPr lang="zh-CN" altLang="en-US"/>
              <a:t>，找到输入</a:t>
            </a:r>
            <a:r>
              <a:rPr lang="en-US" altLang="zh-CN"/>
              <a:t>x</a:t>
            </a:r>
            <a:endParaRPr lang="en-US" altLang="zh-CN"/>
          </a:p>
          <a:p>
            <a:pPr lvl="0"/>
            <a:r>
              <a:rPr lang="zh-CN" altLang="en-US"/>
              <a:t>做</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幻灯片图像占位符 1"/>
          <p:cNvSpPr>
            <a:spLocks noTextEdit="1"/>
          </p:cNvSpPr>
          <p:nvPr>
            <p:ph type="sldImg"/>
          </p:nvPr>
        </p:nvSpPr>
        <p:spPr/>
      </p:sp>
      <p:sp>
        <p:nvSpPr>
          <p:cNvPr id="192514" name="文本占位符 2"/>
          <p:cNvSpPr/>
          <p:nvPr>
            <p:ph type="body"/>
          </p:nvPr>
        </p:nvSpPr>
        <p:spPr/>
        <p:txBody>
          <a:bodyPr wrap="square" lIns="91440" tIns="45720" rIns="91440" bIns="45720" anchor="t" anchorCtr="0"/>
          <a:p>
            <a:pPr lvl="0"/>
            <a:r>
              <a:rPr lang="en-US" altLang="zh-CN"/>
              <a:t>ENEGY-BASED MODEL</a:t>
            </a:r>
            <a:r>
              <a:rPr lang="zh-CN" altLang="en-US"/>
              <a:t>输入输出没有因果性，可以互为输入输出</a:t>
            </a:r>
            <a:endParaRPr lang="zh-CN" altLang="en-US"/>
          </a:p>
          <a:p>
            <a:pPr lvl="0"/>
            <a:r>
              <a:rPr lang="zh-CN" altLang="en-US"/>
              <a:t>十进制数，二进制数分别固定住，梯度下降，得到对应的分类结果</a:t>
            </a:r>
            <a:endParaRPr lang="zh-CN" altLang="en-US"/>
          </a:p>
          <a:p>
            <a:pPr lvl="0"/>
            <a:r>
              <a:rPr lang="zh-CN" altLang="en-US"/>
              <a:t>对于多输出分类问题，例如歧义问题，角度问题：</a:t>
            </a:r>
            <a:r>
              <a:rPr lang="en-US" altLang="zh-CN"/>
              <a:t>9</a:t>
            </a:r>
            <a:r>
              <a:rPr lang="zh-CN" altLang="en-US"/>
              <a:t>往左旋转</a:t>
            </a:r>
            <a:r>
              <a:rPr lang="en-US" altLang="zh-CN"/>
              <a:t>90</a:t>
            </a:r>
            <a:r>
              <a:rPr lang="zh-CN" altLang="en-US"/>
              <a:t>度，还是</a:t>
            </a:r>
            <a:r>
              <a:rPr lang="en-US" altLang="zh-CN"/>
              <a:t>6</a:t>
            </a:r>
            <a:r>
              <a:rPr lang="zh-CN" altLang="en-US"/>
              <a:t>往右旋转</a:t>
            </a:r>
            <a:r>
              <a:rPr lang="en-US" altLang="zh-CN"/>
              <a:t>90</a:t>
            </a:r>
            <a:r>
              <a:rPr lang="zh-CN" altLang="en-US"/>
              <a:t>度？都可能是正确答案，用能量模型在不同的能量低值的地方，可能有以上两个答案</a:t>
            </a:r>
            <a:endParaRPr lang="zh-CN" altLang="en-US"/>
          </a:p>
          <a:p>
            <a:pPr lvl="0"/>
            <a:r>
              <a:rPr lang="zh-CN" altLang="en-US"/>
              <a:t>而一般函数方程，只有唯一解</a:t>
            </a:r>
            <a:endParaRPr lang="zh-CN" altLang="en-US"/>
          </a:p>
          <a:p>
            <a:pPr lvl="0"/>
            <a:r>
              <a:rPr lang="zh-CN" altLang="en-US"/>
              <a:t>在连续型分步数据上面比一般函数要好，比如抽样</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幻灯片图像占位符 1"/>
          <p:cNvSpPr>
            <a:spLocks noTextEdit="1"/>
          </p:cNvSpPr>
          <p:nvPr>
            <p:ph type="sldImg"/>
          </p:nvPr>
        </p:nvSpPr>
        <p:spPr/>
      </p:sp>
      <p:sp>
        <p:nvSpPr>
          <p:cNvPr id="194562"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en-US" altLang="zh-CN"/>
              <a:t>x</a:t>
            </a:r>
            <a:r>
              <a:rPr lang="zh-CN" altLang="en-US"/>
              <a:t>既是输入也是输出，前一时刻是输入，后一时刻是输出</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1" name="幻灯片图像占位符 1"/>
          <p:cNvSpPr>
            <a:spLocks noTextEdit="1"/>
          </p:cNvSpPr>
          <p:nvPr>
            <p:ph type="sldImg"/>
          </p:nvPr>
        </p:nvSpPr>
        <p:spPr/>
      </p:sp>
      <p:sp>
        <p:nvSpPr>
          <p:cNvPr id="199682"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27650" name="Rectangle 2"/>
          <p:cNvSpPr>
            <a:spLocks noTextEdit="1"/>
          </p:cNvSpPr>
          <p:nvPr>
            <p:ph type="sldImg"/>
          </p:nvPr>
        </p:nvSpPr>
        <p:spPr>
          <a:solidFill>
            <a:srgbClr val="FFFFFF"/>
          </a:solidFill>
        </p:spPr>
      </p:sp>
      <p:sp>
        <p:nvSpPr>
          <p:cNvPr id="27651"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1" name="幻灯片图像占位符 1"/>
          <p:cNvSpPr>
            <a:spLocks noTextEdit="1"/>
          </p:cNvSpPr>
          <p:nvPr>
            <p:ph type="sldImg"/>
          </p:nvPr>
        </p:nvSpPr>
        <p:spPr/>
      </p:sp>
      <p:sp>
        <p:nvSpPr>
          <p:cNvPr id="209922"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3" name="幻灯片图像占位符 1"/>
          <p:cNvSpPr>
            <a:spLocks noTextEdit="1"/>
          </p:cNvSpPr>
          <p:nvPr>
            <p:ph type="sldImg"/>
          </p:nvPr>
        </p:nvSpPr>
        <p:spPr/>
      </p:sp>
      <p:sp>
        <p:nvSpPr>
          <p:cNvPr id="212994"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en-US" altLang="zh-CN"/>
              <a:t>xj(t+1) </a:t>
            </a:r>
            <a:r>
              <a:rPr lang="zh-CN" altLang="en-US"/>
              <a:t>与</a:t>
            </a:r>
            <a:r>
              <a:rPr lang="en-US" altLang="zh-CN"/>
              <a:t> netj</a:t>
            </a:r>
            <a:r>
              <a:rPr lang="zh-CN" altLang="en-US"/>
              <a:t>（</a:t>
            </a:r>
            <a:r>
              <a:rPr lang="en-US" altLang="zh-CN"/>
              <a:t>t</a:t>
            </a:r>
            <a:r>
              <a:rPr lang="zh-CN" altLang="en-US"/>
              <a:t>）同号</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89" name="幻灯片图像占位符 1"/>
          <p:cNvSpPr>
            <a:spLocks noTextEdit="1"/>
          </p:cNvSpPr>
          <p:nvPr>
            <p:ph type="sldImg"/>
          </p:nvPr>
        </p:nvSpPr>
        <p:spPr/>
      </p:sp>
      <p:sp>
        <p:nvSpPr>
          <p:cNvPr id="217090"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7" name="幻灯片图像占位符 1"/>
          <p:cNvSpPr>
            <a:spLocks noTextEdit="1"/>
          </p:cNvSpPr>
          <p:nvPr>
            <p:ph type="sldImg"/>
          </p:nvPr>
        </p:nvSpPr>
        <p:spPr/>
      </p:sp>
      <p:sp>
        <p:nvSpPr>
          <p:cNvPr id="224258"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5" name="幻灯片图像占位符 1"/>
          <p:cNvSpPr>
            <a:spLocks noTextEdit="1"/>
          </p:cNvSpPr>
          <p:nvPr>
            <p:ph type="sldImg"/>
          </p:nvPr>
        </p:nvSpPr>
        <p:spPr/>
      </p:sp>
      <p:sp>
        <p:nvSpPr>
          <p:cNvPr id="226306"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7" name="幻灯片图像占位符 1"/>
          <p:cNvSpPr>
            <a:spLocks noTextEdit="1"/>
          </p:cNvSpPr>
          <p:nvPr>
            <p:ph type="sldImg"/>
          </p:nvPr>
        </p:nvSpPr>
        <p:spPr/>
      </p:sp>
      <p:sp>
        <p:nvSpPr>
          <p:cNvPr id="229378"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3" name="幻灯片图像占位符 1"/>
          <p:cNvSpPr>
            <a:spLocks noTextEdit="1"/>
          </p:cNvSpPr>
          <p:nvPr>
            <p:ph type="sldImg"/>
          </p:nvPr>
        </p:nvSpPr>
        <p:spPr/>
      </p:sp>
      <p:sp>
        <p:nvSpPr>
          <p:cNvPr id="233474"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5" name="幻灯片图像占位符 1"/>
          <p:cNvSpPr>
            <a:spLocks noTextEdit="1"/>
          </p:cNvSpPr>
          <p:nvPr>
            <p:ph type="sldImg"/>
          </p:nvPr>
        </p:nvSpPr>
        <p:spPr/>
      </p:sp>
      <p:sp>
        <p:nvSpPr>
          <p:cNvPr id="236546" name="文本占位符 2"/>
          <p:cNvSpPr/>
          <p:nvPr>
            <p:ph type="body"/>
          </p:nvPr>
        </p:nvSpPr>
        <p:spPr/>
        <p:txBody>
          <a:bodyPr wrap="square" lIns="91440" tIns="45720" rIns="91440" bIns="45720" anchor="t" anchorCtr="0"/>
          <a:p>
            <a:pPr lvl="0"/>
            <a:r>
              <a:rPr lang="zh-CN" altLang="en-US"/>
              <a:t>两个向量求内积得标量</a:t>
            </a:r>
            <a:endParaRPr lang="zh-CN" altLang="en-US"/>
          </a:p>
          <a:p>
            <a:pPr lvl="0"/>
            <a:r>
              <a:rPr lang="zh-CN" altLang="en-US"/>
              <a:t>两个向量求外积得矩阵</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3" name="幻灯片图像占位符 1"/>
          <p:cNvSpPr>
            <a:spLocks noTextEdit="1"/>
          </p:cNvSpPr>
          <p:nvPr>
            <p:ph type="sldImg"/>
          </p:nvPr>
        </p:nvSpPr>
        <p:spPr/>
      </p:sp>
      <p:sp>
        <p:nvSpPr>
          <p:cNvPr id="238594"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89090" name="Rectangle 2"/>
          <p:cNvSpPr>
            <a:spLocks noTextEdit="1"/>
          </p:cNvSpPr>
          <p:nvPr>
            <p:ph type="sldImg"/>
          </p:nvPr>
        </p:nvSpPr>
        <p:spPr/>
      </p:sp>
      <p:sp>
        <p:nvSpPr>
          <p:cNvPr id="89091"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7" name="幻灯片图像占位符 1"/>
          <p:cNvSpPr>
            <a:spLocks noTextEdit="1"/>
          </p:cNvSpPr>
          <p:nvPr>
            <p:ph type="sldImg"/>
          </p:nvPr>
        </p:nvSpPr>
        <p:spPr/>
      </p:sp>
      <p:sp>
        <p:nvSpPr>
          <p:cNvPr id="244738"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248834" name="Rectangle 2"/>
          <p:cNvSpPr>
            <a:spLocks noTextEdit="1"/>
          </p:cNvSpPr>
          <p:nvPr>
            <p:ph type="sldImg"/>
          </p:nvPr>
        </p:nvSpPr>
        <p:spPr/>
      </p:sp>
      <p:sp>
        <p:nvSpPr>
          <p:cNvPr id="248835"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256002" name="Rectangle 2"/>
          <p:cNvSpPr>
            <a:spLocks noTextEdit="1"/>
          </p:cNvSpPr>
          <p:nvPr>
            <p:ph type="sldImg"/>
          </p:nvPr>
        </p:nvSpPr>
        <p:spPr/>
      </p:sp>
      <p:sp>
        <p:nvSpPr>
          <p:cNvPr id="256003"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3" name="幻灯片图像占位符 1"/>
          <p:cNvSpPr>
            <a:spLocks noTextEdit="1"/>
          </p:cNvSpPr>
          <p:nvPr>
            <p:ph type="sldImg"/>
          </p:nvPr>
        </p:nvSpPr>
        <p:spPr/>
      </p:sp>
      <p:sp>
        <p:nvSpPr>
          <p:cNvPr id="274434" name="文本占位符 2"/>
          <p:cNvSpPr/>
          <p:nvPr>
            <p:ph type="body"/>
          </p:nvPr>
        </p:nvSpPr>
        <p:spPr/>
        <p:txBody>
          <a:bodyPr wrap="square" lIns="91440" tIns="45720" rIns="91440" bIns="45720" anchor="t" anchorCtr="0"/>
          <a:p>
            <a:pPr lvl="0"/>
            <a:r>
              <a:rPr lang="zh-CN" altLang="en-US"/>
              <a:t>https://blog.csdn.net/Hans__Yang/article/details/53134152</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8225" name="幻灯片图像占位符 1"/>
          <p:cNvSpPr>
            <a:spLocks noTextEdit="1"/>
          </p:cNvSpPr>
          <p:nvPr>
            <p:ph type="sldImg"/>
          </p:nvPr>
        </p:nvSpPr>
        <p:spPr/>
      </p:sp>
      <p:sp>
        <p:nvSpPr>
          <p:cNvPr id="308226"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3345" name="幻灯片图像占位符 1"/>
          <p:cNvSpPr>
            <a:spLocks noTextEdit="1"/>
          </p:cNvSpPr>
          <p:nvPr>
            <p:ph type="sldImg"/>
          </p:nvPr>
        </p:nvSpPr>
        <p:spPr/>
      </p:sp>
      <p:sp>
        <p:nvSpPr>
          <p:cNvPr id="313346" name="文本占位符 2"/>
          <p:cNvSpPr/>
          <p:nvPr>
            <p:ph type="body"/>
          </p:nvPr>
        </p:nvSpPr>
        <p:spPr/>
        <p:txBody>
          <a:bodyPr wrap="square" lIns="91440" tIns="45720" rIns="91440" bIns="45720" anchor="t" anchorCtr="0"/>
          <a:p>
            <a:pPr lvl="0"/>
            <a:r>
              <a:rPr lang="zh-CN" altLang="en-US"/>
              <a:t>参考 </a:t>
            </a:r>
            <a:r>
              <a:rPr lang="en-US" altLang="zh-CN"/>
              <a:t>blog </a:t>
            </a:r>
            <a:r>
              <a:rPr lang="zh-CN" altLang="en-US"/>
              <a:t>https://blog.csdn.net/itplus/article/details/19168989</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7" name="幻灯片图像占位符 1"/>
          <p:cNvSpPr>
            <a:spLocks noTextEdit="1"/>
          </p:cNvSpPr>
          <p:nvPr>
            <p:ph type="sldImg"/>
          </p:nvPr>
        </p:nvSpPr>
        <p:spPr/>
      </p:sp>
      <p:sp>
        <p:nvSpPr>
          <p:cNvPr id="316418"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9489" name="幻灯片图像占位符 1"/>
          <p:cNvSpPr>
            <a:spLocks noTextEdit="1"/>
          </p:cNvSpPr>
          <p:nvPr>
            <p:ph type="sldImg"/>
          </p:nvPr>
        </p:nvSpPr>
        <p:spPr/>
      </p:sp>
      <p:sp>
        <p:nvSpPr>
          <p:cNvPr id="319490" name="文本占位符 2"/>
          <p:cNvSpPr/>
          <p:nvPr>
            <p:ph type="body"/>
          </p:nvPr>
        </p:nvSpPr>
        <p:spPr/>
        <p:txBody>
          <a:bodyPr wrap="square" lIns="91440" tIns="45720" rIns="91440" bIns="45720" anchor="t" anchorCtr="0"/>
          <a:p>
            <a:pPr lvl="0"/>
            <a:r>
              <a:rPr lang="zh-CN" altLang="en-US"/>
              <a:t>https://blog.csdn.net/itplus/article/details/19207371 推导过程</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2561" name="幻灯片图像占位符 1"/>
          <p:cNvSpPr>
            <a:spLocks noTextEdit="1"/>
          </p:cNvSpPr>
          <p:nvPr>
            <p:ph type="sldImg"/>
          </p:nvPr>
        </p:nvSpPr>
        <p:spPr/>
      </p:sp>
      <p:sp>
        <p:nvSpPr>
          <p:cNvPr id="322562"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4609" name="幻灯片图像占位符 1"/>
          <p:cNvSpPr>
            <a:spLocks noTextEdit="1"/>
          </p:cNvSpPr>
          <p:nvPr>
            <p:ph type="sldImg"/>
          </p:nvPr>
        </p:nvSpPr>
        <p:spPr/>
      </p:sp>
      <p:sp>
        <p:nvSpPr>
          <p:cNvPr id="324610" name="文本占位符 2"/>
          <p:cNvSpPr/>
          <p:nvPr>
            <p:ph type="body"/>
          </p:nvPr>
        </p:nvSpPr>
        <p:spPr/>
        <p:txBody>
          <a:bodyPr wrap="square" lIns="91440" tIns="45720" rIns="91440" bIns="45720" anchor="t" anchorCtr="0"/>
          <a:p>
            <a:pPr lvl="0"/>
            <a:r>
              <a:rPr lang="zh-CN" altLang="en-US"/>
              <a:t>一个是下一个序列状态怎么来（</a:t>
            </a:r>
            <a:r>
              <a:rPr lang="en-US" altLang="zh-CN"/>
              <a:t>MCMC</a:t>
            </a:r>
            <a:r>
              <a:rPr lang="zh-CN" altLang="en-US"/>
              <a:t>），一个是怎么计算概率（</a:t>
            </a:r>
            <a:r>
              <a:rPr lang="en-US" altLang="zh-CN"/>
              <a:t>GIBBS</a:t>
            </a:r>
            <a:r>
              <a:rPr lang="zh-CN" altLang="en-US"/>
              <a:t>）</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96258" name="Rectangle 2"/>
          <p:cNvSpPr>
            <a:spLocks noTextEdit="1"/>
          </p:cNvSpPr>
          <p:nvPr>
            <p:ph type="sldImg"/>
          </p:nvPr>
        </p:nvSpPr>
        <p:spPr/>
      </p:sp>
      <p:sp>
        <p:nvSpPr>
          <p:cNvPr id="96259"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6657" name="幻灯片图像占位符 1"/>
          <p:cNvSpPr>
            <a:spLocks noTextEdit="1"/>
          </p:cNvSpPr>
          <p:nvPr>
            <p:ph type="sldImg"/>
          </p:nvPr>
        </p:nvSpPr>
        <p:spPr/>
      </p:sp>
      <p:sp>
        <p:nvSpPr>
          <p:cNvPr id="326658"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大写Δ 小写δ 读音：德尔塔</a:t>
            </a:r>
            <a:endParaRPr lang="zh-CN" altLang="en-US"/>
          </a:p>
          <a:p>
            <a:r>
              <a:rPr lang="zh-CN" altLang="en-US"/>
              <a:t>大写Σ 小写σ 读音：西格马</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幻灯片图像占位符 1"/>
          <p:cNvSpPr>
            <a:spLocks noTextEdit="1"/>
          </p:cNvSpPr>
          <p:nvPr>
            <p:ph type="sldImg"/>
          </p:nvPr>
        </p:nvSpPr>
        <p:spPr/>
      </p:sp>
      <p:sp>
        <p:nvSpPr>
          <p:cNvPr id="113666" name="文本占位符 2"/>
          <p:cNvSpPr/>
          <p:nvPr>
            <p:ph type="body"/>
          </p:nvPr>
        </p:nvSpPr>
        <p:spPr/>
        <p:txBody>
          <a:bodyPr wrap="square" lIns="91440" tIns="45720" rIns="91440" bIns="45720" anchor="t" anchorCtr="0"/>
          <a:p>
            <a:pPr lvl="0"/>
            <a:r>
              <a:rPr lang="zh-CN" altLang="en-US"/>
              <a:t>有错误，</a:t>
            </a:r>
            <a:r>
              <a:rPr lang="en-US" altLang="zh-CN"/>
              <a:t>u</a:t>
            </a:r>
            <a:r>
              <a:rPr lang="zh-CN" altLang="en-US"/>
              <a:t>应为</a:t>
            </a:r>
            <a:r>
              <a:rPr lang="en-US" altLang="zh-CN"/>
              <a:t>W</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幻灯片图像占位符 1"/>
          <p:cNvSpPr>
            <a:spLocks noTextEdit="1"/>
          </p:cNvSpPr>
          <p:nvPr>
            <p:ph type="sldImg"/>
          </p:nvPr>
        </p:nvSpPr>
        <p:spPr/>
      </p:sp>
      <p:sp>
        <p:nvSpPr>
          <p:cNvPr id="119810"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0242"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0243"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pPr fontAlgn="base"/>
            <a:r>
              <a:rPr lang="ja-JP" altLang="en-US" strike="noStrike" noProof="1"/>
              <a:t>マスタ タイトルの書式設定</a:t>
            </a:r>
            <a:endParaRPr lang="ja-JP" altLang="en-US" strike="noStrike" noProof="1"/>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7410"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7411"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pPr fontAlgn="base"/>
            <a:r>
              <a:rPr lang="ja-JP" altLang="en-US" strike="noStrike" noProof="1"/>
              <a:t>マスタ タイトルの書式設定</a:t>
            </a:r>
            <a:endParaRPr lang="ja-JP" altLang="en-US" strike="noStrike" noProof="1"/>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8434"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8435"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pPr fontAlgn="base"/>
            <a:r>
              <a:rPr lang="ja-JP" altLang="en-US" strike="noStrike" noProof="1"/>
              <a:t>マスタ タイトルの書式設定</a:t>
            </a:r>
            <a:endParaRPr lang="ja-JP" altLang="en-US" strike="noStrike" noProof="1"/>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1266"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1267"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pPr fontAlgn="base"/>
            <a:r>
              <a:rPr lang="ja-JP" altLang="en-US" strike="noStrike" noProof="1"/>
              <a:t>マスタ タイトルの書式設定</a:t>
            </a:r>
            <a:endParaRPr lang="ja-JP" altLang="en-US" strike="noStrike" noProof="1"/>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2290"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2291"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pPr fontAlgn="base"/>
            <a:r>
              <a:rPr lang="ja-JP" altLang="en-US" strike="noStrike" noProof="1"/>
              <a:t>マスタ タイトルの書式設定</a:t>
            </a:r>
            <a:endParaRPr lang="ja-JP" altLang="en-US" strike="noStrike" noProof="1"/>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3314"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3315"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pPr fontAlgn="base"/>
            <a:r>
              <a:rPr lang="ja-JP" altLang="en-US" strike="noStrike" noProof="1"/>
              <a:t>マスタ タイトルの書式設定</a:t>
            </a:r>
            <a:endParaRPr lang="ja-JP" altLang="en-US" strike="noStrike" noProof="1"/>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4338"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4339"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pPr fontAlgn="base"/>
            <a:r>
              <a:rPr lang="ja-JP" altLang="en-US" strike="noStrike" noProof="1"/>
              <a:t>マスタ タイトルの書式設定</a:t>
            </a:r>
            <a:endParaRPr lang="ja-JP" altLang="en-US" strike="noStrike" noProof="1"/>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5362"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5363"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pPr fontAlgn="base"/>
            <a:r>
              <a:rPr lang="ja-JP" altLang="en-US" strike="noStrike" noProof="1"/>
              <a:t>マスタ タイトルの書式設定</a:t>
            </a:r>
            <a:endParaRPr lang="ja-JP" altLang="en-US" strike="noStrike" noProof="1"/>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6386"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6387"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pPr fontAlgn="base"/>
            <a:r>
              <a:rPr lang="ja-JP" altLang="en-US" strike="noStrike" noProof="1"/>
              <a:t>マスタ タイトルの書式設定</a:t>
            </a:r>
            <a:endParaRPr lang="ja-JP" altLang="en-US" strike="noStrike" noProof="1"/>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6" Type="http://schemas.openxmlformats.org/officeDocument/2006/relationships/theme" Target="../theme/theme2.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6" Type="http://schemas.openxmlformats.org/officeDocument/2006/relationships/theme" Target="../theme/theme3.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6" Type="http://schemas.openxmlformats.org/officeDocument/2006/relationships/theme" Target="../theme/theme4.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6" Type="http://schemas.openxmlformats.org/officeDocument/2006/relationships/theme" Target="../theme/theme5.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slideLayout" Target="../slideLayouts/slideLayout83.xml"/><Relationship Id="rId7" Type="http://schemas.openxmlformats.org/officeDocument/2006/relationships/slideLayout" Target="../slideLayouts/slideLayout82.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3" Type="http://schemas.openxmlformats.org/officeDocument/2006/relationships/slideLayout" Target="../slideLayouts/slideLayout78.xml"/><Relationship Id="rId2" Type="http://schemas.openxmlformats.org/officeDocument/2006/relationships/slideLayout" Target="../slideLayouts/slideLayout77.xml"/><Relationship Id="rId16" Type="http://schemas.openxmlformats.org/officeDocument/2006/relationships/theme" Target="../theme/theme6.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6" Type="http://schemas.openxmlformats.org/officeDocument/2006/relationships/theme" Target="../theme/theme7.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14.xml"/><Relationship Id="rId8" Type="http://schemas.openxmlformats.org/officeDocument/2006/relationships/slideLayout" Target="../slideLayouts/slideLayout113.xml"/><Relationship Id="rId7" Type="http://schemas.openxmlformats.org/officeDocument/2006/relationships/slideLayout" Target="../slideLayouts/slideLayout112.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4" Type="http://schemas.openxmlformats.org/officeDocument/2006/relationships/slideLayout" Target="../slideLayouts/slideLayout109.xml"/><Relationship Id="rId3" Type="http://schemas.openxmlformats.org/officeDocument/2006/relationships/slideLayout" Target="../slideLayouts/slideLayout108.xml"/><Relationship Id="rId2" Type="http://schemas.openxmlformats.org/officeDocument/2006/relationships/slideLayout" Target="../slideLayouts/slideLayout107.xml"/><Relationship Id="rId16" Type="http://schemas.openxmlformats.org/officeDocument/2006/relationships/theme" Target="../theme/theme8.xml"/><Relationship Id="rId15" Type="http://schemas.openxmlformats.org/officeDocument/2006/relationships/slideLayout" Target="../slideLayouts/slideLayout120.xml"/><Relationship Id="rId14" Type="http://schemas.openxmlformats.org/officeDocument/2006/relationships/slideLayout" Target="../slideLayouts/slideLayout119.xml"/><Relationship Id="rId13" Type="http://schemas.openxmlformats.org/officeDocument/2006/relationships/slideLayout" Target="../slideLayouts/slideLayout118.xml"/><Relationship Id="rId12" Type="http://schemas.openxmlformats.org/officeDocument/2006/relationships/slideLayout" Target="../slideLayouts/slideLayout117.xml"/><Relationship Id="rId11" Type="http://schemas.openxmlformats.org/officeDocument/2006/relationships/slideLayout" Target="../slideLayouts/slideLayout116.xml"/><Relationship Id="rId10" Type="http://schemas.openxmlformats.org/officeDocument/2006/relationships/slideLayout" Target="../slideLayouts/slideLayout115.xml"/><Relationship Id="rId1"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6" Type="http://schemas.openxmlformats.org/officeDocument/2006/relationships/theme" Target="../theme/theme9.xml"/><Relationship Id="rId15" Type="http://schemas.openxmlformats.org/officeDocument/2006/relationships/slideLayout" Target="../slideLayouts/slideLayout135.xml"/><Relationship Id="rId14" Type="http://schemas.openxmlformats.org/officeDocument/2006/relationships/slideLayout" Target="../slideLayouts/slideLayout134.xml"/><Relationship Id="rId13" Type="http://schemas.openxmlformats.org/officeDocument/2006/relationships/slideLayout" Target="../slideLayouts/slideLayout133.xml"/><Relationship Id="rId12" Type="http://schemas.openxmlformats.org/officeDocument/2006/relationships/slideLayout" Target="../slideLayouts/slideLayout132.xml"/><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1027"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random/>
  </p:transition>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205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2051"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ransition>
    <p:random/>
  </p:transition>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307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3075"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ransition>
    <p:random/>
  </p:transition>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409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4099"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ransition>
    <p:random/>
  </p:transition>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512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5123"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Lst>
  <p:transition>
    <p:random/>
  </p:transition>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614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6147"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transition>
    <p:random/>
  </p:transition>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717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7171"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Lst>
  <p:transition>
    <p:random/>
  </p:transition>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819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8195"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Lst>
  <p:transition>
    <p:random/>
  </p:transition>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921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9219"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Lst>
  <p:transition>
    <p:random/>
  </p:transition>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1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03.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13.xml"/><Relationship Id="rId5" Type="http://schemas.openxmlformats.org/officeDocument/2006/relationships/image" Target="../media/image101.wmf"/><Relationship Id="rId4" Type="http://schemas.openxmlformats.org/officeDocument/2006/relationships/oleObject" Target="../embeddings/oleObject11.bin"/><Relationship Id="rId3" Type="http://schemas.openxmlformats.org/officeDocument/2006/relationships/image" Target="../media/image97.wmf"/><Relationship Id="rId2" Type="http://schemas.openxmlformats.org/officeDocument/2006/relationships/oleObject" Target="../embeddings/oleObject10.bin"/><Relationship Id="rId1" Type="http://schemas.openxmlformats.org/officeDocument/2006/relationships/image" Target="../media/image100.png"/></Relationships>
</file>

<file path=ppt/slides/_rels/slide104.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118.wmf"/><Relationship Id="rId7" Type="http://schemas.openxmlformats.org/officeDocument/2006/relationships/oleObject" Target="../embeddings/oleObject15.bin"/><Relationship Id="rId6" Type="http://schemas.openxmlformats.org/officeDocument/2006/relationships/image" Target="../media/image117.wmf"/><Relationship Id="rId5" Type="http://schemas.openxmlformats.org/officeDocument/2006/relationships/oleObject" Target="../embeddings/oleObject14.bin"/><Relationship Id="rId4" Type="http://schemas.openxmlformats.org/officeDocument/2006/relationships/image" Target="../media/image116.wmf"/><Relationship Id="rId3" Type="http://schemas.openxmlformats.org/officeDocument/2006/relationships/oleObject" Target="../embeddings/oleObject13.bin"/><Relationship Id="rId2" Type="http://schemas.openxmlformats.org/officeDocument/2006/relationships/image" Target="../media/image115.wmf"/><Relationship Id="rId12" Type="http://schemas.openxmlformats.org/officeDocument/2006/relationships/vmlDrawing" Target="../drawings/vmlDrawing6.vml"/><Relationship Id="rId11" Type="http://schemas.openxmlformats.org/officeDocument/2006/relationships/slideLayout" Target="../slideLayouts/slideLayout14.xml"/><Relationship Id="rId10" Type="http://schemas.openxmlformats.org/officeDocument/2006/relationships/image" Target="../media/image119.wmf"/><Relationship Id="rId1" Type="http://schemas.openxmlformats.org/officeDocument/2006/relationships/oleObject" Target="../embeddings/oleObject12.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12.xml"/><Relationship Id="rId6" Type="http://schemas.openxmlformats.org/officeDocument/2006/relationships/image" Target="../media/image122.wmf"/><Relationship Id="rId5" Type="http://schemas.openxmlformats.org/officeDocument/2006/relationships/oleObject" Target="../embeddings/oleObject19.bin"/><Relationship Id="rId4" Type="http://schemas.openxmlformats.org/officeDocument/2006/relationships/image" Target="../media/image121.wmf"/><Relationship Id="rId3" Type="http://schemas.openxmlformats.org/officeDocument/2006/relationships/oleObject" Target="../embeddings/oleObject18.bin"/><Relationship Id="rId2" Type="http://schemas.openxmlformats.org/officeDocument/2006/relationships/image" Target="../media/image120.wmf"/><Relationship Id="rId1" Type="http://schemas.openxmlformats.org/officeDocument/2006/relationships/oleObject" Target="../embeddings/oleObject17.bin"/></Relationships>
</file>

<file path=ppt/slides/_rels/slide108.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26.wmf"/><Relationship Id="rId7" Type="http://schemas.openxmlformats.org/officeDocument/2006/relationships/oleObject" Target="../embeddings/oleObject23.bin"/><Relationship Id="rId6" Type="http://schemas.openxmlformats.org/officeDocument/2006/relationships/image" Target="../media/image125.wmf"/><Relationship Id="rId5" Type="http://schemas.openxmlformats.org/officeDocument/2006/relationships/oleObject" Target="../embeddings/oleObject22.bin"/><Relationship Id="rId4" Type="http://schemas.openxmlformats.org/officeDocument/2006/relationships/image" Target="../media/image124.wmf"/><Relationship Id="rId3" Type="http://schemas.openxmlformats.org/officeDocument/2006/relationships/oleObject" Target="../embeddings/oleObject21.bin"/><Relationship Id="rId2" Type="http://schemas.openxmlformats.org/officeDocument/2006/relationships/image" Target="../media/image123.wmf"/><Relationship Id="rId10" Type="http://schemas.openxmlformats.org/officeDocument/2006/relationships/vmlDrawing" Target="../drawings/vmlDrawing8.vml"/><Relationship Id="rId1" Type="http://schemas.openxmlformats.org/officeDocument/2006/relationships/oleObject" Target="../embeddings/oleObject20.bin"/></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png"/><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3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40.emf"/><Relationship Id="rId1" Type="http://schemas.openxmlformats.org/officeDocument/2006/relationships/image" Target="../media/image139.jpe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1.emf"/></Relationships>
</file>

<file path=ppt/slides/_rels/slide12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142.png"/><Relationship Id="rId1" Type="http://schemas.openxmlformats.org/officeDocument/2006/relationships/oleObject" Target="../embeddings/oleObject24.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3.wmf"/></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4.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3.png"/><Relationship Id="rId1" Type="http://schemas.openxmlformats.org/officeDocument/2006/relationships/image" Target="../media/image152.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9" Type="http://schemas.openxmlformats.org/officeDocument/2006/relationships/oleObject" Target="../embeddings/oleObject29.bin"/><Relationship Id="rId8" Type="http://schemas.openxmlformats.org/officeDocument/2006/relationships/image" Target="../media/image160.wmf"/><Relationship Id="rId7" Type="http://schemas.openxmlformats.org/officeDocument/2006/relationships/oleObject" Target="../embeddings/oleObject28.bin"/><Relationship Id="rId6" Type="http://schemas.openxmlformats.org/officeDocument/2006/relationships/image" Target="../media/image159.wmf"/><Relationship Id="rId56" Type="http://schemas.openxmlformats.org/officeDocument/2006/relationships/notesSlide" Target="../notesSlides/notesSlide18.xml"/><Relationship Id="rId55" Type="http://schemas.openxmlformats.org/officeDocument/2006/relationships/vmlDrawing" Target="../drawings/vmlDrawing10.vml"/><Relationship Id="rId54" Type="http://schemas.openxmlformats.org/officeDocument/2006/relationships/slideLayout" Target="../slideLayouts/slideLayout2.xml"/><Relationship Id="rId53" Type="http://schemas.openxmlformats.org/officeDocument/2006/relationships/image" Target="../media/image182.png"/><Relationship Id="rId52" Type="http://schemas.openxmlformats.org/officeDocument/2006/relationships/image" Target="../media/image181.wmf"/><Relationship Id="rId51" Type="http://schemas.openxmlformats.org/officeDocument/2006/relationships/oleObject" Target="../embeddings/oleObject51.bin"/><Relationship Id="rId50" Type="http://schemas.openxmlformats.org/officeDocument/2006/relationships/oleObject" Target="../embeddings/oleObject50.bin"/><Relationship Id="rId5" Type="http://schemas.openxmlformats.org/officeDocument/2006/relationships/oleObject" Target="../embeddings/oleObject27.bin"/><Relationship Id="rId49" Type="http://schemas.openxmlformats.org/officeDocument/2006/relationships/image" Target="../media/image180.wmf"/><Relationship Id="rId48" Type="http://schemas.openxmlformats.org/officeDocument/2006/relationships/oleObject" Target="../embeddings/oleObject49.bin"/><Relationship Id="rId47" Type="http://schemas.openxmlformats.org/officeDocument/2006/relationships/oleObject" Target="../embeddings/oleObject48.bin"/><Relationship Id="rId46" Type="http://schemas.openxmlformats.org/officeDocument/2006/relationships/image" Target="../media/image179.wmf"/><Relationship Id="rId45" Type="http://schemas.openxmlformats.org/officeDocument/2006/relationships/oleObject" Target="../embeddings/oleObject47.bin"/><Relationship Id="rId44" Type="http://schemas.openxmlformats.org/officeDocument/2006/relationships/image" Target="../media/image178.wmf"/><Relationship Id="rId43" Type="http://schemas.openxmlformats.org/officeDocument/2006/relationships/oleObject" Target="../embeddings/oleObject46.bin"/><Relationship Id="rId42" Type="http://schemas.openxmlformats.org/officeDocument/2006/relationships/image" Target="../media/image177.wmf"/><Relationship Id="rId41" Type="http://schemas.openxmlformats.org/officeDocument/2006/relationships/oleObject" Target="../embeddings/oleObject45.bin"/><Relationship Id="rId40" Type="http://schemas.openxmlformats.org/officeDocument/2006/relationships/image" Target="../media/image176.wmf"/><Relationship Id="rId4" Type="http://schemas.openxmlformats.org/officeDocument/2006/relationships/image" Target="../media/image158.wmf"/><Relationship Id="rId39" Type="http://schemas.openxmlformats.org/officeDocument/2006/relationships/oleObject" Target="../embeddings/oleObject44.bin"/><Relationship Id="rId38" Type="http://schemas.openxmlformats.org/officeDocument/2006/relationships/image" Target="../media/image175.wmf"/><Relationship Id="rId37" Type="http://schemas.openxmlformats.org/officeDocument/2006/relationships/oleObject" Target="../embeddings/oleObject43.bin"/><Relationship Id="rId36" Type="http://schemas.openxmlformats.org/officeDocument/2006/relationships/image" Target="../media/image174.wmf"/><Relationship Id="rId35" Type="http://schemas.openxmlformats.org/officeDocument/2006/relationships/oleObject" Target="../embeddings/oleObject42.bin"/><Relationship Id="rId34" Type="http://schemas.openxmlformats.org/officeDocument/2006/relationships/image" Target="../media/image173.wmf"/><Relationship Id="rId33" Type="http://schemas.openxmlformats.org/officeDocument/2006/relationships/oleObject" Target="../embeddings/oleObject41.bin"/><Relationship Id="rId32" Type="http://schemas.openxmlformats.org/officeDocument/2006/relationships/image" Target="../media/image172.wmf"/><Relationship Id="rId31" Type="http://schemas.openxmlformats.org/officeDocument/2006/relationships/oleObject" Target="../embeddings/oleObject40.bin"/><Relationship Id="rId30" Type="http://schemas.openxmlformats.org/officeDocument/2006/relationships/image" Target="../media/image171.wmf"/><Relationship Id="rId3" Type="http://schemas.openxmlformats.org/officeDocument/2006/relationships/oleObject" Target="../embeddings/oleObject26.bin"/><Relationship Id="rId29" Type="http://schemas.openxmlformats.org/officeDocument/2006/relationships/oleObject" Target="../embeddings/oleObject39.bin"/><Relationship Id="rId28" Type="http://schemas.openxmlformats.org/officeDocument/2006/relationships/image" Target="../media/image170.wmf"/><Relationship Id="rId27" Type="http://schemas.openxmlformats.org/officeDocument/2006/relationships/oleObject" Target="../embeddings/oleObject38.bin"/><Relationship Id="rId26" Type="http://schemas.openxmlformats.org/officeDocument/2006/relationships/image" Target="../media/image169.wmf"/><Relationship Id="rId25" Type="http://schemas.openxmlformats.org/officeDocument/2006/relationships/oleObject" Target="../embeddings/oleObject37.bin"/><Relationship Id="rId24" Type="http://schemas.openxmlformats.org/officeDocument/2006/relationships/image" Target="../media/image168.wmf"/><Relationship Id="rId23" Type="http://schemas.openxmlformats.org/officeDocument/2006/relationships/oleObject" Target="../embeddings/oleObject36.bin"/><Relationship Id="rId22" Type="http://schemas.openxmlformats.org/officeDocument/2006/relationships/image" Target="../media/image167.wmf"/><Relationship Id="rId21" Type="http://schemas.openxmlformats.org/officeDocument/2006/relationships/oleObject" Target="../embeddings/oleObject35.bin"/><Relationship Id="rId20" Type="http://schemas.openxmlformats.org/officeDocument/2006/relationships/image" Target="../media/image166.wmf"/><Relationship Id="rId2" Type="http://schemas.openxmlformats.org/officeDocument/2006/relationships/image" Target="../media/image157.wmf"/><Relationship Id="rId19" Type="http://schemas.openxmlformats.org/officeDocument/2006/relationships/oleObject" Target="../embeddings/oleObject34.bin"/><Relationship Id="rId18" Type="http://schemas.openxmlformats.org/officeDocument/2006/relationships/image" Target="../media/image165.wmf"/><Relationship Id="rId17" Type="http://schemas.openxmlformats.org/officeDocument/2006/relationships/oleObject" Target="../embeddings/oleObject33.bin"/><Relationship Id="rId16" Type="http://schemas.openxmlformats.org/officeDocument/2006/relationships/image" Target="../media/image164.wmf"/><Relationship Id="rId15" Type="http://schemas.openxmlformats.org/officeDocument/2006/relationships/oleObject" Target="../embeddings/oleObject32.bin"/><Relationship Id="rId14" Type="http://schemas.openxmlformats.org/officeDocument/2006/relationships/image" Target="../media/image163.wmf"/><Relationship Id="rId13" Type="http://schemas.openxmlformats.org/officeDocument/2006/relationships/oleObject" Target="../embeddings/oleObject31.bin"/><Relationship Id="rId12" Type="http://schemas.openxmlformats.org/officeDocument/2006/relationships/image" Target="../media/image162.wmf"/><Relationship Id="rId11" Type="http://schemas.openxmlformats.org/officeDocument/2006/relationships/oleObject" Target="../embeddings/oleObject30.bin"/><Relationship Id="rId10" Type="http://schemas.openxmlformats.org/officeDocument/2006/relationships/image" Target="../media/image161.wmf"/><Relationship Id="rId1" Type="http://schemas.openxmlformats.org/officeDocument/2006/relationships/oleObject" Target="../embeddings/oleObject25.bin"/></Relationships>
</file>

<file path=ppt/slides/_rels/slide146.xml.rels><?xml version="1.0" encoding="UTF-8" standalone="yes"?>
<Relationships xmlns="http://schemas.openxmlformats.org/package/2006/relationships"><Relationship Id="rId9" Type="http://schemas.openxmlformats.org/officeDocument/2006/relationships/image" Target="../media/image187.wmf"/><Relationship Id="rId8" Type="http://schemas.openxmlformats.org/officeDocument/2006/relationships/oleObject" Target="../embeddings/oleObject55.bin"/><Relationship Id="rId7" Type="http://schemas.openxmlformats.org/officeDocument/2006/relationships/image" Target="../media/image186.jpeg"/><Relationship Id="rId6" Type="http://schemas.openxmlformats.org/officeDocument/2006/relationships/image" Target="../media/image185.wmf"/><Relationship Id="rId5" Type="http://schemas.openxmlformats.org/officeDocument/2006/relationships/oleObject" Target="../embeddings/oleObject54.bin"/><Relationship Id="rId41" Type="http://schemas.openxmlformats.org/officeDocument/2006/relationships/vmlDrawing" Target="../drawings/vmlDrawing11.vml"/><Relationship Id="rId40" Type="http://schemas.openxmlformats.org/officeDocument/2006/relationships/slideLayout" Target="../slideLayouts/slideLayout2.xml"/><Relationship Id="rId4" Type="http://schemas.openxmlformats.org/officeDocument/2006/relationships/image" Target="../media/image184.wmf"/><Relationship Id="rId39" Type="http://schemas.openxmlformats.org/officeDocument/2006/relationships/image" Target="../media/image199.wmf"/><Relationship Id="rId38" Type="http://schemas.openxmlformats.org/officeDocument/2006/relationships/oleObject" Target="../embeddings/oleObject71.bin"/><Relationship Id="rId37" Type="http://schemas.openxmlformats.org/officeDocument/2006/relationships/image" Target="../media/image198.wmf"/><Relationship Id="rId36" Type="http://schemas.openxmlformats.org/officeDocument/2006/relationships/oleObject" Target="../embeddings/oleObject70.bin"/><Relationship Id="rId35" Type="http://schemas.openxmlformats.org/officeDocument/2006/relationships/image" Target="../media/image197.wmf"/><Relationship Id="rId34" Type="http://schemas.openxmlformats.org/officeDocument/2006/relationships/oleObject" Target="../embeddings/oleObject69.bin"/><Relationship Id="rId33" Type="http://schemas.openxmlformats.org/officeDocument/2006/relationships/image" Target="../media/image196.wmf"/><Relationship Id="rId32" Type="http://schemas.openxmlformats.org/officeDocument/2006/relationships/oleObject" Target="../embeddings/oleObject68.bin"/><Relationship Id="rId31" Type="http://schemas.openxmlformats.org/officeDocument/2006/relationships/image" Target="../media/image195.wmf"/><Relationship Id="rId30" Type="http://schemas.openxmlformats.org/officeDocument/2006/relationships/oleObject" Target="../embeddings/oleObject67.bin"/><Relationship Id="rId3" Type="http://schemas.openxmlformats.org/officeDocument/2006/relationships/oleObject" Target="../embeddings/oleObject53.bin"/><Relationship Id="rId29" Type="http://schemas.openxmlformats.org/officeDocument/2006/relationships/image" Target="../media/image194.wmf"/><Relationship Id="rId28" Type="http://schemas.openxmlformats.org/officeDocument/2006/relationships/oleObject" Target="../embeddings/oleObject66.bin"/><Relationship Id="rId27" Type="http://schemas.openxmlformats.org/officeDocument/2006/relationships/oleObject" Target="../embeddings/oleObject65.bin"/><Relationship Id="rId26" Type="http://schemas.openxmlformats.org/officeDocument/2006/relationships/image" Target="../media/image193.wmf"/><Relationship Id="rId25" Type="http://schemas.openxmlformats.org/officeDocument/2006/relationships/oleObject" Target="../embeddings/oleObject64.bin"/><Relationship Id="rId24" Type="http://schemas.openxmlformats.org/officeDocument/2006/relationships/image" Target="../media/image192.wmf"/><Relationship Id="rId23" Type="http://schemas.openxmlformats.org/officeDocument/2006/relationships/oleObject" Target="../embeddings/oleObject63.bin"/><Relationship Id="rId22" Type="http://schemas.openxmlformats.org/officeDocument/2006/relationships/image" Target="../media/image165.wmf"/><Relationship Id="rId21" Type="http://schemas.openxmlformats.org/officeDocument/2006/relationships/oleObject" Target="../embeddings/oleObject62.bin"/><Relationship Id="rId20" Type="http://schemas.openxmlformats.org/officeDocument/2006/relationships/image" Target="../media/image191.wmf"/><Relationship Id="rId2" Type="http://schemas.openxmlformats.org/officeDocument/2006/relationships/image" Target="../media/image183.wmf"/><Relationship Id="rId19" Type="http://schemas.openxmlformats.org/officeDocument/2006/relationships/oleObject" Target="../embeddings/oleObject61.bin"/><Relationship Id="rId18" Type="http://schemas.openxmlformats.org/officeDocument/2006/relationships/image" Target="../media/image190.wmf"/><Relationship Id="rId17" Type="http://schemas.openxmlformats.org/officeDocument/2006/relationships/oleObject" Target="../embeddings/oleObject60.bin"/><Relationship Id="rId16" Type="http://schemas.openxmlformats.org/officeDocument/2006/relationships/oleObject" Target="../embeddings/oleObject59.bin"/><Relationship Id="rId15" Type="http://schemas.openxmlformats.org/officeDocument/2006/relationships/image" Target="../media/image170.wmf"/><Relationship Id="rId14" Type="http://schemas.openxmlformats.org/officeDocument/2006/relationships/oleObject" Target="../embeddings/oleObject58.bin"/><Relationship Id="rId13" Type="http://schemas.openxmlformats.org/officeDocument/2006/relationships/image" Target="../media/image189.wmf"/><Relationship Id="rId12" Type="http://schemas.openxmlformats.org/officeDocument/2006/relationships/oleObject" Target="../embeddings/oleObject57.bin"/><Relationship Id="rId11" Type="http://schemas.openxmlformats.org/officeDocument/2006/relationships/image" Target="../media/image188.wmf"/><Relationship Id="rId10" Type="http://schemas.openxmlformats.org/officeDocument/2006/relationships/oleObject" Target="../embeddings/oleObject56.bin"/><Relationship Id="rId1" Type="http://schemas.openxmlformats.org/officeDocument/2006/relationships/oleObject" Target="../embeddings/oleObject52.bin"/></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5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5.wmf"/><Relationship Id="rId7" Type="http://schemas.openxmlformats.org/officeDocument/2006/relationships/oleObject" Target="../embeddings/oleObject75.bin"/><Relationship Id="rId6" Type="http://schemas.openxmlformats.org/officeDocument/2006/relationships/image" Target="../media/image204.wmf"/><Relationship Id="rId5" Type="http://schemas.openxmlformats.org/officeDocument/2006/relationships/oleObject" Target="../embeddings/oleObject74.bin"/><Relationship Id="rId4" Type="http://schemas.openxmlformats.org/officeDocument/2006/relationships/image" Target="../media/image203.wmf"/><Relationship Id="rId3" Type="http://schemas.openxmlformats.org/officeDocument/2006/relationships/oleObject" Target="../embeddings/oleObject73.bin"/><Relationship Id="rId2" Type="http://schemas.openxmlformats.org/officeDocument/2006/relationships/image" Target="../media/image202.wmf"/><Relationship Id="rId10" Type="http://schemas.openxmlformats.org/officeDocument/2006/relationships/vmlDrawing" Target="../drawings/vmlDrawing12.vml"/><Relationship Id="rId1" Type="http://schemas.openxmlformats.org/officeDocument/2006/relationships/oleObject" Target="../embeddings/oleObject72.bin"/></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7.png"/><Relationship Id="rId1" Type="http://schemas.openxmlformats.org/officeDocument/2006/relationships/image" Target="../media/image206.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153.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211.wmf"/><Relationship Id="rId5" Type="http://schemas.openxmlformats.org/officeDocument/2006/relationships/oleObject" Target="../embeddings/oleObject78.bin"/><Relationship Id="rId4" Type="http://schemas.openxmlformats.org/officeDocument/2006/relationships/image" Target="../media/image210.wmf"/><Relationship Id="rId3" Type="http://schemas.openxmlformats.org/officeDocument/2006/relationships/oleObject" Target="../embeddings/oleObject77.bin"/><Relationship Id="rId2" Type="http://schemas.openxmlformats.org/officeDocument/2006/relationships/image" Target="../media/image209.wmf"/><Relationship Id="rId1" Type="http://schemas.openxmlformats.org/officeDocument/2006/relationships/oleObject" Target="../embeddings/oleObject76.bin"/></Relationships>
</file>

<file path=ppt/slides/_rels/slide154.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211.wmf"/><Relationship Id="rId1" Type="http://schemas.openxmlformats.org/officeDocument/2006/relationships/oleObject" Target="../embeddings/oleObject79.bin"/></Relationships>
</file>

<file path=ppt/slides/_rels/slide155.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15.xml"/><Relationship Id="rId7" Type="http://schemas.openxmlformats.org/officeDocument/2006/relationships/image" Target="../media/image215.png"/><Relationship Id="rId6" Type="http://schemas.openxmlformats.org/officeDocument/2006/relationships/image" Target="../media/image214.wmf"/><Relationship Id="rId5" Type="http://schemas.openxmlformats.org/officeDocument/2006/relationships/oleObject" Target="../embeddings/oleObject82.bin"/><Relationship Id="rId4" Type="http://schemas.openxmlformats.org/officeDocument/2006/relationships/image" Target="../media/image213.wmf"/><Relationship Id="rId3" Type="http://schemas.openxmlformats.org/officeDocument/2006/relationships/oleObject" Target="../embeddings/oleObject81.bin"/><Relationship Id="rId2" Type="http://schemas.openxmlformats.org/officeDocument/2006/relationships/image" Target="../media/image212.wmf"/><Relationship Id="rId1" Type="http://schemas.openxmlformats.org/officeDocument/2006/relationships/oleObject" Target="../embeddings/oleObject80.bin"/></Relationships>
</file>

<file path=ppt/slides/_rels/slide156.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image" Target="../media/image217.wmf"/><Relationship Id="rId3" Type="http://schemas.openxmlformats.org/officeDocument/2006/relationships/oleObject" Target="../embeddings/oleObject84.bin"/><Relationship Id="rId2" Type="http://schemas.openxmlformats.org/officeDocument/2006/relationships/image" Target="../media/image216.wmf"/><Relationship Id="rId1" Type="http://schemas.openxmlformats.org/officeDocument/2006/relationships/oleObject" Target="../embeddings/oleObject83.bin"/></Relationships>
</file>

<file path=ppt/slides/_rels/slide157.xml.rels><?xml version="1.0" encoding="UTF-8" standalone="yes"?>
<Relationships xmlns="http://schemas.openxmlformats.org/package/2006/relationships"><Relationship Id="rId9" Type="http://schemas.openxmlformats.org/officeDocument/2006/relationships/oleObject" Target="../embeddings/oleObject88.bin"/><Relationship Id="rId8" Type="http://schemas.openxmlformats.org/officeDocument/2006/relationships/image" Target="../media/image222.wmf"/><Relationship Id="rId7" Type="http://schemas.openxmlformats.org/officeDocument/2006/relationships/oleObject" Target="../embeddings/oleObject87.bin"/><Relationship Id="rId6" Type="http://schemas.openxmlformats.org/officeDocument/2006/relationships/image" Target="../media/image221.wmf"/><Relationship Id="rId5" Type="http://schemas.openxmlformats.org/officeDocument/2006/relationships/oleObject" Target="../embeddings/oleObject86.bin"/><Relationship Id="rId4" Type="http://schemas.openxmlformats.org/officeDocument/2006/relationships/image" Target="../media/image186.jpeg"/><Relationship Id="rId3" Type="http://schemas.openxmlformats.org/officeDocument/2006/relationships/image" Target="../media/image220.wmf"/><Relationship Id="rId2" Type="http://schemas.openxmlformats.org/officeDocument/2006/relationships/oleObject" Target="../embeddings/oleObject85.bin"/><Relationship Id="rId12" Type="http://schemas.openxmlformats.org/officeDocument/2006/relationships/vmlDrawing" Target="../drawings/vmlDrawing17.vml"/><Relationship Id="rId11" Type="http://schemas.openxmlformats.org/officeDocument/2006/relationships/slideLayout" Target="../slideLayouts/slideLayout2.xml"/><Relationship Id="rId10" Type="http://schemas.openxmlformats.org/officeDocument/2006/relationships/image" Target="../media/image223.wmf"/><Relationship Id="rId1" Type="http://schemas.openxmlformats.org/officeDocument/2006/relationships/image" Target="../media/image219.png"/></Relationships>
</file>

<file path=ppt/slides/_rels/slide158.xml.rels><?xml version="1.0" encoding="UTF-8" standalone="yes"?>
<Relationships xmlns="http://schemas.openxmlformats.org/package/2006/relationships"><Relationship Id="rId8" Type="http://schemas.openxmlformats.org/officeDocument/2006/relationships/vmlDrawing" Target="../drawings/vmlDrawing18.vml"/><Relationship Id="rId7" Type="http://schemas.openxmlformats.org/officeDocument/2006/relationships/slideLayout" Target="../slideLayouts/slideLayout12.xml"/><Relationship Id="rId6" Type="http://schemas.openxmlformats.org/officeDocument/2006/relationships/image" Target="../media/image219.png"/><Relationship Id="rId5" Type="http://schemas.openxmlformats.org/officeDocument/2006/relationships/image" Target="../media/image225.wmf"/><Relationship Id="rId4" Type="http://schemas.openxmlformats.org/officeDocument/2006/relationships/oleObject" Target="../embeddings/oleObject90.bin"/><Relationship Id="rId3" Type="http://schemas.openxmlformats.org/officeDocument/2006/relationships/image" Target="../media/image186.jpeg"/><Relationship Id="rId2" Type="http://schemas.openxmlformats.org/officeDocument/2006/relationships/image" Target="../media/image224.wmf"/><Relationship Id="rId1" Type="http://schemas.openxmlformats.org/officeDocument/2006/relationships/oleObject" Target="../embeddings/oleObject89.bin"/></Relationships>
</file>

<file path=ppt/slides/_rels/slide159.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219.png"/><Relationship Id="rId7" Type="http://schemas.openxmlformats.org/officeDocument/2006/relationships/image" Target="../media/image215.png"/><Relationship Id="rId6" Type="http://schemas.openxmlformats.org/officeDocument/2006/relationships/image" Target="../media/image228.wmf"/><Relationship Id="rId5" Type="http://schemas.openxmlformats.org/officeDocument/2006/relationships/oleObject" Target="../embeddings/oleObject93.bin"/><Relationship Id="rId4" Type="http://schemas.openxmlformats.org/officeDocument/2006/relationships/image" Target="../media/image227.wmf"/><Relationship Id="rId3" Type="http://schemas.openxmlformats.org/officeDocument/2006/relationships/oleObject" Target="../embeddings/oleObject92.bin"/><Relationship Id="rId2" Type="http://schemas.openxmlformats.org/officeDocument/2006/relationships/image" Target="../media/image226.wmf"/><Relationship Id="rId10" Type="http://schemas.openxmlformats.org/officeDocument/2006/relationships/vmlDrawing" Target="../drawings/vmlDrawing19.vml"/><Relationship Id="rId1" Type="http://schemas.openxmlformats.org/officeDocument/2006/relationships/oleObject" Target="../embeddings/oleObject91.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232.png"/><Relationship Id="rId7" Type="http://schemas.openxmlformats.org/officeDocument/2006/relationships/image" Target="../media/image215.png"/><Relationship Id="rId6" Type="http://schemas.openxmlformats.org/officeDocument/2006/relationships/image" Target="../media/image231.wmf"/><Relationship Id="rId5" Type="http://schemas.openxmlformats.org/officeDocument/2006/relationships/oleObject" Target="../embeddings/oleObject96.bin"/><Relationship Id="rId4" Type="http://schemas.openxmlformats.org/officeDocument/2006/relationships/image" Target="../media/image230.wmf"/><Relationship Id="rId3" Type="http://schemas.openxmlformats.org/officeDocument/2006/relationships/oleObject" Target="../embeddings/oleObject95.bin"/><Relationship Id="rId2" Type="http://schemas.openxmlformats.org/officeDocument/2006/relationships/image" Target="../media/image229.wmf"/><Relationship Id="rId10" Type="http://schemas.openxmlformats.org/officeDocument/2006/relationships/vmlDrawing" Target="../drawings/vmlDrawing20.vml"/><Relationship Id="rId1" Type="http://schemas.openxmlformats.org/officeDocument/2006/relationships/oleObject" Target="../embeddings/oleObject94.bin"/></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3.png"/></Relationships>
</file>

<file path=ppt/slides/_rels/slide16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38.png"/><Relationship Id="rId4" Type="http://schemas.openxmlformats.org/officeDocument/2006/relationships/image" Target="../media/image237.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239.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1.png"/><Relationship Id="rId1" Type="http://schemas.openxmlformats.org/officeDocument/2006/relationships/image" Target="../media/image240.png"/></Relationships>
</file>

<file path=ppt/slides/_rels/slide16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49.png"/><Relationship Id="rId7" Type="http://schemas.openxmlformats.org/officeDocument/2006/relationships/image" Target="../media/image248.png"/><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3" Type="http://schemas.openxmlformats.org/officeDocument/2006/relationships/image" Target="../media/image244.png"/><Relationship Id="rId2" Type="http://schemas.openxmlformats.org/officeDocument/2006/relationships/image" Target="../media/image243.png"/><Relationship Id="rId10" Type="http://schemas.openxmlformats.org/officeDocument/2006/relationships/notesSlide" Target="../notesSlides/notesSlide21.xml"/><Relationship Id="rId1" Type="http://schemas.openxmlformats.org/officeDocument/2006/relationships/image" Target="../media/image242.png"/></Relationships>
</file>

<file path=ppt/slides/_rels/slide166.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image" Target="../media/image250.png"/></Relationships>
</file>

<file path=ppt/slides/_rels/slide167.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image" Target="../media/image240.png"/><Relationship Id="rId2" Type="http://schemas.openxmlformats.org/officeDocument/2006/relationships/image" Target="../media/image256.png"/><Relationship Id="rId1" Type="http://schemas.openxmlformats.org/officeDocument/2006/relationships/image" Target="../media/image255.png"/></Relationships>
</file>

<file path=ppt/slides/_rels/slide168.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47.xml"/><Relationship Id="rId4" Type="http://schemas.openxmlformats.org/officeDocument/2006/relationships/image" Target="../media/image259.png"/><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image" Target="../media/image251.png"/></Relationships>
</file>

<file path=ppt/slides/_rels/slide169.xml.rels><?xml version="1.0" encoding="UTF-8" standalone="yes"?>
<Relationships xmlns="http://schemas.openxmlformats.org/package/2006/relationships"><Relationship Id="rId7" Type="http://schemas.openxmlformats.org/officeDocument/2006/relationships/slideLayout" Target="../slideLayouts/slideLayout47.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image" Target="../media/image25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5.png"/><Relationship Id="rId1" Type="http://schemas.openxmlformats.org/officeDocument/2006/relationships/tags" Target="../tags/tag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265.png"/><Relationship Id="rId1" Type="http://schemas.openxmlformats.org/officeDocument/2006/relationships/image" Target="../media/image264.png"/></Relationships>
</file>

<file path=ppt/slides/_rels/slide172.xml.rels><?xml version="1.0" encoding="UTF-8" standalone="yes"?>
<Relationships xmlns="http://schemas.openxmlformats.org/package/2006/relationships"><Relationship Id="rId5" Type="http://schemas.openxmlformats.org/officeDocument/2006/relationships/slideLayout" Target="../slideLayouts/slideLayout47.xml"/><Relationship Id="rId4" Type="http://schemas.openxmlformats.org/officeDocument/2006/relationships/image" Target="../media/image269.png"/><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image" Target="../media/image26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71.png"/><Relationship Id="rId1" Type="http://schemas.openxmlformats.org/officeDocument/2006/relationships/image" Target="../media/image270.png"/></Relationships>
</file>

<file path=ppt/slides/_rels/slide17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7.xml"/><Relationship Id="rId2" Type="http://schemas.openxmlformats.org/officeDocument/2006/relationships/image" Target="../media/image273.png"/><Relationship Id="rId1" Type="http://schemas.openxmlformats.org/officeDocument/2006/relationships/image" Target="../media/image272.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274.png"/></Relationships>
</file>

<file path=ppt/slides/_rels/slide17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7.xml"/><Relationship Id="rId2" Type="http://schemas.openxmlformats.org/officeDocument/2006/relationships/image" Target="../media/image276.png"/><Relationship Id="rId1" Type="http://schemas.openxmlformats.org/officeDocument/2006/relationships/image" Target="../media/image275.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277.png"/></Relationships>
</file>

<file path=ppt/slides/_rels/slide179.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47.xml"/><Relationship Id="rId4" Type="http://schemas.openxmlformats.org/officeDocument/2006/relationships/image" Target="../media/image280.wmf"/><Relationship Id="rId3" Type="http://schemas.openxmlformats.org/officeDocument/2006/relationships/oleObject" Target="../embeddings/oleObject97.bin"/><Relationship Id="rId2" Type="http://schemas.openxmlformats.org/officeDocument/2006/relationships/image" Target="../media/image279.png"/><Relationship Id="rId1" Type="http://schemas.openxmlformats.org/officeDocument/2006/relationships/image" Target="../media/image27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6.png"/></Relationships>
</file>

<file path=ppt/slides/_rels/slide180.xml.rels><?xml version="1.0" encoding="UTF-8" standalone="yes"?>
<Relationships xmlns="http://schemas.openxmlformats.org/package/2006/relationships"><Relationship Id="rId9" Type="http://schemas.openxmlformats.org/officeDocument/2006/relationships/vmlDrawing" Target="../drawings/vmlDrawing22.vml"/><Relationship Id="rId8" Type="http://schemas.openxmlformats.org/officeDocument/2006/relationships/slideLayout" Target="../slideLayouts/slideLayout47.xml"/><Relationship Id="rId7" Type="http://schemas.openxmlformats.org/officeDocument/2006/relationships/image" Target="../media/image280.wmf"/><Relationship Id="rId6" Type="http://schemas.openxmlformats.org/officeDocument/2006/relationships/oleObject" Target="../embeddings/oleObject99.bin"/><Relationship Id="rId5" Type="http://schemas.openxmlformats.org/officeDocument/2006/relationships/image" Target="../media/image284.wmf"/><Relationship Id="rId4" Type="http://schemas.openxmlformats.org/officeDocument/2006/relationships/oleObject" Target="../embeddings/oleObject98.bin"/><Relationship Id="rId3" Type="http://schemas.openxmlformats.org/officeDocument/2006/relationships/image" Target="../media/image283.png"/><Relationship Id="rId2" Type="http://schemas.openxmlformats.org/officeDocument/2006/relationships/image" Target="../media/image282.png"/><Relationship Id="rId10" Type="http://schemas.openxmlformats.org/officeDocument/2006/relationships/notesSlide" Target="../notesSlides/notesSlide27.xml"/><Relationship Id="rId1" Type="http://schemas.openxmlformats.org/officeDocument/2006/relationships/image" Target="../media/image281.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285.png"/></Relationships>
</file>

<file path=ppt/slides/_rels/slide18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47.xml"/><Relationship Id="rId2" Type="http://schemas.openxmlformats.org/officeDocument/2006/relationships/image" Target="../media/image287.png"/><Relationship Id="rId1" Type="http://schemas.openxmlformats.org/officeDocument/2006/relationships/image" Target="../media/image286.png"/></Relationships>
</file>

<file path=ppt/slides/_rels/slide183.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7.xml"/><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image" Target="../media/image288.png"/></Relationships>
</file>

<file path=ppt/slides/_rels/slide184.xml.rels><?xml version="1.0" encoding="UTF-8" standalone="yes"?>
<Relationships xmlns="http://schemas.openxmlformats.org/package/2006/relationships"><Relationship Id="rId7" Type="http://schemas.openxmlformats.org/officeDocument/2006/relationships/slideLayout" Target="../slideLayouts/slideLayout4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image" Target="../media/image291.png"/></Relationships>
</file>

<file path=ppt/slides/_rels/slide185.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image" Target="../media/image297.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300.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301.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7.xml"/><Relationship Id="rId1" Type="http://schemas.openxmlformats.org/officeDocument/2006/relationships/image" Target="../media/image302.png"/></Relationships>
</file>

<file path=ppt/slides/_rels/slide189.xml.rels><?xml version="1.0" encoding="UTF-8" standalone="yes"?>
<Relationships xmlns="http://schemas.openxmlformats.org/package/2006/relationships"><Relationship Id="rId8" Type="http://schemas.openxmlformats.org/officeDocument/2006/relationships/vmlDrawing" Target="../drawings/vmlDrawing23.vml"/><Relationship Id="rId7" Type="http://schemas.openxmlformats.org/officeDocument/2006/relationships/slideLayout" Target="../slideLayouts/slideLayout4.xml"/><Relationship Id="rId6" Type="http://schemas.openxmlformats.org/officeDocument/2006/relationships/image" Target="../media/image305.wmf"/><Relationship Id="rId5" Type="http://schemas.openxmlformats.org/officeDocument/2006/relationships/oleObject" Target="../embeddings/oleObject102.bin"/><Relationship Id="rId4" Type="http://schemas.openxmlformats.org/officeDocument/2006/relationships/image" Target="../media/image304.wmf"/><Relationship Id="rId3" Type="http://schemas.openxmlformats.org/officeDocument/2006/relationships/oleObject" Target="../embeddings/oleObject101.bin"/><Relationship Id="rId2" Type="http://schemas.openxmlformats.org/officeDocument/2006/relationships/image" Target="../media/image303.wmf"/><Relationship Id="rId1" Type="http://schemas.openxmlformats.org/officeDocument/2006/relationships/oleObject" Target="../embeddings/oleObject100.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6.png"/></Relationships>
</file>

<file path=ppt/slides/_rels/slide194.xml.rels><?xml version="1.0" encoding="UTF-8" standalone="yes"?>
<Relationships xmlns="http://schemas.openxmlformats.org/package/2006/relationships"><Relationship Id="rId9" Type="http://schemas.openxmlformats.org/officeDocument/2006/relationships/oleObject" Target="../embeddings/oleObject107.bin"/><Relationship Id="rId8" Type="http://schemas.openxmlformats.org/officeDocument/2006/relationships/image" Target="../media/image310.wmf"/><Relationship Id="rId7" Type="http://schemas.openxmlformats.org/officeDocument/2006/relationships/oleObject" Target="../embeddings/oleObject106.bin"/><Relationship Id="rId6" Type="http://schemas.openxmlformats.org/officeDocument/2006/relationships/image" Target="../media/image309.wmf"/><Relationship Id="rId5" Type="http://schemas.openxmlformats.org/officeDocument/2006/relationships/oleObject" Target="../embeddings/oleObject105.bin"/><Relationship Id="rId4" Type="http://schemas.openxmlformats.org/officeDocument/2006/relationships/image" Target="../media/image308.wmf"/><Relationship Id="rId3" Type="http://schemas.openxmlformats.org/officeDocument/2006/relationships/oleObject" Target="../embeddings/oleObject104.bin"/><Relationship Id="rId2" Type="http://schemas.openxmlformats.org/officeDocument/2006/relationships/image" Target="../media/image307.wmf"/><Relationship Id="rId12" Type="http://schemas.openxmlformats.org/officeDocument/2006/relationships/vmlDrawing" Target="../drawings/vmlDrawing24.vml"/><Relationship Id="rId11" Type="http://schemas.openxmlformats.org/officeDocument/2006/relationships/slideLayout" Target="../slideLayouts/slideLayout12.xml"/><Relationship Id="rId10" Type="http://schemas.openxmlformats.org/officeDocument/2006/relationships/image" Target="../media/image311.wmf"/><Relationship Id="rId1" Type="http://schemas.openxmlformats.org/officeDocument/2006/relationships/oleObject" Target="../embeddings/oleObject103.bin"/></Relationships>
</file>

<file path=ppt/slides/_rels/slide195.xml.rels><?xml version="1.0" encoding="UTF-8" standalone="yes"?>
<Relationships xmlns="http://schemas.openxmlformats.org/package/2006/relationships"><Relationship Id="rId9" Type="http://schemas.openxmlformats.org/officeDocument/2006/relationships/oleObject" Target="../embeddings/oleObject112.bin"/><Relationship Id="rId8" Type="http://schemas.openxmlformats.org/officeDocument/2006/relationships/image" Target="../media/image315.wmf"/><Relationship Id="rId7" Type="http://schemas.openxmlformats.org/officeDocument/2006/relationships/oleObject" Target="../embeddings/oleObject111.bin"/><Relationship Id="rId6" Type="http://schemas.openxmlformats.org/officeDocument/2006/relationships/image" Target="../media/image314.wmf"/><Relationship Id="rId5" Type="http://schemas.openxmlformats.org/officeDocument/2006/relationships/oleObject" Target="../embeddings/oleObject110.bin"/><Relationship Id="rId4" Type="http://schemas.openxmlformats.org/officeDocument/2006/relationships/image" Target="../media/image313.wmf"/><Relationship Id="rId3" Type="http://schemas.openxmlformats.org/officeDocument/2006/relationships/oleObject" Target="../embeddings/oleObject109.bin"/><Relationship Id="rId2" Type="http://schemas.openxmlformats.org/officeDocument/2006/relationships/image" Target="../media/image312.wmf"/><Relationship Id="rId12" Type="http://schemas.openxmlformats.org/officeDocument/2006/relationships/vmlDrawing" Target="../drawings/vmlDrawing25.vml"/><Relationship Id="rId11" Type="http://schemas.openxmlformats.org/officeDocument/2006/relationships/slideLayout" Target="../slideLayouts/slideLayout13.xml"/><Relationship Id="rId10" Type="http://schemas.openxmlformats.org/officeDocument/2006/relationships/image" Target="../media/image316.wmf"/><Relationship Id="rId1" Type="http://schemas.openxmlformats.org/officeDocument/2006/relationships/oleObject" Target="../embeddings/oleObject108.bin"/></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17.wmf"/></Relationships>
</file>

<file path=ppt/slides/_rels/slide198.xml.rels><?xml version="1.0" encoding="UTF-8" standalone="yes"?>
<Relationships xmlns="http://schemas.openxmlformats.org/package/2006/relationships"><Relationship Id="rId9" Type="http://schemas.openxmlformats.org/officeDocument/2006/relationships/vmlDrawing" Target="../drawings/vmlDrawing26.vml"/><Relationship Id="rId8" Type="http://schemas.openxmlformats.org/officeDocument/2006/relationships/slideLayout" Target="../slideLayouts/slideLayout15.xml"/><Relationship Id="rId7" Type="http://schemas.openxmlformats.org/officeDocument/2006/relationships/image" Target="../media/image215.png"/><Relationship Id="rId6" Type="http://schemas.openxmlformats.org/officeDocument/2006/relationships/image" Target="../media/image214.wmf"/><Relationship Id="rId5" Type="http://schemas.openxmlformats.org/officeDocument/2006/relationships/oleObject" Target="../embeddings/oleObject115.bin"/><Relationship Id="rId4" Type="http://schemas.openxmlformats.org/officeDocument/2006/relationships/image" Target="../media/image213.wmf"/><Relationship Id="rId3" Type="http://schemas.openxmlformats.org/officeDocument/2006/relationships/oleObject" Target="../embeddings/oleObject114.bin"/><Relationship Id="rId2" Type="http://schemas.openxmlformats.org/officeDocument/2006/relationships/image" Target="../media/image212.wmf"/><Relationship Id="rId1" Type="http://schemas.openxmlformats.org/officeDocument/2006/relationships/oleObject" Target="../embeddings/oleObject113.bin"/></Relationships>
</file>

<file path=ppt/slides/_rels/slide199.xml.rels><?xml version="1.0" encoding="UTF-8" standalone="yes"?>
<Relationships xmlns="http://schemas.openxmlformats.org/package/2006/relationships"><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image" Target="../media/image217.wmf"/><Relationship Id="rId3" Type="http://schemas.openxmlformats.org/officeDocument/2006/relationships/oleObject" Target="../embeddings/oleObject117.bin"/><Relationship Id="rId2" Type="http://schemas.openxmlformats.org/officeDocument/2006/relationships/image" Target="../media/image216.wmf"/><Relationship Id="rId1" Type="http://schemas.openxmlformats.org/officeDocument/2006/relationships/oleObject" Target="../embeddings/oleObject11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8.png"/></Relationships>
</file>

<file path=ppt/slides/_rels/slide200.xml.rels><?xml version="1.0" encoding="UTF-8" standalone="yes"?>
<Relationships xmlns="http://schemas.openxmlformats.org/package/2006/relationships"><Relationship Id="rId9" Type="http://schemas.openxmlformats.org/officeDocument/2006/relationships/oleObject" Target="../embeddings/oleObject121.bin"/><Relationship Id="rId8" Type="http://schemas.openxmlformats.org/officeDocument/2006/relationships/image" Target="../media/image222.wmf"/><Relationship Id="rId7" Type="http://schemas.openxmlformats.org/officeDocument/2006/relationships/oleObject" Target="../embeddings/oleObject120.bin"/><Relationship Id="rId6" Type="http://schemas.openxmlformats.org/officeDocument/2006/relationships/image" Target="../media/image221.wmf"/><Relationship Id="rId5" Type="http://schemas.openxmlformats.org/officeDocument/2006/relationships/oleObject" Target="../embeddings/oleObject119.bin"/><Relationship Id="rId4" Type="http://schemas.openxmlformats.org/officeDocument/2006/relationships/image" Target="../media/image186.jpeg"/><Relationship Id="rId3" Type="http://schemas.openxmlformats.org/officeDocument/2006/relationships/image" Target="../media/image220.wmf"/><Relationship Id="rId2" Type="http://schemas.openxmlformats.org/officeDocument/2006/relationships/oleObject" Target="../embeddings/oleObject118.bin"/><Relationship Id="rId12" Type="http://schemas.openxmlformats.org/officeDocument/2006/relationships/vmlDrawing" Target="../drawings/vmlDrawing28.vml"/><Relationship Id="rId11" Type="http://schemas.openxmlformats.org/officeDocument/2006/relationships/slideLayout" Target="../slideLayouts/slideLayout2.xml"/><Relationship Id="rId10" Type="http://schemas.openxmlformats.org/officeDocument/2006/relationships/image" Target="../media/image223.wmf"/><Relationship Id="rId1" Type="http://schemas.openxmlformats.org/officeDocument/2006/relationships/image" Target="../media/image219.png"/></Relationships>
</file>

<file path=ppt/slides/_rels/slide201.xml.rels><?xml version="1.0" encoding="UTF-8" standalone="yes"?>
<Relationships xmlns="http://schemas.openxmlformats.org/package/2006/relationships"><Relationship Id="rId9" Type="http://schemas.openxmlformats.org/officeDocument/2006/relationships/oleObject" Target="../embeddings/oleObject125.bin"/><Relationship Id="rId8" Type="http://schemas.openxmlformats.org/officeDocument/2006/relationships/image" Target="../media/image320.wmf"/><Relationship Id="rId7" Type="http://schemas.openxmlformats.org/officeDocument/2006/relationships/oleObject" Target="../embeddings/oleObject124.bin"/><Relationship Id="rId6" Type="http://schemas.openxmlformats.org/officeDocument/2006/relationships/image" Target="../media/image319.wmf"/><Relationship Id="rId5" Type="http://schemas.openxmlformats.org/officeDocument/2006/relationships/oleObject" Target="../embeddings/oleObject123.bin"/><Relationship Id="rId4" Type="http://schemas.openxmlformats.org/officeDocument/2006/relationships/image" Target="../media/image318.wmf"/><Relationship Id="rId3" Type="http://schemas.openxmlformats.org/officeDocument/2006/relationships/oleObject" Target="../embeddings/oleObject122.bin"/><Relationship Id="rId20" Type="http://schemas.openxmlformats.org/officeDocument/2006/relationships/vmlDrawing" Target="../drawings/vmlDrawing29.vml"/><Relationship Id="rId2" Type="http://schemas.openxmlformats.org/officeDocument/2006/relationships/image" Target="../media/image186.jpeg"/><Relationship Id="rId19" Type="http://schemas.openxmlformats.org/officeDocument/2006/relationships/slideLayout" Target="../slideLayouts/slideLayout12.xml"/><Relationship Id="rId18" Type="http://schemas.openxmlformats.org/officeDocument/2006/relationships/image" Target="../media/image325.wmf"/><Relationship Id="rId17" Type="http://schemas.openxmlformats.org/officeDocument/2006/relationships/oleObject" Target="../embeddings/oleObject129.bin"/><Relationship Id="rId16" Type="http://schemas.openxmlformats.org/officeDocument/2006/relationships/image" Target="../media/image324.wmf"/><Relationship Id="rId15" Type="http://schemas.openxmlformats.org/officeDocument/2006/relationships/oleObject" Target="../embeddings/oleObject128.bin"/><Relationship Id="rId14" Type="http://schemas.openxmlformats.org/officeDocument/2006/relationships/image" Target="../media/image323.wmf"/><Relationship Id="rId13" Type="http://schemas.openxmlformats.org/officeDocument/2006/relationships/oleObject" Target="../embeddings/oleObject127.bin"/><Relationship Id="rId12" Type="http://schemas.openxmlformats.org/officeDocument/2006/relationships/image" Target="../media/image322.wmf"/><Relationship Id="rId11" Type="http://schemas.openxmlformats.org/officeDocument/2006/relationships/oleObject" Target="../embeddings/oleObject126.bin"/><Relationship Id="rId10" Type="http://schemas.openxmlformats.org/officeDocument/2006/relationships/image" Target="../media/image321.wmf"/><Relationship Id="rId1" Type="http://schemas.openxmlformats.org/officeDocument/2006/relationships/image" Target="../media/image219.png"/></Relationships>
</file>

<file path=ppt/slides/_rels/slide202.xml.rels><?xml version="1.0" encoding="UTF-8" standalone="yes"?>
<Relationships xmlns="http://schemas.openxmlformats.org/package/2006/relationships"><Relationship Id="rId9" Type="http://schemas.openxmlformats.org/officeDocument/2006/relationships/image" Target="../media/image327.wmf"/><Relationship Id="rId8" Type="http://schemas.openxmlformats.org/officeDocument/2006/relationships/oleObject" Target="../embeddings/oleObject133.bin"/><Relationship Id="rId7" Type="http://schemas.openxmlformats.org/officeDocument/2006/relationships/image" Target="../media/image186.jpeg"/><Relationship Id="rId6" Type="http://schemas.openxmlformats.org/officeDocument/2006/relationships/image" Target="../media/image321.wmf"/><Relationship Id="rId5" Type="http://schemas.openxmlformats.org/officeDocument/2006/relationships/oleObject" Target="../embeddings/oleObject132.bin"/><Relationship Id="rId4" Type="http://schemas.openxmlformats.org/officeDocument/2006/relationships/image" Target="../media/image320.wmf"/><Relationship Id="rId3" Type="http://schemas.openxmlformats.org/officeDocument/2006/relationships/oleObject" Target="../embeddings/oleObject131.bin"/><Relationship Id="rId2" Type="http://schemas.openxmlformats.org/officeDocument/2006/relationships/image" Target="../media/image326.wmf"/><Relationship Id="rId18" Type="http://schemas.openxmlformats.org/officeDocument/2006/relationships/vmlDrawing" Target="../drawings/vmlDrawing30.vml"/><Relationship Id="rId17" Type="http://schemas.openxmlformats.org/officeDocument/2006/relationships/slideLayout" Target="../slideLayouts/slideLayout12.xml"/><Relationship Id="rId16" Type="http://schemas.openxmlformats.org/officeDocument/2006/relationships/image" Target="../media/image219.png"/><Relationship Id="rId15" Type="http://schemas.openxmlformats.org/officeDocument/2006/relationships/image" Target="../media/image330.wmf"/><Relationship Id="rId14" Type="http://schemas.openxmlformats.org/officeDocument/2006/relationships/oleObject" Target="../embeddings/oleObject136.bin"/><Relationship Id="rId13" Type="http://schemas.openxmlformats.org/officeDocument/2006/relationships/image" Target="../media/image329.wmf"/><Relationship Id="rId12" Type="http://schemas.openxmlformats.org/officeDocument/2006/relationships/oleObject" Target="../embeddings/oleObject135.bin"/><Relationship Id="rId11" Type="http://schemas.openxmlformats.org/officeDocument/2006/relationships/image" Target="../media/image328.wmf"/><Relationship Id="rId10" Type="http://schemas.openxmlformats.org/officeDocument/2006/relationships/oleObject" Target="../embeddings/oleObject134.bin"/><Relationship Id="rId1" Type="http://schemas.openxmlformats.org/officeDocument/2006/relationships/oleObject" Target="../embeddings/oleObject130.bin"/></Relationships>
</file>

<file path=ppt/slides/_rels/slide203.xml.rels><?xml version="1.0" encoding="UTF-8" standalone="yes"?>
<Relationships xmlns="http://schemas.openxmlformats.org/package/2006/relationships"><Relationship Id="rId8" Type="http://schemas.openxmlformats.org/officeDocument/2006/relationships/vmlDrawing" Target="../drawings/vmlDrawing31.vml"/><Relationship Id="rId7" Type="http://schemas.openxmlformats.org/officeDocument/2006/relationships/slideLayout" Target="../slideLayouts/slideLayout12.xml"/><Relationship Id="rId6" Type="http://schemas.openxmlformats.org/officeDocument/2006/relationships/image" Target="../media/image219.png"/><Relationship Id="rId5" Type="http://schemas.openxmlformats.org/officeDocument/2006/relationships/image" Target="../media/image225.wmf"/><Relationship Id="rId4" Type="http://schemas.openxmlformats.org/officeDocument/2006/relationships/oleObject" Target="../embeddings/oleObject138.bin"/><Relationship Id="rId3" Type="http://schemas.openxmlformats.org/officeDocument/2006/relationships/image" Target="../media/image186.jpeg"/><Relationship Id="rId2" Type="http://schemas.openxmlformats.org/officeDocument/2006/relationships/image" Target="../media/image224.wmf"/><Relationship Id="rId1" Type="http://schemas.openxmlformats.org/officeDocument/2006/relationships/oleObject" Target="../embeddings/oleObject137.bin"/></Relationships>
</file>

<file path=ppt/slides/_rels/slide204.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219.png"/><Relationship Id="rId7" Type="http://schemas.openxmlformats.org/officeDocument/2006/relationships/image" Target="../media/image215.png"/><Relationship Id="rId6" Type="http://schemas.openxmlformats.org/officeDocument/2006/relationships/image" Target="../media/image228.wmf"/><Relationship Id="rId5" Type="http://schemas.openxmlformats.org/officeDocument/2006/relationships/oleObject" Target="../embeddings/oleObject141.bin"/><Relationship Id="rId4" Type="http://schemas.openxmlformats.org/officeDocument/2006/relationships/image" Target="../media/image227.wmf"/><Relationship Id="rId3" Type="http://schemas.openxmlformats.org/officeDocument/2006/relationships/oleObject" Target="../embeddings/oleObject140.bin"/><Relationship Id="rId2" Type="http://schemas.openxmlformats.org/officeDocument/2006/relationships/image" Target="../media/image226.wmf"/><Relationship Id="rId10" Type="http://schemas.openxmlformats.org/officeDocument/2006/relationships/vmlDrawing" Target="../drawings/vmlDrawing32.vml"/><Relationship Id="rId1" Type="http://schemas.openxmlformats.org/officeDocument/2006/relationships/oleObject" Target="../embeddings/oleObject139.bin"/></Relationships>
</file>

<file path=ppt/slides/_rels/slide205.xml.rels><?xml version="1.0" encoding="UTF-8" standalone="yes"?>
<Relationships xmlns="http://schemas.openxmlformats.org/package/2006/relationships"><Relationship Id="rId9" Type="http://schemas.openxmlformats.org/officeDocument/2006/relationships/image" Target="../media/image334.wmf"/><Relationship Id="rId8" Type="http://schemas.openxmlformats.org/officeDocument/2006/relationships/oleObject" Target="../embeddings/oleObject145.bin"/><Relationship Id="rId7" Type="http://schemas.openxmlformats.org/officeDocument/2006/relationships/image" Target="../media/image333.wmf"/><Relationship Id="rId6" Type="http://schemas.openxmlformats.org/officeDocument/2006/relationships/oleObject" Target="../embeddings/oleObject144.bin"/><Relationship Id="rId5" Type="http://schemas.openxmlformats.org/officeDocument/2006/relationships/image" Target="../media/image332.wmf"/><Relationship Id="rId4" Type="http://schemas.openxmlformats.org/officeDocument/2006/relationships/oleObject" Target="../embeddings/oleObject143.bin"/><Relationship Id="rId3" Type="http://schemas.openxmlformats.org/officeDocument/2006/relationships/image" Target="../media/image331.wmf"/><Relationship Id="rId2" Type="http://schemas.openxmlformats.org/officeDocument/2006/relationships/oleObject" Target="../embeddings/oleObject142.bin"/><Relationship Id="rId15" Type="http://schemas.openxmlformats.org/officeDocument/2006/relationships/vmlDrawing" Target="../drawings/vmlDrawing33.vml"/><Relationship Id="rId14" Type="http://schemas.openxmlformats.org/officeDocument/2006/relationships/slideLayout" Target="../slideLayouts/slideLayout13.xml"/><Relationship Id="rId13" Type="http://schemas.openxmlformats.org/officeDocument/2006/relationships/image" Target="../media/image336.wmf"/><Relationship Id="rId12" Type="http://schemas.openxmlformats.org/officeDocument/2006/relationships/oleObject" Target="../embeddings/oleObject147.bin"/><Relationship Id="rId11" Type="http://schemas.openxmlformats.org/officeDocument/2006/relationships/image" Target="../media/image335.wmf"/><Relationship Id="rId10" Type="http://schemas.openxmlformats.org/officeDocument/2006/relationships/oleObject" Target="../embeddings/oleObject146.bin"/><Relationship Id="rId1" Type="http://schemas.openxmlformats.org/officeDocument/2006/relationships/image" Target="../media/image219.png"/></Relationships>
</file>

<file path=ppt/slides/_rels/slide206.xml.rels><?xml version="1.0" encoding="UTF-8" standalone="yes"?>
<Relationships xmlns="http://schemas.openxmlformats.org/package/2006/relationships"><Relationship Id="rId9" Type="http://schemas.openxmlformats.org/officeDocument/2006/relationships/oleObject" Target="../embeddings/oleObject151.bin"/><Relationship Id="rId8" Type="http://schemas.openxmlformats.org/officeDocument/2006/relationships/image" Target="../media/image339.wmf"/><Relationship Id="rId7" Type="http://schemas.openxmlformats.org/officeDocument/2006/relationships/oleObject" Target="../embeddings/oleObject150.bin"/><Relationship Id="rId6" Type="http://schemas.openxmlformats.org/officeDocument/2006/relationships/image" Target="../media/image338.wmf"/><Relationship Id="rId5" Type="http://schemas.openxmlformats.org/officeDocument/2006/relationships/oleObject" Target="../embeddings/oleObject149.bin"/><Relationship Id="rId4" Type="http://schemas.openxmlformats.org/officeDocument/2006/relationships/image" Target="../media/image337.jpeg"/><Relationship Id="rId3" Type="http://schemas.openxmlformats.org/officeDocument/2006/relationships/image" Target="../media/image186.jpeg"/><Relationship Id="rId2" Type="http://schemas.openxmlformats.org/officeDocument/2006/relationships/image" Target="../media/image332.wmf"/><Relationship Id="rId16" Type="http://schemas.openxmlformats.org/officeDocument/2006/relationships/vmlDrawing" Target="../drawings/vmlDrawing34.vml"/><Relationship Id="rId15" Type="http://schemas.openxmlformats.org/officeDocument/2006/relationships/slideLayout" Target="../slideLayouts/slideLayout2.xml"/><Relationship Id="rId14" Type="http://schemas.openxmlformats.org/officeDocument/2006/relationships/image" Target="../media/image342.wmf"/><Relationship Id="rId13" Type="http://schemas.openxmlformats.org/officeDocument/2006/relationships/oleObject" Target="../embeddings/oleObject153.bin"/><Relationship Id="rId12" Type="http://schemas.openxmlformats.org/officeDocument/2006/relationships/image" Target="../media/image341.wmf"/><Relationship Id="rId11" Type="http://schemas.openxmlformats.org/officeDocument/2006/relationships/oleObject" Target="../embeddings/oleObject152.bin"/><Relationship Id="rId10" Type="http://schemas.openxmlformats.org/officeDocument/2006/relationships/image" Target="../media/image340.wmf"/><Relationship Id="rId1" Type="http://schemas.openxmlformats.org/officeDocument/2006/relationships/oleObject" Target="../embeddings/oleObject148.bin"/></Relationships>
</file>

<file path=ppt/slides/_rels/slide207.xml.rels><?xml version="1.0" encoding="UTF-8" standalone="yes"?>
<Relationships xmlns="http://schemas.openxmlformats.org/package/2006/relationships"><Relationship Id="rId9" Type="http://schemas.openxmlformats.org/officeDocument/2006/relationships/oleObject" Target="../embeddings/oleObject157.bin"/><Relationship Id="rId8" Type="http://schemas.openxmlformats.org/officeDocument/2006/relationships/image" Target="../media/image345.wmf"/><Relationship Id="rId7" Type="http://schemas.openxmlformats.org/officeDocument/2006/relationships/oleObject" Target="../embeddings/oleObject156.bin"/><Relationship Id="rId6" Type="http://schemas.openxmlformats.org/officeDocument/2006/relationships/image" Target="../media/image344.wmf"/><Relationship Id="rId5" Type="http://schemas.openxmlformats.org/officeDocument/2006/relationships/oleObject" Target="../embeddings/oleObject155.bin"/><Relationship Id="rId4" Type="http://schemas.openxmlformats.org/officeDocument/2006/relationships/image" Target="../media/image337.jpeg"/><Relationship Id="rId3" Type="http://schemas.openxmlformats.org/officeDocument/2006/relationships/image" Target="../media/image343.wmf"/><Relationship Id="rId2" Type="http://schemas.openxmlformats.org/officeDocument/2006/relationships/oleObject" Target="../embeddings/oleObject154.bin"/><Relationship Id="rId16" Type="http://schemas.openxmlformats.org/officeDocument/2006/relationships/vmlDrawing" Target="../drawings/vmlDrawing35.vml"/><Relationship Id="rId15" Type="http://schemas.openxmlformats.org/officeDocument/2006/relationships/slideLayout" Target="../slideLayouts/slideLayout2.xml"/><Relationship Id="rId14" Type="http://schemas.openxmlformats.org/officeDocument/2006/relationships/image" Target="../media/image348.wmf"/><Relationship Id="rId13" Type="http://schemas.openxmlformats.org/officeDocument/2006/relationships/oleObject" Target="../embeddings/oleObject159.bin"/><Relationship Id="rId12" Type="http://schemas.openxmlformats.org/officeDocument/2006/relationships/image" Target="../media/image347.wmf"/><Relationship Id="rId11" Type="http://schemas.openxmlformats.org/officeDocument/2006/relationships/oleObject" Target="../embeddings/oleObject158.bin"/><Relationship Id="rId10" Type="http://schemas.openxmlformats.org/officeDocument/2006/relationships/image" Target="../media/image346.wmf"/><Relationship Id="rId1" Type="http://schemas.openxmlformats.org/officeDocument/2006/relationships/image" Target="../media/image186.jpeg"/></Relationships>
</file>

<file path=ppt/slides/_rels/slide208.xml.rels><?xml version="1.0" encoding="UTF-8" standalone="yes"?>
<Relationships xmlns="http://schemas.openxmlformats.org/package/2006/relationships"><Relationship Id="rId9" Type="http://schemas.openxmlformats.org/officeDocument/2006/relationships/oleObject" Target="../embeddings/oleObject163.bin"/><Relationship Id="rId8" Type="http://schemas.openxmlformats.org/officeDocument/2006/relationships/image" Target="../media/image351.wmf"/><Relationship Id="rId7" Type="http://schemas.openxmlformats.org/officeDocument/2006/relationships/oleObject" Target="../embeddings/oleObject162.bin"/><Relationship Id="rId6" Type="http://schemas.openxmlformats.org/officeDocument/2006/relationships/image" Target="../media/image350.wmf"/><Relationship Id="rId5" Type="http://schemas.openxmlformats.org/officeDocument/2006/relationships/oleObject" Target="../embeddings/oleObject161.bin"/><Relationship Id="rId4" Type="http://schemas.openxmlformats.org/officeDocument/2006/relationships/image" Target="../media/image337.jpeg"/><Relationship Id="rId3" Type="http://schemas.openxmlformats.org/officeDocument/2006/relationships/image" Target="../media/image186.jpeg"/><Relationship Id="rId2" Type="http://schemas.openxmlformats.org/officeDocument/2006/relationships/image" Target="../media/image349.wmf"/><Relationship Id="rId16" Type="http://schemas.openxmlformats.org/officeDocument/2006/relationships/vmlDrawing" Target="../drawings/vmlDrawing36.vml"/><Relationship Id="rId15" Type="http://schemas.openxmlformats.org/officeDocument/2006/relationships/slideLayout" Target="../slideLayouts/slideLayout2.xml"/><Relationship Id="rId14" Type="http://schemas.openxmlformats.org/officeDocument/2006/relationships/image" Target="../media/image353.wmf"/><Relationship Id="rId13" Type="http://schemas.openxmlformats.org/officeDocument/2006/relationships/oleObject" Target="../embeddings/oleObject165.bin"/><Relationship Id="rId12" Type="http://schemas.openxmlformats.org/officeDocument/2006/relationships/image" Target="../media/image352.wmf"/><Relationship Id="rId11" Type="http://schemas.openxmlformats.org/officeDocument/2006/relationships/oleObject" Target="../embeddings/oleObject164.bin"/><Relationship Id="rId10" Type="http://schemas.openxmlformats.org/officeDocument/2006/relationships/image" Target="../media/image345.wmf"/><Relationship Id="rId1" Type="http://schemas.openxmlformats.org/officeDocument/2006/relationships/oleObject" Target="../embeddings/oleObject160.bin"/></Relationships>
</file>

<file path=ppt/slides/_rels/slide209.xml.rels><?xml version="1.0" encoding="UTF-8" standalone="yes"?>
<Relationships xmlns="http://schemas.openxmlformats.org/package/2006/relationships"><Relationship Id="rId9" Type="http://schemas.openxmlformats.org/officeDocument/2006/relationships/image" Target="../media/image343.wmf"/><Relationship Id="rId8" Type="http://schemas.openxmlformats.org/officeDocument/2006/relationships/oleObject" Target="../embeddings/oleObject169.bin"/><Relationship Id="rId7" Type="http://schemas.openxmlformats.org/officeDocument/2006/relationships/image" Target="../media/image332.wmf"/><Relationship Id="rId6" Type="http://schemas.openxmlformats.org/officeDocument/2006/relationships/oleObject" Target="../embeddings/oleObject168.bin"/><Relationship Id="rId5" Type="http://schemas.openxmlformats.org/officeDocument/2006/relationships/image" Target="../media/image354.wmf"/><Relationship Id="rId4" Type="http://schemas.openxmlformats.org/officeDocument/2006/relationships/oleObject" Target="../embeddings/oleObject167.bin"/><Relationship Id="rId3" Type="http://schemas.openxmlformats.org/officeDocument/2006/relationships/image" Target="../media/image186.jpeg"/><Relationship Id="rId24" Type="http://schemas.openxmlformats.org/officeDocument/2006/relationships/vmlDrawing" Target="../drawings/vmlDrawing37.vml"/><Relationship Id="rId23" Type="http://schemas.openxmlformats.org/officeDocument/2006/relationships/slideLayout" Target="../slideLayouts/slideLayout2.xml"/><Relationship Id="rId22" Type="http://schemas.openxmlformats.org/officeDocument/2006/relationships/audio" Target="../media/audio1.wav"/><Relationship Id="rId21" Type="http://schemas.openxmlformats.org/officeDocument/2006/relationships/image" Target="../media/image360.wmf"/><Relationship Id="rId20" Type="http://schemas.openxmlformats.org/officeDocument/2006/relationships/oleObject" Target="../embeddings/oleObject175.bin"/><Relationship Id="rId2" Type="http://schemas.openxmlformats.org/officeDocument/2006/relationships/image" Target="../media/image349.wmf"/><Relationship Id="rId19" Type="http://schemas.openxmlformats.org/officeDocument/2006/relationships/image" Target="../media/image359.wmf"/><Relationship Id="rId18" Type="http://schemas.openxmlformats.org/officeDocument/2006/relationships/oleObject" Target="../embeddings/oleObject174.bin"/><Relationship Id="rId17" Type="http://schemas.openxmlformats.org/officeDocument/2006/relationships/image" Target="../media/image358.wmf"/><Relationship Id="rId16" Type="http://schemas.openxmlformats.org/officeDocument/2006/relationships/oleObject" Target="../embeddings/oleObject173.bin"/><Relationship Id="rId15" Type="http://schemas.openxmlformats.org/officeDocument/2006/relationships/image" Target="../media/image357.wmf"/><Relationship Id="rId14" Type="http://schemas.openxmlformats.org/officeDocument/2006/relationships/oleObject" Target="../embeddings/oleObject172.bin"/><Relationship Id="rId13" Type="http://schemas.openxmlformats.org/officeDocument/2006/relationships/image" Target="../media/image356.wmf"/><Relationship Id="rId12" Type="http://schemas.openxmlformats.org/officeDocument/2006/relationships/oleObject" Target="../embeddings/oleObject171.bin"/><Relationship Id="rId11" Type="http://schemas.openxmlformats.org/officeDocument/2006/relationships/image" Target="../media/image355.wmf"/><Relationship Id="rId10" Type="http://schemas.openxmlformats.org/officeDocument/2006/relationships/oleObject" Target="../embeddings/oleObject170.bin"/><Relationship Id="rId1" Type="http://schemas.openxmlformats.org/officeDocument/2006/relationships/oleObject" Target="../embeddings/oleObject166.bin"/></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0.png"/><Relationship Id="rId2" Type="http://schemas.openxmlformats.org/officeDocument/2006/relationships/tags" Target="../tags/tag2.xml"/><Relationship Id="rId1" Type="http://schemas.openxmlformats.org/officeDocument/2006/relationships/image" Target="../media/image19.png"/></Relationships>
</file>

<file path=ppt/slides/_rels/slide210.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232.png"/><Relationship Id="rId7" Type="http://schemas.openxmlformats.org/officeDocument/2006/relationships/image" Target="../media/image215.png"/><Relationship Id="rId6" Type="http://schemas.openxmlformats.org/officeDocument/2006/relationships/image" Target="../media/image231.wmf"/><Relationship Id="rId5" Type="http://schemas.openxmlformats.org/officeDocument/2006/relationships/oleObject" Target="../embeddings/oleObject178.bin"/><Relationship Id="rId4" Type="http://schemas.openxmlformats.org/officeDocument/2006/relationships/image" Target="../media/image230.wmf"/><Relationship Id="rId3" Type="http://schemas.openxmlformats.org/officeDocument/2006/relationships/oleObject" Target="../embeddings/oleObject177.bin"/><Relationship Id="rId2" Type="http://schemas.openxmlformats.org/officeDocument/2006/relationships/image" Target="../media/image229.wmf"/><Relationship Id="rId10" Type="http://schemas.openxmlformats.org/officeDocument/2006/relationships/vmlDrawing" Target="../drawings/vmlDrawing38.vml"/><Relationship Id="rId1" Type="http://schemas.openxmlformats.org/officeDocument/2006/relationships/oleObject" Target="../embeddings/oleObject176.bin"/></Relationships>
</file>

<file path=ppt/slides/_rels/slide211.xml.rels><?xml version="1.0" encoding="UTF-8" standalone="yes"?>
<Relationships xmlns="http://schemas.openxmlformats.org/package/2006/relationships"><Relationship Id="rId4" Type="http://schemas.openxmlformats.org/officeDocument/2006/relationships/vmlDrawing" Target="../drawings/vmlDrawing39.vml"/><Relationship Id="rId3" Type="http://schemas.openxmlformats.org/officeDocument/2006/relationships/slideLayout" Target="../slideLayouts/slideLayout13.xml"/><Relationship Id="rId2" Type="http://schemas.openxmlformats.org/officeDocument/2006/relationships/image" Target="../media/image361.wmf"/><Relationship Id="rId1" Type="http://schemas.openxmlformats.org/officeDocument/2006/relationships/oleObject" Target="../embeddings/oleObject179.bin"/></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vmlDrawing" Target="../drawings/vmlDrawing40.vml"/><Relationship Id="rId6" Type="http://schemas.openxmlformats.org/officeDocument/2006/relationships/slideLayout" Target="../slideLayouts/slideLayout4.xml"/><Relationship Id="rId5" Type="http://schemas.openxmlformats.org/officeDocument/2006/relationships/image" Target="../media/image364.png"/><Relationship Id="rId4" Type="http://schemas.openxmlformats.org/officeDocument/2006/relationships/image" Target="../media/image363.wmf"/><Relationship Id="rId3" Type="http://schemas.openxmlformats.org/officeDocument/2006/relationships/oleObject" Target="../embeddings/oleObject181.bin"/><Relationship Id="rId2" Type="http://schemas.openxmlformats.org/officeDocument/2006/relationships/image" Target="../media/image362.wmf"/><Relationship Id="rId1" Type="http://schemas.openxmlformats.org/officeDocument/2006/relationships/oleObject" Target="../embeddings/oleObject180.bin"/></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5.png"/></Relationships>
</file>

<file path=ppt/slides/_rels/slide216.xml.rels><?xml version="1.0" encoding="UTF-8" standalone="yes"?>
<Relationships xmlns="http://schemas.openxmlformats.org/package/2006/relationships"><Relationship Id="rId8" Type="http://schemas.openxmlformats.org/officeDocument/2006/relationships/vmlDrawing" Target="../drawings/vmlDrawing41.vml"/><Relationship Id="rId7" Type="http://schemas.openxmlformats.org/officeDocument/2006/relationships/slideLayout" Target="../slideLayouts/slideLayout13.xml"/><Relationship Id="rId6" Type="http://schemas.openxmlformats.org/officeDocument/2006/relationships/image" Target="../media/image368.wmf"/><Relationship Id="rId5" Type="http://schemas.openxmlformats.org/officeDocument/2006/relationships/oleObject" Target="../embeddings/oleObject184.bin"/><Relationship Id="rId4" Type="http://schemas.openxmlformats.org/officeDocument/2006/relationships/image" Target="../media/image367.wmf"/><Relationship Id="rId3" Type="http://schemas.openxmlformats.org/officeDocument/2006/relationships/oleObject" Target="../embeddings/oleObject183.bin"/><Relationship Id="rId2" Type="http://schemas.openxmlformats.org/officeDocument/2006/relationships/image" Target="../media/image366.wmf"/><Relationship Id="rId1" Type="http://schemas.openxmlformats.org/officeDocument/2006/relationships/oleObject" Target="../embeddings/oleObject182.bin"/></Relationships>
</file>

<file path=ppt/slides/_rels/slide217.xml.rels><?xml version="1.0" encoding="UTF-8" standalone="yes"?>
<Relationships xmlns="http://schemas.openxmlformats.org/package/2006/relationships"><Relationship Id="rId8" Type="http://schemas.openxmlformats.org/officeDocument/2006/relationships/vmlDrawing" Target="../drawings/vmlDrawing42.vml"/><Relationship Id="rId7" Type="http://schemas.openxmlformats.org/officeDocument/2006/relationships/slideLayout" Target="../slideLayouts/slideLayout7.xml"/><Relationship Id="rId6" Type="http://schemas.openxmlformats.org/officeDocument/2006/relationships/image" Target="../media/image371.wmf"/><Relationship Id="rId5" Type="http://schemas.openxmlformats.org/officeDocument/2006/relationships/oleObject" Target="../embeddings/oleObject187.bin"/><Relationship Id="rId4" Type="http://schemas.openxmlformats.org/officeDocument/2006/relationships/image" Target="../media/image370.wmf"/><Relationship Id="rId3" Type="http://schemas.openxmlformats.org/officeDocument/2006/relationships/oleObject" Target="../embeddings/oleObject186.bin"/><Relationship Id="rId2" Type="http://schemas.openxmlformats.org/officeDocument/2006/relationships/image" Target="../media/image369.wmf"/><Relationship Id="rId1" Type="http://schemas.openxmlformats.org/officeDocument/2006/relationships/oleObject" Target="../embeddings/oleObject185.bin"/></Relationships>
</file>

<file path=ppt/slides/_rels/slide218.xml.rels><?xml version="1.0" encoding="UTF-8" standalone="yes"?>
<Relationships xmlns="http://schemas.openxmlformats.org/package/2006/relationships"><Relationship Id="rId6" Type="http://schemas.openxmlformats.org/officeDocument/2006/relationships/vmlDrawing" Target="../drawings/vmlDrawing43.vml"/><Relationship Id="rId5" Type="http://schemas.openxmlformats.org/officeDocument/2006/relationships/slideLayout" Target="../slideLayouts/slideLayout13.xml"/><Relationship Id="rId4" Type="http://schemas.openxmlformats.org/officeDocument/2006/relationships/image" Target="../media/image373.wmf"/><Relationship Id="rId3" Type="http://schemas.openxmlformats.org/officeDocument/2006/relationships/oleObject" Target="../embeddings/oleObject189.bin"/><Relationship Id="rId2" Type="http://schemas.openxmlformats.org/officeDocument/2006/relationships/image" Target="../media/image372.wmf"/><Relationship Id="rId1" Type="http://schemas.openxmlformats.org/officeDocument/2006/relationships/oleObject" Target="../embeddings/oleObject188.bin"/></Relationships>
</file>

<file path=ppt/slides/_rels/slide219.xml.rels><?xml version="1.0" encoding="UTF-8" standalone="yes"?>
<Relationships xmlns="http://schemas.openxmlformats.org/package/2006/relationships"><Relationship Id="rId5" Type="http://schemas.openxmlformats.org/officeDocument/2006/relationships/vmlDrawing" Target="../drawings/vmlDrawing44.vml"/><Relationship Id="rId4" Type="http://schemas.openxmlformats.org/officeDocument/2006/relationships/slideLayout" Target="../slideLayouts/slideLayout4.xml"/><Relationship Id="rId3" Type="http://schemas.openxmlformats.org/officeDocument/2006/relationships/image" Target="../media/image375.png"/><Relationship Id="rId2" Type="http://schemas.openxmlformats.org/officeDocument/2006/relationships/image" Target="../media/image374.wmf"/><Relationship Id="rId1" Type="http://schemas.openxmlformats.org/officeDocument/2006/relationships/oleObject" Target="../embeddings/oleObject190.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1.png"/><Relationship Id="rId1" Type="http://schemas.openxmlformats.org/officeDocument/2006/relationships/tags" Target="../tags/tag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112.xml"/><Relationship Id="rId1" Type="http://schemas.openxmlformats.org/officeDocument/2006/relationships/image" Target="../media/image376.png"/></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127.xml"/><Relationship Id="rId1" Type="http://schemas.openxmlformats.org/officeDocument/2006/relationships/image" Target="../media/image377.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image" Target="../media/image379.png"/><Relationship Id="rId1" Type="http://schemas.openxmlformats.org/officeDocument/2006/relationships/image" Target="../media/image378.pn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127.xml"/><Relationship Id="rId1" Type="http://schemas.openxmlformats.org/officeDocument/2006/relationships/image" Target="../media/image380.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112.xml"/><Relationship Id="rId1" Type="http://schemas.openxmlformats.org/officeDocument/2006/relationships/image" Target="../media/image380.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112.xml"/><Relationship Id="rId1" Type="http://schemas.openxmlformats.org/officeDocument/2006/relationships/image" Target="../media/image3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23.png"/><Relationship Id="rId1" Type="http://schemas.openxmlformats.org/officeDocument/2006/relationships/image" Target="../media/image2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112.xml"/><Relationship Id="rId1" Type="http://schemas.openxmlformats.org/officeDocument/2006/relationships/image" Target="../media/image382.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112.xml"/><Relationship Id="rId1" Type="http://schemas.openxmlformats.org/officeDocument/2006/relationships/image" Target="../media/image38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112.xml"/><Relationship Id="rId1" Type="http://schemas.openxmlformats.org/officeDocument/2006/relationships/image" Target="../media/image38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2.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image" Target="../media/image386.png"/><Relationship Id="rId1" Type="http://schemas.openxmlformats.org/officeDocument/2006/relationships/image" Target="../media/image385.png"/></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image" Target="../media/image388.png"/><Relationship Id="rId1" Type="http://schemas.openxmlformats.org/officeDocument/2006/relationships/image" Target="../media/image387.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image" Target="../media/image390.png"/><Relationship Id="rId1" Type="http://schemas.openxmlformats.org/officeDocument/2006/relationships/image" Target="../media/image389.png"/></Relationships>
</file>

<file path=ppt/slides/_rels/slide243.xml.rels><?xml version="1.0" encoding="UTF-8" standalone="yes"?>
<Relationships xmlns="http://schemas.openxmlformats.org/package/2006/relationships"><Relationship Id="rId4" Type="http://schemas.openxmlformats.org/officeDocument/2006/relationships/slideLayout" Target="../slideLayouts/slideLayout112.xml"/><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image" Target="../media/image391.png"/></Relationships>
</file>

<file path=ppt/slides/_rels/slide244.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image" Target="../media/image395.png"/><Relationship Id="rId1" Type="http://schemas.openxmlformats.org/officeDocument/2006/relationships/image" Target="../media/image394.png"/></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112.xml"/><Relationship Id="rId1" Type="http://schemas.openxmlformats.org/officeDocument/2006/relationships/image" Target="../media/image396.png"/></Relationships>
</file>

<file path=ppt/slides/_rels/slide24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12.xml"/><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image" Target="../media/image397.png"/></Relationships>
</file>

<file path=ppt/slides/_rels/slide247.xml.rels><?xml version="1.0" encoding="UTF-8" standalone="yes"?>
<Relationships xmlns="http://schemas.openxmlformats.org/package/2006/relationships"><Relationship Id="rId4" Type="http://schemas.openxmlformats.org/officeDocument/2006/relationships/slideLayout" Target="../slideLayouts/slideLayout112.xml"/><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image" Target="../media/image400.png"/></Relationships>
</file>

<file path=ppt/slides/_rels/slide248.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image" Target="../media/image404.png"/><Relationship Id="rId1" Type="http://schemas.openxmlformats.org/officeDocument/2006/relationships/image" Target="../media/image403.png"/></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127.xml"/><Relationship Id="rId1" Type="http://schemas.openxmlformats.org/officeDocument/2006/relationships/image" Target="../media/image40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5.png"/><Relationship Id="rId2" Type="http://schemas.openxmlformats.org/officeDocument/2006/relationships/tags" Target="../tags/tag7.xml"/><Relationship Id="rId1" Type="http://schemas.openxmlformats.org/officeDocument/2006/relationships/image" Target="../media/image24.pn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7.xml"/><Relationship Id="rId1" Type="http://schemas.openxmlformats.org/officeDocument/2006/relationships/image" Target="../media/image406.png"/></Relationships>
</file>

<file path=ppt/slides/_rels/slide251.xml.rels><?xml version="1.0" encoding="UTF-8" standalone="yes"?>
<Relationships xmlns="http://schemas.openxmlformats.org/package/2006/relationships"><Relationship Id="rId5" Type="http://schemas.openxmlformats.org/officeDocument/2006/relationships/slideLayout" Target="../slideLayouts/slideLayout127.xml"/><Relationship Id="rId4" Type="http://schemas.openxmlformats.org/officeDocument/2006/relationships/image" Target="../media/image410.png"/><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image" Target="../media/image407.png"/></Relationships>
</file>

<file path=ppt/slides/_rels/slide252.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27.xml"/><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image" Target="../media/image411.png"/></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127.xml"/><Relationship Id="rId1" Type="http://schemas.openxmlformats.org/officeDocument/2006/relationships/image" Target="../media/image414.png"/></Relationships>
</file>

<file path=ppt/slides/_rels/slide254.xml.rels><?xml version="1.0" encoding="UTF-8" standalone="yes"?>
<Relationships xmlns="http://schemas.openxmlformats.org/package/2006/relationships"><Relationship Id="rId9" Type="http://schemas.openxmlformats.org/officeDocument/2006/relationships/slideLayout" Target="../slideLayouts/slideLayout127.xml"/><Relationship Id="rId8" Type="http://schemas.openxmlformats.org/officeDocument/2006/relationships/image" Target="../media/image422.png"/><Relationship Id="rId7" Type="http://schemas.openxmlformats.org/officeDocument/2006/relationships/image" Target="../media/image421.png"/><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 Id="rId3" Type="http://schemas.openxmlformats.org/officeDocument/2006/relationships/image" Target="../media/image417.png"/><Relationship Id="rId2" Type="http://schemas.openxmlformats.org/officeDocument/2006/relationships/image" Target="../media/image416.png"/><Relationship Id="rId10" Type="http://schemas.openxmlformats.org/officeDocument/2006/relationships/notesSlide" Target="../notesSlides/notesSlide37.xml"/><Relationship Id="rId1" Type="http://schemas.openxmlformats.org/officeDocument/2006/relationships/image" Target="../media/image415.png"/></Relationships>
</file>

<file path=ppt/slides/_rels/slide255.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image" Target="../media/image424.png"/><Relationship Id="rId1" Type="http://schemas.openxmlformats.org/officeDocument/2006/relationships/image" Target="../media/image423.png"/></Relationships>
</file>

<file path=ppt/slides/_rels/slide256.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27.xml"/><Relationship Id="rId2" Type="http://schemas.openxmlformats.org/officeDocument/2006/relationships/image" Target="../media/image426.png"/><Relationship Id="rId1" Type="http://schemas.openxmlformats.org/officeDocument/2006/relationships/image" Target="../media/image425.png"/></Relationships>
</file>

<file path=ppt/slides/_rels/slide257.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27.xml"/><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image" Target="../media/image427.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7.xml"/><Relationship Id="rId1" Type="http://schemas.openxmlformats.org/officeDocument/2006/relationships/image" Target="../media/image430.png"/></Relationships>
</file>

<file path=ppt/slides/_rels/slide259.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image" Target="../media/image432.png"/><Relationship Id="rId1" Type="http://schemas.openxmlformats.org/officeDocument/2006/relationships/image" Target="../media/image43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7.png"/><Relationship Id="rId2" Type="http://schemas.openxmlformats.org/officeDocument/2006/relationships/tags" Target="../tags/tag8.xml"/><Relationship Id="rId1" Type="http://schemas.openxmlformats.org/officeDocument/2006/relationships/image" Target="../media/image26.png"/></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127.xml"/><Relationship Id="rId1" Type="http://schemas.openxmlformats.org/officeDocument/2006/relationships/image" Target="../media/image433.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127.xml"/><Relationship Id="rId1" Type="http://schemas.openxmlformats.org/officeDocument/2006/relationships/image" Target="../media/image434.png"/></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image" Target="../media/image436.png"/><Relationship Id="rId1" Type="http://schemas.openxmlformats.org/officeDocument/2006/relationships/image" Target="../media/image435.png"/></Relationships>
</file>

<file path=ppt/slides/_rels/slide263.xml.rels><?xml version="1.0" encoding="UTF-8" standalone="yes"?>
<Relationships xmlns="http://schemas.openxmlformats.org/package/2006/relationships"><Relationship Id="rId9" Type="http://schemas.openxmlformats.org/officeDocument/2006/relationships/oleObject" Target="../embeddings/oleObject195.bin"/><Relationship Id="rId8" Type="http://schemas.openxmlformats.org/officeDocument/2006/relationships/image" Target="../media/image440.wmf"/><Relationship Id="rId7" Type="http://schemas.openxmlformats.org/officeDocument/2006/relationships/oleObject" Target="../embeddings/oleObject194.bin"/><Relationship Id="rId6" Type="http://schemas.openxmlformats.org/officeDocument/2006/relationships/image" Target="../media/image439.wmf"/><Relationship Id="rId5" Type="http://schemas.openxmlformats.org/officeDocument/2006/relationships/oleObject" Target="../embeddings/oleObject193.bin"/><Relationship Id="rId4" Type="http://schemas.openxmlformats.org/officeDocument/2006/relationships/image" Target="../media/image438.wmf"/><Relationship Id="rId3" Type="http://schemas.openxmlformats.org/officeDocument/2006/relationships/oleObject" Target="../embeddings/oleObject192.bin"/><Relationship Id="rId2" Type="http://schemas.openxmlformats.org/officeDocument/2006/relationships/image" Target="../media/image437.wmf"/><Relationship Id="rId12" Type="http://schemas.openxmlformats.org/officeDocument/2006/relationships/vmlDrawing" Target="../drawings/vmlDrawing45.vml"/><Relationship Id="rId11" Type="http://schemas.openxmlformats.org/officeDocument/2006/relationships/slideLayout" Target="../slideLayouts/slideLayout107.xml"/><Relationship Id="rId10" Type="http://schemas.openxmlformats.org/officeDocument/2006/relationships/image" Target="../media/image441.wmf"/><Relationship Id="rId1" Type="http://schemas.openxmlformats.org/officeDocument/2006/relationships/oleObject" Target="../embeddings/oleObject191.bin"/></Relationships>
</file>

<file path=ppt/slides/_rels/slide264.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slideLayout" Target="../slideLayouts/slideLayout107.xml"/><Relationship Id="rId7" Type="http://schemas.openxmlformats.org/officeDocument/2006/relationships/oleObject" Target="../embeddings/oleObject199.bin"/><Relationship Id="rId6" Type="http://schemas.openxmlformats.org/officeDocument/2006/relationships/image" Target="../media/image440.wmf"/><Relationship Id="rId5" Type="http://schemas.openxmlformats.org/officeDocument/2006/relationships/oleObject" Target="../embeddings/oleObject198.bin"/><Relationship Id="rId4" Type="http://schemas.openxmlformats.org/officeDocument/2006/relationships/image" Target="../media/image443.wmf"/><Relationship Id="rId3" Type="http://schemas.openxmlformats.org/officeDocument/2006/relationships/oleObject" Target="../embeddings/oleObject197.bin"/><Relationship Id="rId2" Type="http://schemas.openxmlformats.org/officeDocument/2006/relationships/image" Target="../media/image442.wmf"/><Relationship Id="rId1" Type="http://schemas.openxmlformats.org/officeDocument/2006/relationships/oleObject" Target="../embeddings/oleObject196.bin"/></Relationships>
</file>

<file path=ppt/slides/_rels/slide265.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oleObject" Target="../embeddings/oleObject204.bin"/><Relationship Id="rId7" Type="http://schemas.openxmlformats.org/officeDocument/2006/relationships/oleObject" Target="../embeddings/oleObject203.bin"/><Relationship Id="rId6" Type="http://schemas.openxmlformats.org/officeDocument/2006/relationships/image" Target="../media/image446.wmf"/><Relationship Id="rId5" Type="http://schemas.openxmlformats.org/officeDocument/2006/relationships/oleObject" Target="../embeddings/oleObject202.bin"/><Relationship Id="rId4" Type="http://schemas.openxmlformats.org/officeDocument/2006/relationships/image" Target="../media/image445.wmf"/><Relationship Id="rId3" Type="http://schemas.openxmlformats.org/officeDocument/2006/relationships/oleObject" Target="../embeddings/oleObject201.bin"/><Relationship Id="rId2" Type="http://schemas.openxmlformats.org/officeDocument/2006/relationships/image" Target="../media/image444.wmf"/><Relationship Id="rId10" Type="http://schemas.openxmlformats.org/officeDocument/2006/relationships/vmlDrawing" Target="../drawings/vmlDrawing47.vml"/><Relationship Id="rId1" Type="http://schemas.openxmlformats.org/officeDocument/2006/relationships/oleObject" Target="../embeddings/oleObject200.bin"/></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7.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33.png"/><Relationship Id="rId2" Type="http://schemas.openxmlformats.org/officeDocument/2006/relationships/tags" Target="../tags/tag9.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35.png"/><Relationship Id="rId2" Type="http://schemas.openxmlformats.org/officeDocument/2006/relationships/tags" Target="../tags/tag10.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37.png"/><Relationship Id="rId2" Type="http://schemas.openxmlformats.org/officeDocument/2006/relationships/tags" Target="../tags/tag11.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40.png"/><Relationship Id="rId3" Type="http://schemas.openxmlformats.org/officeDocument/2006/relationships/tags" Target="../tags/tag12.xml"/><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45.png"/><Relationship Id="rId2" Type="http://schemas.openxmlformats.org/officeDocument/2006/relationships/tags" Target="../tags/tag13.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47.png"/><Relationship Id="rId2" Type="http://schemas.openxmlformats.org/officeDocument/2006/relationships/tags" Target="../tags/tag14.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49.png"/><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62.png"/><Relationship Id="rId1"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65.wmf"/><Relationship Id="rId1"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66.wmf"/><Relationship Id="rId1"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3.xml"/><Relationship Id="rId4" Type="http://schemas.openxmlformats.org/officeDocument/2006/relationships/image" Target="../media/image69.wmf"/><Relationship Id="rId3" Type="http://schemas.openxmlformats.org/officeDocument/2006/relationships/oleObject" Target="../embeddings/oleObject4.bin"/><Relationship Id="rId2" Type="http://schemas.openxmlformats.org/officeDocument/2006/relationships/image" Target="../media/image68.wmf"/><Relationship Id="rId1" Type="http://schemas.openxmlformats.org/officeDocument/2006/relationships/oleObject" Target="../embeddings/oleObject3.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92.xml"/><Relationship Id="rId1" Type="http://schemas.openxmlformats.org/officeDocument/2006/relationships/image" Target="../media/image77.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image" Target="../media/image79.png"/><Relationship Id="rId1" Type="http://schemas.openxmlformats.org/officeDocument/2006/relationships/image" Target="../media/image7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tags" Target="../tags/tag15.xml"/><Relationship Id="rId1" Type="http://schemas.openxmlformats.org/officeDocument/2006/relationships/image" Target="../media/image9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9.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oleObject" Target="../embeddings/oleObject8.bin"/><Relationship Id="rId7" Type="http://schemas.openxmlformats.org/officeDocument/2006/relationships/image" Target="../media/image100.png"/><Relationship Id="rId6" Type="http://schemas.openxmlformats.org/officeDocument/2006/relationships/image" Target="../media/image99.wmf"/><Relationship Id="rId5" Type="http://schemas.openxmlformats.org/officeDocument/2006/relationships/oleObject" Target="../embeddings/oleObject7.bin"/><Relationship Id="rId4" Type="http://schemas.openxmlformats.org/officeDocument/2006/relationships/image" Target="../media/image98.wmf"/><Relationship Id="rId3" Type="http://schemas.openxmlformats.org/officeDocument/2006/relationships/oleObject" Target="../embeddings/oleObject6.bin"/><Relationship Id="rId2" Type="http://schemas.openxmlformats.org/officeDocument/2006/relationships/image" Target="../media/image97.wmf"/><Relationship Id="rId12" Type="http://schemas.openxmlformats.org/officeDocument/2006/relationships/vmlDrawing" Target="../drawings/vmlDrawing4.vml"/><Relationship Id="rId11" Type="http://schemas.openxmlformats.org/officeDocument/2006/relationships/slideLayout" Target="../slideLayouts/slideLayout12.xml"/><Relationship Id="rId10" Type="http://schemas.openxmlformats.org/officeDocument/2006/relationships/image" Target="../media/image101.wmf"/><Relationship Id="rId1"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2.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5.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1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a:spLocks noGrp="1"/>
          </p:cNvSpPr>
          <p:nvPr>
            <p:ph type="ctrTitle"/>
          </p:nvPr>
        </p:nvSpPr>
        <p:spPr>
          <a:xfrm>
            <a:off x="228600" y="1181100"/>
            <a:ext cx="8610600" cy="2019300"/>
          </a:xfrm>
          <a:solidFill>
            <a:srgbClr val="A50021"/>
          </a:solidFill>
        </p:spPr>
        <p:txBody>
          <a:bodyPr vert="horz" wrap="square" lIns="91440" tIns="45720" rIns="91440" bIns="45720" anchor="b" anchorCtr="0"/>
          <a:p>
            <a:pPr eaLnBrk="1" hangingPunct="1">
              <a:buClrTx/>
              <a:buSzTx/>
              <a:buFontTx/>
            </a:pPr>
            <a:r>
              <a:rPr lang="zh-CN" altLang="en-US" sz="4600" dirty="0">
                <a:solidFill>
                  <a:schemeClr val="tx1"/>
                </a:solidFill>
                <a:latin typeface="Times New Roman" panose="02020603050405020304" pitchFamily="18" charset="0"/>
                <a:ea typeface="黑体" panose="02010609060101010101" pitchFamily="2" charset="-122"/>
                <a:cs typeface="+mj-cs"/>
              </a:rPr>
              <a:t>第 </a:t>
            </a:r>
            <a:r>
              <a:rPr lang="en-US" altLang="zh-CN" sz="4600" dirty="0">
                <a:solidFill>
                  <a:schemeClr val="tx1"/>
                </a:solidFill>
                <a:latin typeface="Times New Roman" panose="02020603050405020304" pitchFamily="18" charset="0"/>
                <a:ea typeface="黑体" panose="02010609060101010101" pitchFamily="2" charset="-122"/>
                <a:cs typeface="+mj-cs"/>
              </a:rPr>
              <a:t>8 </a:t>
            </a:r>
            <a:r>
              <a:rPr lang="zh-CN" altLang="en-US" sz="4600" dirty="0">
                <a:solidFill>
                  <a:schemeClr val="tx1"/>
                </a:solidFill>
                <a:latin typeface="Times New Roman" panose="02020603050405020304" pitchFamily="18" charset="0"/>
                <a:ea typeface="黑体" panose="02010609060101010101" pitchFamily="2" charset="-122"/>
                <a:cs typeface="+mj-cs"/>
              </a:rPr>
              <a:t>章   人工神经网络及其应用</a:t>
            </a:r>
            <a:endParaRPr lang="zh-CN" altLang="en-US" sz="4600" dirty="0">
              <a:solidFill>
                <a:schemeClr val="tx1"/>
              </a:solidFill>
              <a:latin typeface="Times New Roman" panose="02020603050405020304" pitchFamily="18" charset="0"/>
              <a:ea typeface="黑体" panose="02010609060101010101" pitchFamily="2" charset="-122"/>
              <a:cs typeface="+mj-cs"/>
            </a:endParaRPr>
          </a:p>
        </p:txBody>
      </p:sp>
      <p:sp>
        <p:nvSpPr>
          <p:cNvPr id="20482" name="Rectangle 4"/>
          <p:cNvSpPr>
            <a:spLocks noGrp="1"/>
          </p:cNvSpPr>
          <p:nvPr>
            <p:ph type="subTitle" idx="1"/>
          </p:nvPr>
        </p:nvSpPr>
        <p:spPr>
          <a:xfrm>
            <a:off x="609600" y="3667125"/>
            <a:ext cx="8382000" cy="2192338"/>
          </a:xfrm>
        </p:spPr>
        <p:txBody>
          <a:bodyPr vert="horz" wrap="square" lIns="91440" tIns="45720" rIns="91440" bIns="45720" anchor="t" anchorCtr="0"/>
          <a:p>
            <a:pPr algn="l" eaLnBrk="1" hangingPunct="1">
              <a:lnSpc>
                <a:spcPct val="110000"/>
              </a:lnSpc>
              <a:buSzTx/>
            </a:pPr>
            <a:r>
              <a:rPr lang="zh-CN" altLang="en-US" sz="3400" b="1" dirty="0">
                <a:solidFill>
                  <a:schemeClr val="accent2"/>
                </a:solidFill>
                <a:latin typeface="Times New Roman" panose="02020603050405020304" pitchFamily="18" charset="0"/>
                <a:ea typeface="华文琥珀" panose="02010800040101010101" pitchFamily="2" charset="-122"/>
                <a:cs typeface="+mn-cs"/>
              </a:rPr>
              <a:t>教材：</a:t>
            </a:r>
            <a:endParaRPr lang="zh-CN" altLang="en-US" sz="3400" b="1" dirty="0">
              <a:solidFill>
                <a:schemeClr val="accent2"/>
              </a:solidFill>
              <a:latin typeface="Times New Roman" panose="02020603050405020304" pitchFamily="18" charset="0"/>
              <a:ea typeface="华文琥珀" panose="02010800040101010101" pitchFamily="2" charset="-122"/>
              <a:cs typeface="+mn-cs"/>
            </a:endParaRPr>
          </a:p>
          <a:p>
            <a:pPr algn="l" eaLnBrk="1" hangingPunct="1">
              <a:lnSpc>
                <a:spcPct val="110000"/>
              </a:lnSpc>
              <a:spcBef>
                <a:spcPct val="40000"/>
              </a:spcBef>
              <a:buSzTx/>
            </a:pPr>
            <a:r>
              <a:rPr lang="zh-CN" altLang="en-US" sz="3200" b="1" dirty="0">
                <a:solidFill>
                  <a:srgbClr val="0000FF"/>
                </a:solidFill>
                <a:latin typeface="Times New Roman" panose="02020603050405020304" pitchFamily="18" charset="0"/>
                <a:ea typeface="楷体_GB2312" pitchFamily="49" charset="-122"/>
                <a:cs typeface="+mn-cs"/>
              </a:rPr>
              <a:t>          王万良</a:t>
            </a:r>
            <a:r>
              <a:rPr lang="en-US" altLang="zh-CN" sz="3200" b="1" dirty="0">
                <a:solidFill>
                  <a:srgbClr val="0000FF"/>
                </a:solidFill>
                <a:latin typeface="Times New Roman" panose="02020603050405020304" pitchFamily="18" charset="0"/>
                <a:ea typeface="楷体_GB2312" pitchFamily="49" charset="-122"/>
                <a:cs typeface="+mn-cs"/>
              </a:rPr>
              <a:t>《</a:t>
            </a:r>
            <a:r>
              <a:rPr lang="zh-CN" altLang="en-US" sz="3200" b="1" dirty="0">
                <a:solidFill>
                  <a:srgbClr val="0000FF"/>
                </a:solidFill>
                <a:latin typeface="Times New Roman" panose="02020603050405020304" pitchFamily="18" charset="0"/>
                <a:ea typeface="楷体_GB2312" pitchFamily="49" charset="-122"/>
                <a:cs typeface="+mn-cs"/>
              </a:rPr>
              <a:t>人工智能导论</a:t>
            </a:r>
            <a:r>
              <a:rPr lang="en-US" altLang="zh-CN" sz="3200" b="1" dirty="0">
                <a:solidFill>
                  <a:srgbClr val="0000FF"/>
                </a:solidFill>
                <a:latin typeface="Times New Roman" panose="02020603050405020304" pitchFamily="18" charset="0"/>
                <a:ea typeface="楷体_GB2312" pitchFamily="49" charset="-122"/>
                <a:cs typeface="+mn-cs"/>
              </a:rPr>
              <a:t>》</a:t>
            </a:r>
            <a:r>
              <a:rPr lang="zh-CN" altLang="en-US" sz="3200" b="1" dirty="0">
                <a:solidFill>
                  <a:srgbClr val="0000FF"/>
                </a:solidFill>
                <a:latin typeface="Times New Roman" panose="02020603050405020304" pitchFamily="18" charset="0"/>
                <a:ea typeface="楷体_GB2312" pitchFamily="49" charset="-122"/>
                <a:cs typeface="+mn-cs"/>
              </a:rPr>
              <a:t>（第</a:t>
            </a:r>
            <a:r>
              <a:rPr lang="en-US" altLang="zh-CN" sz="3200" b="1" dirty="0">
                <a:solidFill>
                  <a:srgbClr val="0000FF"/>
                </a:solidFill>
                <a:latin typeface="Times New Roman" panose="02020603050405020304" pitchFamily="18" charset="0"/>
                <a:ea typeface="楷体_GB2312" pitchFamily="49" charset="-122"/>
                <a:cs typeface="+mn-cs"/>
              </a:rPr>
              <a:t>4</a:t>
            </a:r>
            <a:r>
              <a:rPr lang="zh-CN" altLang="en-US" sz="3200" b="1" dirty="0">
                <a:solidFill>
                  <a:srgbClr val="0000FF"/>
                </a:solidFill>
                <a:latin typeface="Times New Roman" panose="02020603050405020304" pitchFamily="18" charset="0"/>
                <a:ea typeface="楷体_GB2312" pitchFamily="49" charset="-122"/>
                <a:cs typeface="+mn-cs"/>
              </a:rPr>
              <a:t>版）</a:t>
            </a:r>
            <a:endParaRPr lang="zh-CN" altLang="en-US" sz="3200" b="1" dirty="0">
              <a:solidFill>
                <a:srgbClr val="0000FF"/>
              </a:solidFill>
              <a:latin typeface="Times New Roman" panose="02020603050405020304" pitchFamily="18" charset="0"/>
              <a:ea typeface="楷体_GB2312" pitchFamily="49" charset="-122"/>
              <a:cs typeface="+mn-cs"/>
            </a:endParaRPr>
          </a:p>
          <a:p>
            <a:pPr algn="l" eaLnBrk="1" hangingPunct="1">
              <a:lnSpc>
                <a:spcPct val="110000"/>
              </a:lnSpc>
              <a:spcBef>
                <a:spcPct val="40000"/>
              </a:spcBef>
              <a:buSzTx/>
            </a:pPr>
            <a:r>
              <a:rPr lang="zh-CN" altLang="en-US" sz="3200" b="1" dirty="0">
                <a:solidFill>
                  <a:srgbClr val="0000FF"/>
                </a:solidFill>
                <a:latin typeface="Times New Roman" panose="02020603050405020304" pitchFamily="18" charset="0"/>
                <a:ea typeface="楷体_GB2312" pitchFamily="49" charset="-122"/>
                <a:cs typeface="+mn-cs"/>
              </a:rPr>
              <a:t>          高等教育出版社，</a:t>
            </a:r>
            <a:r>
              <a:rPr lang="en-US" altLang="zh-CN" sz="3200" b="1" dirty="0">
                <a:solidFill>
                  <a:srgbClr val="0000FF"/>
                </a:solidFill>
                <a:latin typeface="Times New Roman" panose="02020603050405020304" pitchFamily="18" charset="0"/>
                <a:ea typeface="楷体_GB2312" pitchFamily="49" charset="-122"/>
                <a:cs typeface="+mn-cs"/>
              </a:rPr>
              <a:t>2017. 7</a:t>
            </a:r>
            <a:endParaRPr lang="en-US" altLang="zh-CN" sz="3200" b="1" dirty="0">
              <a:solidFill>
                <a:srgbClr val="0000FF"/>
              </a:solidFill>
              <a:latin typeface="Times New Roman" panose="02020603050405020304" pitchFamily="18" charset="0"/>
              <a:ea typeface="楷体_GB2312" pitchFamily="49" charset="-122"/>
              <a:cs typeface="+mn-cs"/>
            </a:endParaRPr>
          </a:p>
        </p:txBody>
      </p:sp>
    </p:spTree>
  </p:cSld>
  <p:clrMapOvr>
    <a:masterClrMapping/>
  </p:clrMapOvr>
  <p:transition advTm="375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p:txBody>
          <a:bodyPr anchor="b" anchorCtr="0"/>
          <a:p>
            <a:endParaRPr lang="zh-CN" altLang="en-US"/>
          </a:p>
        </p:txBody>
      </p:sp>
      <p:pic>
        <p:nvPicPr>
          <p:cNvPr id="33794" name="内容占位符 2"/>
          <p:cNvPicPr>
            <a:picLocks noGrp="1" noChangeAspect="1"/>
          </p:cNvPicPr>
          <p:nvPr>
            <p:ph idx="1"/>
          </p:nvPr>
        </p:nvPicPr>
        <p:blipFill>
          <a:blip r:embed="rId1"/>
          <a:stretch>
            <a:fillRect/>
          </a:stretch>
        </p:blipFill>
        <p:spPr>
          <a:xfrm>
            <a:off x="222250" y="1419225"/>
            <a:ext cx="8699500" cy="4552950"/>
          </a:xfrm>
        </p:spPr>
      </p:pic>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标题 1"/>
          <p:cNvSpPr>
            <a:spLocks noGrp="1"/>
          </p:cNvSpPr>
          <p:nvPr>
            <p:ph type="title"/>
          </p:nvPr>
        </p:nvSpPr>
        <p:spPr/>
        <p:txBody>
          <a:bodyPr anchor="b" anchorCtr="0"/>
          <a:p>
            <a:endParaRPr lang="zh-CN" altLang="en-US"/>
          </a:p>
        </p:txBody>
      </p:sp>
      <p:pic>
        <p:nvPicPr>
          <p:cNvPr id="138242" name="内容占位符 3"/>
          <p:cNvPicPr>
            <a:picLocks noGrp="1" noChangeAspect="1"/>
          </p:cNvPicPr>
          <p:nvPr>
            <p:ph idx="1"/>
          </p:nvPr>
        </p:nvPicPr>
        <p:blipFill>
          <a:blip r:embed="rId1"/>
          <a:stretch>
            <a:fillRect/>
          </a:stretch>
        </p:blipFill>
        <p:spPr>
          <a:xfrm>
            <a:off x="571500" y="1625600"/>
            <a:ext cx="8001000" cy="4114800"/>
          </a:xfrm>
        </p:spPr>
      </p:pic>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标题 1"/>
          <p:cNvSpPr>
            <a:spLocks noGrp="1"/>
          </p:cNvSpPr>
          <p:nvPr>
            <p:ph type="title"/>
          </p:nvPr>
        </p:nvSpPr>
        <p:spPr/>
        <p:txBody>
          <a:bodyPr anchor="b" anchorCtr="0"/>
          <a:p>
            <a:endParaRPr lang="zh-CN" altLang="en-US"/>
          </a:p>
        </p:txBody>
      </p:sp>
      <p:pic>
        <p:nvPicPr>
          <p:cNvPr id="139266" name="内容占位符 3"/>
          <p:cNvPicPr>
            <a:picLocks noGrp="1" noChangeAspect="1"/>
          </p:cNvPicPr>
          <p:nvPr>
            <p:ph idx="1"/>
          </p:nvPr>
        </p:nvPicPr>
        <p:blipFill>
          <a:blip r:embed="rId1"/>
          <a:stretch>
            <a:fillRect/>
          </a:stretch>
        </p:blipFill>
        <p:spPr>
          <a:xfrm>
            <a:off x="549275" y="1436688"/>
            <a:ext cx="8148638" cy="4627562"/>
          </a:xfrm>
        </p:spPr>
      </p:pic>
      <p:pic>
        <p:nvPicPr>
          <p:cNvPr id="139267" name="图片 1"/>
          <p:cNvPicPr>
            <a:picLocks noChangeAspect="1"/>
          </p:cNvPicPr>
          <p:nvPr/>
        </p:nvPicPr>
        <p:blipFill>
          <a:blip r:embed="rId2"/>
          <a:stretch>
            <a:fillRect/>
          </a:stretch>
        </p:blipFill>
        <p:spPr>
          <a:xfrm>
            <a:off x="577850" y="1419225"/>
            <a:ext cx="769938" cy="274638"/>
          </a:xfrm>
          <a:prstGeom prst="rect">
            <a:avLst/>
          </a:prstGeom>
          <a:noFill/>
          <a:ln w="9525">
            <a:noFill/>
          </a:ln>
        </p:spPr>
      </p:pic>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标题 1"/>
          <p:cNvSpPr>
            <a:spLocks noGrp="1"/>
          </p:cNvSpPr>
          <p:nvPr>
            <p:ph type="title"/>
          </p:nvPr>
        </p:nvSpPr>
        <p:spPr/>
        <p:txBody>
          <a:bodyPr anchor="b" anchorCtr="0"/>
          <a:p>
            <a:endParaRPr lang="zh-CN" altLang="en-US"/>
          </a:p>
        </p:txBody>
      </p:sp>
      <p:sp>
        <p:nvSpPr>
          <p:cNvPr id="140290" name="内容占位符 2"/>
          <p:cNvSpPr>
            <a:spLocks noGrp="1"/>
          </p:cNvSpPr>
          <p:nvPr>
            <p:ph idx="1"/>
          </p:nvPr>
        </p:nvSpPr>
        <p:spPr/>
        <p:txBody>
          <a:bodyPr anchor="t" anchorCtr="0"/>
          <a:p>
            <a:r>
              <a:rPr lang="zh-CN" altLang="en-US"/>
              <a:t>每次更新</a:t>
            </a:r>
            <a:r>
              <a:rPr lang="en-US" altLang="zh-CN"/>
              <a:t>w</a:t>
            </a:r>
            <a:r>
              <a:rPr lang="zh-CN" altLang="en-US"/>
              <a:t>的迭代，都对激活函数求偏导</a:t>
            </a:r>
            <a:endParaRPr lang="zh-CN" altLang="en-US"/>
          </a:p>
          <a:p>
            <a:r>
              <a:rPr lang="en-US" altLang="zh-CN"/>
              <a:t>sigmoid</a:t>
            </a:r>
            <a:r>
              <a:rPr lang="zh-CN" altLang="en-US"/>
              <a:t>偏导的范围在（</a:t>
            </a:r>
            <a:r>
              <a:rPr lang="en-US" altLang="zh-CN"/>
              <a:t>0</a:t>
            </a:r>
            <a:r>
              <a:rPr lang="zh-CN" altLang="en-US"/>
              <a:t>，</a:t>
            </a:r>
            <a:r>
              <a:rPr lang="en-US" altLang="zh-CN"/>
              <a:t>1/4</a:t>
            </a:r>
            <a:r>
              <a:rPr lang="zh-CN" altLang="en-US"/>
              <a:t>）</a:t>
            </a:r>
            <a:endParaRPr lang="zh-CN" altLang="en-US"/>
          </a:p>
          <a:p>
            <a:r>
              <a:rPr lang="zh-CN" altLang="en-US"/>
              <a:t>多次传导，</a:t>
            </a:r>
            <a:r>
              <a:rPr lang="en-US" altLang="zh-CN"/>
              <a:t>1/4*1/4*...*1/4 </a:t>
            </a:r>
            <a:r>
              <a:rPr lang="zh-CN" altLang="en-US"/>
              <a:t>，造成梯度消失的现象</a:t>
            </a:r>
            <a:endParaRPr lang="zh-CN" altLang="en-US"/>
          </a:p>
        </p:txBody>
      </p:sp>
      <p:pic>
        <p:nvPicPr>
          <p:cNvPr id="140291" name="图片 4"/>
          <p:cNvPicPr>
            <a:picLocks noChangeAspect="1"/>
          </p:cNvPicPr>
          <p:nvPr/>
        </p:nvPicPr>
        <p:blipFill>
          <a:blip r:embed="rId1"/>
          <a:stretch>
            <a:fillRect/>
          </a:stretch>
        </p:blipFill>
        <p:spPr>
          <a:xfrm>
            <a:off x="7223125" y="908050"/>
            <a:ext cx="771525" cy="771525"/>
          </a:xfrm>
          <a:prstGeom prst="rect">
            <a:avLst/>
          </a:prstGeom>
          <a:noFill/>
          <a:ln w="9525">
            <a:noFill/>
          </a:ln>
        </p:spPr>
      </p:pic>
    </p:spTree>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4541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8.2.2  BP</a:t>
            </a:r>
            <a:r>
              <a:rPr lang="zh-CN" altLang="en-US" sz="3600" b="0" dirty="0">
                <a:latin typeface="Times New Roman" panose="02020603050405020304" pitchFamily="18" charset="0"/>
                <a:ea typeface="黑体" panose="02010609060101010101" pitchFamily="2" charset="-122"/>
              </a:rPr>
              <a:t>学习算法</a:t>
            </a:r>
            <a:endParaRPr lang="zh-CN" altLang="en-US" sz="3600" b="0" dirty="0">
              <a:latin typeface="Times New Roman" panose="02020603050405020304" pitchFamily="18" charset="0"/>
              <a:ea typeface="黑体" panose="02010609060101010101" pitchFamily="2" charset="-122"/>
            </a:endParaRPr>
          </a:p>
        </p:txBody>
      </p:sp>
      <p:sp>
        <p:nvSpPr>
          <p:cNvPr id="233475" name="Rectangle 3"/>
          <p:cNvSpPr>
            <a:spLocks noGrp="1"/>
          </p:cNvSpPr>
          <p:nvPr>
            <p:ph type="body" sz="half" idx="1"/>
          </p:nvPr>
        </p:nvSpPr>
        <p:spPr>
          <a:xfrm>
            <a:off x="174625" y="1600200"/>
            <a:ext cx="8740775" cy="1295400"/>
          </a:xfrm>
          <a:gradFill rotWithShape="0">
            <a:gsLst>
              <a:gs pos="0">
                <a:srgbClr val="CCFFCC"/>
              </a:gs>
              <a:gs pos="100000">
                <a:schemeClr val="bg1"/>
              </a:gs>
            </a:gsLst>
            <a:path path="shape">
              <a:fillToRect l="50000" t="50000" r="50000" b="50000"/>
            </a:path>
            <a:tileRect/>
          </a:gradFill>
          <a:ln>
            <a:solidFill>
              <a:srgbClr val="008000"/>
            </a:solidFill>
            <a:miter/>
          </a:ln>
        </p:spPr>
        <p:txBody>
          <a:bodyPr vert="horz" wrap="square" lIns="91440" tIns="45720" rIns="91440" bIns="45720" anchor="t" anchorCtr="0"/>
          <a:p>
            <a:pPr marL="0" indent="0" eaLnBrk="1" hangingPunct="1">
              <a:spcBef>
                <a:spcPct val="30000"/>
              </a:spcBef>
              <a:buClr>
                <a:srgbClr val="0000CC"/>
              </a:buClr>
              <a:buSzTx/>
              <a:buFont typeface="Wingdings" panose="05000000000000000000" pitchFamily="2" charset="2"/>
              <a:buChar char="l"/>
            </a:pPr>
            <a:r>
              <a:rPr lang="en-US" altLang="zh-CN" sz="2000" b="1" dirty="0">
                <a:latin typeface="Times New Roman" panose="02020603050405020304" pitchFamily="18" charset="0"/>
              </a:rPr>
              <a:t>  </a:t>
            </a:r>
            <a:r>
              <a:rPr lang="zh-CN" altLang="en-US" sz="2400" b="1" dirty="0">
                <a:latin typeface="Times New Roman" panose="02020603050405020304" pitchFamily="18" charset="0"/>
              </a:rPr>
              <a:t>正向传播：输入信息由输入层传至隐层，最终在输出层输出。</a:t>
            </a:r>
            <a:endParaRPr lang="zh-CN" altLang="en-US" sz="2400" b="1" dirty="0">
              <a:latin typeface="Times New Roman" panose="02020603050405020304" pitchFamily="18" charset="0"/>
            </a:endParaRPr>
          </a:p>
          <a:p>
            <a:pPr marL="0" indent="0" eaLnBrk="1" hangingPunct="1">
              <a:spcBef>
                <a:spcPct val="30000"/>
              </a:spcBef>
              <a:buClr>
                <a:srgbClr val="0000CC"/>
              </a:buClr>
              <a:buSzTx/>
              <a:buFont typeface="Wingdings" panose="05000000000000000000" pitchFamily="2" charset="2"/>
              <a:buChar char="l"/>
            </a:pPr>
            <a:r>
              <a:rPr lang="zh-CN" altLang="en-US" sz="2400" b="1" dirty="0">
                <a:latin typeface="Times New Roman" panose="02020603050405020304" pitchFamily="18" charset="0"/>
              </a:rPr>
              <a:t> 反向传播：修改各层神经元的权值，使误差信号最小。</a:t>
            </a:r>
            <a:endParaRPr lang="zh-CN" altLang="en-US" sz="2400" b="1" dirty="0">
              <a:latin typeface="Times New Roman" panose="02020603050405020304" pitchFamily="18" charset="0"/>
            </a:endParaRPr>
          </a:p>
        </p:txBody>
      </p:sp>
      <p:sp>
        <p:nvSpPr>
          <p:cNvPr id="145412" name="Rectangle 4"/>
          <p:cNvSpPr/>
          <p:nvPr/>
        </p:nvSpPr>
        <p:spPr>
          <a:xfrm>
            <a:off x="0" y="32242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5413" name="Rectangle 6"/>
          <p:cNvSpPr/>
          <p:nvPr/>
        </p:nvSpPr>
        <p:spPr>
          <a:xfrm>
            <a:off x="0" y="32766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5414" name="Rectangle 7"/>
          <p:cNvSpPr/>
          <p:nvPr/>
        </p:nvSpPr>
        <p:spPr>
          <a:xfrm>
            <a:off x="0" y="32575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5415" name="Rectangle 8"/>
          <p:cNvSpPr/>
          <p:nvPr/>
        </p:nvSpPr>
        <p:spPr>
          <a:xfrm>
            <a:off x="0" y="33337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5416" name="Rectangle 9"/>
          <p:cNvSpPr/>
          <p:nvPr/>
        </p:nvSpPr>
        <p:spPr>
          <a:xfrm>
            <a:off x="0" y="33575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5417" name="Rectangle 12"/>
          <p:cNvSpPr/>
          <p:nvPr/>
        </p:nvSpPr>
        <p:spPr>
          <a:xfrm>
            <a:off x="0" y="609600"/>
            <a:ext cx="4191000" cy="914400"/>
          </a:xfrm>
          <a:prstGeom prst="rect">
            <a:avLst/>
          </a:prstGeom>
          <a:noFill/>
          <a:ln w="9525">
            <a:noFill/>
          </a:ln>
        </p:spPr>
        <p:txBody>
          <a:bodyPr anchor="ctr" anchorCtr="0">
            <a:spAutoFit/>
          </a:bodyPr>
          <a:p>
            <a:pPr>
              <a:buClr>
                <a:schemeClr val="accent2"/>
              </a:buClr>
              <a:buSzPct val="50000"/>
              <a:buFont typeface="Wingdings" panose="05000000000000000000" pitchFamily="2" charset="2"/>
              <a:buChar char="n"/>
            </a:pPr>
            <a:r>
              <a:rPr lang="en-US" altLang="zh-CN" sz="2600" b="1" dirty="0">
                <a:latin typeface="Arial" panose="020B0604020202020204" pitchFamily="34" charset="0"/>
                <a:ea typeface="宋体" panose="02010600030101010101" pitchFamily="2" charset="-122"/>
              </a:rPr>
              <a:t> </a:t>
            </a:r>
            <a:r>
              <a:rPr lang="en-US" altLang="zh-CN" sz="2600" b="1" dirty="0">
                <a:latin typeface="Times New Roman" panose="02020603050405020304" pitchFamily="18" charset="0"/>
                <a:ea typeface="宋体" panose="02010600030101010101" pitchFamily="2" charset="-122"/>
              </a:rPr>
              <a:t>2. </a:t>
            </a:r>
            <a:r>
              <a:rPr lang="zh-CN" altLang="en-US" sz="2600" b="1" dirty="0">
                <a:latin typeface="Times New Roman" panose="02020603050405020304" pitchFamily="18" charset="0"/>
                <a:ea typeface="宋体" panose="02010600030101010101" pitchFamily="2" charset="-122"/>
              </a:rPr>
              <a:t>学习算法</a:t>
            </a:r>
            <a:r>
              <a:rPr lang="zh-CN" altLang="en-US" b="1" dirty="0">
                <a:latin typeface="Arial" panose="020B0604020202020204" pitchFamily="34" charset="0"/>
                <a:ea typeface="宋体" panose="02010600030101010101" pitchFamily="2" charset="-122"/>
              </a:rPr>
              <a:t> </a:t>
            </a:r>
            <a:endParaRPr lang="zh-CN" altLang="en-US" b="1" dirty="0">
              <a:latin typeface="Arial" panose="020B0604020202020204" pitchFamily="34" charset="0"/>
              <a:ea typeface="宋体" panose="02010600030101010101" pitchFamily="2" charset="-122"/>
            </a:endParaRPr>
          </a:p>
        </p:txBody>
      </p:sp>
      <p:pic>
        <p:nvPicPr>
          <p:cNvPr id="233492" name="Picture 20"/>
          <p:cNvPicPr>
            <a:picLocks noChangeAspect="1"/>
          </p:cNvPicPr>
          <p:nvPr/>
        </p:nvPicPr>
        <p:blipFill>
          <a:blip r:embed="rId1"/>
          <a:stretch>
            <a:fillRect/>
          </a:stretch>
        </p:blipFill>
        <p:spPr>
          <a:xfrm>
            <a:off x="1219200" y="2971800"/>
            <a:ext cx="6808788" cy="3657600"/>
          </a:xfrm>
          <a:prstGeom prst="rect">
            <a:avLst/>
          </a:prstGeom>
          <a:noFill/>
          <a:ln w="9525">
            <a:noFill/>
          </a:ln>
        </p:spPr>
      </p:pic>
      <p:graphicFrame>
        <p:nvGraphicFramePr>
          <p:cNvPr id="233493" name="Object 21"/>
          <p:cNvGraphicFramePr/>
          <p:nvPr/>
        </p:nvGraphicFramePr>
        <p:xfrm>
          <a:off x="8077200" y="3540125"/>
          <a:ext cx="693738" cy="2479675"/>
        </p:xfrm>
        <a:graphic>
          <a:graphicData uri="http://schemas.openxmlformats.org/presentationml/2006/ole">
            <mc:AlternateContent xmlns:mc="http://schemas.openxmlformats.org/markup-compatibility/2006">
              <mc:Choice xmlns:v="urn:schemas-microsoft-com:vml" Requires="v">
                <p:oleObj spid="_x0000_s3104" name="" r:id="rId2" imgW="241300" imgH="1142365" progId="Equation.3">
                  <p:embed/>
                </p:oleObj>
              </mc:Choice>
              <mc:Fallback>
                <p:oleObj name="" r:id="rId2" imgW="241300" imgH="1142365" progId="Equation.3">
                  <p:embed/>
                  <p:pic>
                    <p:nvPicPr>
                      <p:cNvPr id="0" name="图片 3103"/>
                      <p:cNvPicPr/>
                      <p:nvPr/>
                    </p:nvPicPr>
                    <p:blipFill>
                      <a:blip r:embed="rId3"/>
                      <a:stretch>
                        <a:fillRect/>
                      </a:stretch>
                    </p:blipFill>
                    <p:spPr>
                      <a:xfrm>
                        <a:off x="8077200" y="3540125"/>
                        <a:ext cx="693738" cy="2479675"/>
                      </a:xfrm>
                      <a:prstGeom prst="rect">
                        <a:avLst/>
                      </a:prstGeom>
                      <a:noFill/>
                      <a:ln w="38100">
                        <a:noFill/>
                        <a:miter/>
                      </a:ln>
                    </p:spPr>
                  </p:pic>
                </p:oleObj>
              </mc:Fallback>
            </mc:AlternateContent>
          </a:graphicData>
        </a:graphic>
      </p:graphicFrame>
      <p:graphicFrame>
        <p:nvGraphicFramePr>
          <p:cNvPr id="233494" name="Object 22"/>
          <p:cNvGraphicFramePr/>
          <p:nvPr/>
        </p:nvGraphicFramePr>
        <p:xfrm>
          <a:off x="533400" y="3540125"/>
          <a:ext cx="685800" cy="2479675"/>
        </p:xfrm>
        <a:graphic>
          <a:graphicData uri="http://schemas.openxmlformats.org/presentationml/2006/ole">
            <mc:AlternateContent xmlns:mc="http://schemas.openxmlformats.org/markup-compatibility/2006">
              <mc:Choice xmlns:v="urn:schemas-microsoft-com:vml" Requires="v">
                <p:oleObj spid="_x0000_s3103" name="" r:id="rId4" imgW="203200" imgH="1141730" progId="Equation.3">
                  <p:embed/>
                </p:oleObj>
              </mc:Choice>
              <mc:Fallback>
                <p:oleObj name="" r:id="rId4" imgW="203200" imgH="1141730" progId="Equation.3">
                  <p:embed/>
                  <p:pic>
                    <p:nvPicPr>
                      <p:cNvPr id="0" name="图片 3102"/>
                      <p:cNvPicPr/>
                      <p:nvPr/>
                    </p:nvPicPr>
                    <p:blipFill>
                      <a:blip r:embed="rId5"/>
                      <a:stretch>
                        <a:fillRect/>
                      </a:stretch>
                    </p:blipFill>
                    <p:spPr>
                      <a:xfrm>
                        <a:off x="533400" y="3540125"/>
                        <a:ext cx="685800" cy="247967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3492"/>
                                        </p:tgtEl>
                                        <p:attrNameLst>
                                          <p:attrName>style.visibility</p:attrName>
                                        </p:attrNameLst>
                                      </p:cBhvr>
                                      <p:to>
                                        <p:strVal val="visible"/>
                                      </p:to>
                                    </p:set>
                                    <p:anim calcmode="lin" valueType="num">
                                      <p:cBhvr>
                                        <p:cTn id="7" dur="1000" fill="hold"/>
                                        <p:tgtEl>
                                          <p:spTgt spid="233492"/>
                                        </p:tgtEl>
                                        <p:attrNameLst>
                                          <p:attrName>ppt_w</p:attrName>
                                        </p:attrNameLst>
                                      </p:cBhvr>
                                      <p:tavLst>
                                        <p:tav tm="0">
                                          <p:val>
                                            <p:strVal val="#ppt_w*0.70"/>
                                          </p:val>
                                        </p:tav>
                                        <p:tav tm="100000">
                                          <p:val>
                                            <p:strVal val="#ppt_w"/>
                                          </p:val>
                                        </p:tav>
                                      </p:tavLst>
                                    </p:anim>
                                    <p:anim calcmode="lin" valueType="num">
                                      <p:cBhvr>
                                        <p:cTn id="8" dur="1000" fill="hold"/>
                                        <p:tgtEl>
                                          <p:spTgt spid="233492"/>
                                        </p:tgtEl>
                                        <p:attrNameLst>
                                          <p:attrName>ppt_h</p:attrName>
                                        </p:attrNameLst>
                                      </p:cBhvr>
                                      <p:tavLst>
                                        <p:tav tm="0">
                                          <p:val>
                                            <p:strVal val="#ppt_h"/>
                                          </p:val>
                                        </p:tav>
                                        <p:tav tm="100000">
                                          <p:val>
                                            <p:strVal val="#ppt_h"/>
                                          </p:val>
                                        </p:tav>
                                      </p:tavLst>
                                    </p:anim>
                                    <p:animEffect transition="in" filter="fade">
                                      <p:cBhvr>
                                        <p:cTn id="9" dur="1000"/>
                                        <p:tgtEl>
                                          <p:spTgt spid="233492"/>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233494"/>
                                        </p:tgtEl>
                                        <p:attrNameLst>
                                          <p:attrName>style.visibility</p:attrName>
                                        </p:attrNameLst>
                                      </p:cBhvr>
                                      <p:to>
                                        <p:strVal val="visible"/>
                                      </p:to>
                                    </p:set>
                                    <p:anim calcmode="lin" valueType="num">
                                      <p:cBhvr>
                                        <p:cTn id="13" dur="1000" fill="hold"/>
                                        <p:tgtEl>
                                          <p:spTgt spid="233494"/>
                                        </p:tgtEl>
                                        <p:attrNameLst>
                                          <p:attrName>ppt_w</p:attrName>
                                        </p:attrNameLst>
                                      </p:cBhvr>
                                      <p:tavLst>
                                        <p:tav tm="0">
                                          <p:val>
                                            <p:strVal val="#ppt_w*0.70"/>
                                          </p:val>
                                        </p:tav>
                                        <p:tav tm="100000">
                                          <p:val>
                                            <p:strVal val="#ppt_w"/>
                                          </p:val>
                                        </p:tav>
                                      </p:tavLst>
                                    </p:anim>
                                    <p:anim calcmode="lin" valueType="num">
                                      <p:cBhvr>
                                        <p:cTn id="14" dur="1000" fill="hold"/>
                                        <p:tgtEl>
                                          <p:spTgt spid="233494"/>
                                        </p:tgtEl>
                                        <p:attrNameLst>
                                          <p:attrName>ppt_h</p:attrName>
                                        </p:attrNameLst>
                                      </p:cBhvr>
                                      <p:tavLst>
                                        <p:tav tm="0">
                                          <p:val>
                                            <p:strVal val="#ppt_h"/>
                                          </p:val>
                                        </p:tav>
                                        <p:tav tm="100000">
                                          <p:val>
                                            <p:strVal val="#ppt_h"/>
                                          </p:val>
                                        </p:tav>
                                      </p:tavLst>
                                    </p:anim>
                                    <p:animEffect transition="in" filter="fade">
                                      <p:cBhvr>
                                        <p:cTn id="15" dur="1000"/>
                                        <p:tgtEl>
                                          <p:spTgt spid="233494"/>
                                        </p:tgtEl>
                                      </p:cBhvr>
                                    </p:animEffect>
                                  </p:childTnLst>
                                </p:cTn>
                              </p:par>
                            </p:childTnLst>
                          </p:cTn>
                        </p:par>
                        <p:par>
                          <p:cTn id="16" fill="hold">
                            <p:stCondLst>
                              <p:cond delay="2000"/>
                            </p:stCondLst>
                            <p:childTnLst>
                              <p:par>
                                <p:cTn id="17" presetID="55" presetClass="entr" presetSubtype="0" fill="hold" nodeType="afterEffect">
                                  <p:stCondLst>
                                    <p:cond delay="0"/>
                                  </p:stCondLst>
                                  <p:childTnLst>
                                    <p:set>
                                      <p:cBhvr>
                                        <p:cTn id="18" dur="1" fill="hold">
                                          <p:stCondLst>
                                            <p:cond delay="0"/>
                                          </p:stCondLst>
                                        </p:cTn>
                                        <p:tgtEl>
                                          <p:spTgt spid="233493"/>
                                        </p:tgtEl>
                                        <p:attrNameLst>
                                          <p:attrName>style.visibility</p:attrName>
                                        </p:attrNameLst>
                                      </p:cBhvr>
                                      <p:to>
                                        <p:strVal val="visible"/>
                                      </p:to>
                                    </p:set>
                                    <p:anim calcmode="lin" valueType="num">
                                      <p:cBhvr>
                                        <p:cTn id="19" dur="1000" fill="hold"/>
                                        <p:tgtEl>
                                          <p:spTgt spid="233493"/>
                                        </p:tgtEl>
                                        <p:attrNameLst>
                                          <p:attrName>ppt_w</p:attrName>
                                        </p:attrNameLst>
                                      </p:cBhvr>
                                      <p:tavLst>
                                        <p:tav tm="0">
                                          <p:val>
                                            <p:strVal val="#ppt_w*0.70"/>
                                          </p:val>
                                        </p:tav>
                                        <p:tav tm="100000">
                                          <p:val>
                                            <p:strVal val="#ppt_w"/>
                                          </p:val>
                                        </p:tav>
                                      </p:tavLst>
                                    </p:anim>
                                    <p:anim calcmode="lin" valueType="num">
                                      <p:cBhvr>
                                        <p:cTn id="20" dur="1000" fill="hold"/>
                                        <p:tgtEl>
                                          <p:spTgt spid="233493"/>
                                        </p:tgtEl>
                                        <p:attrNameLst>
                                          <p:attrName>ppt_h</p:attrName>
                                        </p:attrNameLst>
                                      </p:cBhvr>
                                      <p:tavLst>
                                        <p:tav tm="0">
                                          <p:val>
                                            <p:strVal val="#ppt_h"/>
                                          </p:val>
                                        </p:tav>
                                        <p:tav tm="100000">
                                          <p:val>
                                            <p:strVal val="#ppt_h"/>
                                          </p:val>
                                        </p:tav>
                                      </p:tavLst>
                                    </p:anim>
                                    <p:animEffect transition="in" filter="fade">
                                      <p:cBhvr>
                                        <p:cTn id="21" dur="1000"/>
                                        <p:tgtEl>
                                          <p:spTgt spid="233493"/>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233475">
                                            <p:txEl>
                                              <p:charRg st="0" end="30"/>
                                            </p:txEl>
                                          </p:spTgt>
                                        </p:tgtEl>
                                        <p:attrNameLst>
                                          <p:attrName>style.visibility</p:attrName>
                                        </p:attrNameLst>
                                      </p:cBhvr>
                                      <p:to>
                                        <p:strVal val="visible"/>
                                      </p:to>
                                    </p:set>
                                    <p:anim calcmode="lin" valueType="num">
                                      <p:cBhvr>
                                        <p:cTn id="26" dur="1000" fill="hold"/>
                                        <p:tgtEl>
                                          <p:spTgt spid="233475">
                                            <p:txEl>
                                              <p:charRg st="0" end="30"/>
                                            </p:txEl>
                                          </p:spTgt>
                                        </p:tgtEl>
                                        <p:attrNameLst>
                                          <p:attrName>ppt_w</p:attrName>
                                        </p:attrNameLst>
                                      </p:cBhvr>
                                      <p:tavLst>
                                        <p:tav tm="0">
                                          <p:val>
                                            <p:strVal val="#ppt_w*0.70"/>
                                          </p:val>
                                        </p:tav>
                                        <p:tav tm="100000">
                                          <p:val>
                                            <p:strVal val="#ppt_w"/>
                                          </p:val>
                                        </p:tav>
                                      </p:tavLst>
                                    </p:anim>
                                    <p:anim calcmode="lin" valueType="num">
                                      <p:cBhvr>
                                        <p:cTn id="27" dur="1000" fill="hold"/>
                                        <p:tgtEl>
                                          <p:spTgt spid="233475">
                                            <p:txEl>
                                              <p:charRg st="0" end="30"/>
                                            </p:txEl>
                                          </p:spTgt>
                                        </p:tgtEl>
                                        <p:attrNameLst>
                                          <p:attrName>ppt_h</p:attrName>
                                        </p:attrNameLst>
                                      </p:cBhvr>
                                      <p:tavLst>
                                        <p:tav tm="0">
                                          <p:val>
                                            <p:strVal val="#ppt_h"/>
                                          </p:val>
                                        </p:tav>
                                        <p:tav tm="100000">
                                          <p:val>
                                            <p:strVal val="#ppt_h"/>
                                          </p:val>
                                        </p:tav>
                                      </p:tavLst>
                                    </p:anim>
                                    <p:animEffect transition="in" filter="fade">
                                      <p:cBhvr>
                                        <p:cTn id="28" dur="1000"/>
                                        <p:tgtEl>
                                          <p:spTgt spid="233475">
                                            <p:txEl>
                                              <p:charRg st="0" end="3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33475">
                                            <p:txEl>
                                              <p:charRg st="30" end="56"/>
                                            </p:txEl>
                                          </p:spTgt>
                                        </p:tgtEl>
                                        <p:attrNameLst>
                                          <p:attrName>style.visibility</p:attrName>
                                        </p:attrNameLst>
                                      </p:cBhvr>
                                      <p:to>
                                        <p:strVal val="visible"/>
                                      </p:to>
                                    </p:set>
                                    <p:animEffect transition="in" filter="wipe(down)">
                                      <p:cBhvr>
                                        <p:cTn id="33" dur="500"/>
                                        <p:tgtEl>
                                          <p:spTgt spid="233475">
                                            <p:txEl>
                                              <p:charRg st="30" end="5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灯片编号占位符 2"/>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46434"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8.2.2  BP</a:t>
            </a:r>
            <a:r>
              <a:rPr lang="zh-CN" altLang="en-US" sz="3600" dirty="0">
                <a:solidFill>
                  <a:schemeClr val="bg1"/>
                </a:solidFill>
                <a:latin typeface="Times New Roman" panose="02020603050405020304" pitchFamily="18" charset="0"/>
                <a:ea typeface="黑体" panose="02010609060101010101" pitchFamily="2" charset="-122"/>
              </a:rPr>
              <a:t>学习算法</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46435" name="Rectangle 5"/>
          <p:cNvSpPr/>
          <p:nvPr/>
        </p:nvSpPr>
        <p:spPr>
          <a:xfrm>
            <a:off x="228600" y="1066800"/>
            <a:ext cx="4800600" cy="488950"/>
          </a:xfrm>
          <a:prstGeom prst="rect">
            <a:avLst/>
          </a:prstGeom>
          <a:noFill/>
          <a:ln w="9525">
            <a:noFill/>
          </a:ln>
        </p:spPr>
        <p:txBody>
          <a:bodyPr anchor="ctr" anchorCtr="0">
            <a:spAutoFit/>
          </a:bodyPr>
          <a:p>
            <a:pPr>
              <a:buClr>
                <a:schemeClr val="accent2"/>
              </a:buClr>
              <a:buSzPct val="50000"/>
              <a:buFont typeface="Wingdings" panose="05000000000000000000" pitchFamily="2" charset="2"/>
              <a:buChar char="n"/>
            </a:pPr>
            <a:r>
              <a:rPr lang="en-US" altLang="zh-CN" sz="2600" b="1" dirty="0">
                <a:latin typeface="Times New Roman" panose="02020603050405020304" pitchFamily="18" charset="0"/>
                <a:ea typeface="宋体" panose="02010600030101010101" pitchFamily="2" charset="-122"/>
              </a:rPr>
              <a:t> 2.  </a:t>
            </a:r>
            <a:r>
              <a:rPr lang="zh-CN" altLang="en-US" sz="2600" b="1" dirty="0">
                <a:latin typeface="Times New Roman" panose="02020603050405020304" pitchFamily="18" charset="0"/>
                <a:ea typeface="宋体" panose="02010600030101010101" pitchFamily="2" charset="-122"/>
              </a:rPr>
              <a:t>学习算法</a:t>
            </a:r>
            <a:endParaRPr lang="zh-CN" altLang="en-US" b="1" dirty="0">
              <a:latin typeface="Times New Roman" panose="02020603050405020304" pitchFamily="18" charset="0"/>
              <a:ea typeface="宋体" panose="02010600030101010101" pitchFamily="2" charset="-122"/>
            </a:endParaRPr>
          </a:p>
        </p:txBody>
      </p:sp>
      <p:graphicFrame>
        <p:nvGraphicFramePr>
          <p:cNvPr id="390150" name="Object 6"/>
          <p:cNvGraphicFramePr/>
          <p:nvPr/>
        </p:nvGraphicFramePr>
        <p:xfrm>
          <a:off x="762000" y="3657600"/>
          <a:ext cx="4953000" cy="1316038"/>
        </p:xfrm>
        <a:graphic>
          <a:graphicData uri="http://schemas.openxmlformats.org/presentationml/2006/ole">
            <mc:AlternateContent xmlns:mc="http://schemas.openxmlformats.org/markup-compatibility/2006">
              <mc:Choice xmlns:v="urn:schemas-microsoft-com:vml" Requires="v">
                <p:oleObj spid="_x0000_s3105" name="" r:id="rId1" imgW="1778000" imgH="469900" progId="Equation.3">
                  <p:embed/>
                </p:oleObj>
              </mc:Choice>
              <mc:Fallback>
                <p:oleObj name="" r:id="rId1" imgW="1778000" imgH="469900" progId="Equation.3">
                  <p:embed/>
                  <p:pic>
                    <p:nvPicPr>
                      <p:cNvPr id="0" name="图片 3104"/>
                      <p:cNvPicPr/>
                      <p:nvPr/>
                    </p:nvPicPr>
                    <p:blipFill>
                      <a:blip r:embed="rId2"/>
                      <a:stretch>
                        <a:fillRect/>
                      </a:stretch>
                    </p:blipFill>
                    <p:spPr>
                      <a:xfrm>
                        <a:off x="762000" y="3657600"/>
                        <a:ext cx="4953000" cy="1316038"/>
                      </a:xfrm>
                      <a:prstGeom prst="rect">
                        <a:avLst/>
                      </a:prstGeom>
                      <a:noFill/>
                      <a:ln w="38100">
                        <a:noFill/>
                        <a:miter/>
                      </a:ln>
                    </p:spPr>
                  </p:pic>
                </p:oleObj>
              </mc:Fallback>
            </mc:AlternateContent>
          </a:graphicData>
        </a:graphic>
      </p:graphicFrame>
      <p:graphicFrame>
        <p:nvGraphicFramePr>
          <p:cNvPr id="390151" name="Object 7"/>
          <p:cNvGraphicFramePr/>
          <p:nvPr/>
        </p:nvGraphicFramePr>
        <p:xfrm>
          <a:off x="990600" y="5105400"/>
          <a:ext cx="2757488" cy="746125"/>
        </p:xfrm>
        <a:graphic>
          <a:graphicData uri="http://schemas.openxmlformats.org/presentationml/2006/ole">
            <mc:AlternateContent xmlns:mc="http://schemas.openxmlformats.org/markup-compatibility/2006">
              <mc:Choice xmlns:v="urn:schemas-microsoft-com:vml" Requires="v">
                <p:oleObj spid="_x0000_s3102" name="" r:id="rId3" imgW="889000" imgH="279400" progId="Equation.3">
                  <p:embed/>
                </p:oleObj>
              </mc:Choice>
              <mc:Fallback>
                <p:oleObj name="" r:id="rId3" imgW="889000" imgH="279400" progId="Equation.3">
                  <p:embed/>
                  <p:pic>
                    <p:nvPicPr>
                      <p:cNvPr id="0" name="图片 3101"/>
                      <p:cNvPicPr/>
                      <p:nvPr/>
                    </p:nvPicPr>
                    <p:blipFill>
                      <a:blip r:embed="rId4"/>
                      <a:stretch>
                        <a:fillRect/>
                      </a:stretch>
                    </p:blipFill>
                    <p:spPr>
                      <a:xfrm>
                        <a:off x="990600" y="5105400"/>
                        <a:ext cx="2757488" cy="746125"/>
                      </a:xfrm>
                      <a:prstGeom prst="rect">
                        <a:avLst/>
                      </a:prstGeom>
                      <a:noFill/>
                      <a:ln w="38100">
                        <a:noFill/>
                        <a:miter/>
                      </a:ln>
                    </p:spPr>
                  </p:pic>
                </p:oleObj>
              </mc:Fallback>
            </mc:AlternateContent>
          </a:graphicData>
        </a:graphic>
      </p:graphicFrame>
      <p:graphicFrame>
        <p:nvGraphicFramePr>
          <p:cNvPr id="390152" name="Object 8"/>
          <p:cNvGraphicFramePr/>
          <p:nvPr/>
        </p:nvGraphicFramePr>
        <p:xfrm>
          <a:off x="3657600" y="4953000"/>
          <a:ext cx="4419600" cy="1601788"/>
        </p:xfrm>
        <a:graphic>
          <a:graphicData uri="http://schemas.openxmlformats.org/presentationml/2006/ole">
            <mc:AlternateContent xmlns:mc="http://schemas.openxmlformats.org/markup-compatibility/2006">
              <mc:Choice xmlns:v="urn:schemas-microsoft-com:vml" Requires="v">
                <p:oleObj spid="_x0000_s3101" name="" r:id="rId5" imgW="1651000" imgH="596900" progId="Equation.3">
                  <p:embed/>
                </p:oleObj>
              </mc:Choice>
              <mc:Fallback>
                <p:oleObj name="" r:id="rId5" imgW="1651000" imgH="596900" progId="Equation.3">
                  <p:embed/>
                  <p:pic>
                    <p:nvPicPr>
                      <p:cNvPr id="0" name="图片 3100"/>
                      <p:cNvPicPr/>
                      <p:nvPr/>
                    </p:nvPicPr>
                    <p:blipFill>
                      <a:blip r:embed="rId6"/>
                      <a:stretch>
                        <a:fillRect/>
                      </a:stretch>
                    </p:blipFill>
                    <p:spPr>
                      <a:xfrm>
                        <a:off x="3657600" y="4953000"/>
                        <a:ext cx="4419600" cy="1601788"/>
                      </a:xfrm>
                      <a:prstGeom prst="rect">
                        <a:avLst/>
                      </a:prstGeom>
                      <a:noFill/>
                      <a:ln w="38100">
                        <a:noFill/>
                        <a:miter/>
                      </a:ln>
                    </p:spPr>
                  </p:pic>
                </p:oleObj>
              </mc:Fallback>
            </mc:AlternateContent>
          </a:graphicData>
        </a:graphic>
      </p:graphicFrame>
      <p:sp>
        <p:nvSpPr>
          <p:cNvPr id="146439" name="Rectangle 9"/>
          <p:cNvSpPr/>
          <p:nvPr/>
        </p:nvSpPr>
        <p:spPr>
          <a:xfrm>
            <a:off x="0" y="3267075"/>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146440" name="Object 10"/>
          <p:cNvGraphicFramePr/>
          <p:nvPr/>
        </p:nvGraphicFramePr>
        <p:xfrm>
          <a:off x="838200" y="2743200"/>
          <a:ext cx="2971800" cy="849313"/>
        </p:xfrm>
        <a:graphic>
          <a:graphicData uri="http://schemas.openxmlformats.org/presentationml/2006/ole">
            <mc:AlternateContent xmlns:mc="http://schemas.openxmlformats.org/markup-compatibility/2006">
              <mc:Choice xmlns:v="urn:schemas-microsoft-com:vml" Requires="v">
                <p:oleObj spid="_x0000_s3107" name="" r:id="rId7" imgW="1194435" imgH="342900" progId="Equation.DSMT4">
                  <p:embed/>
                </p:oleObj>
              </mc:Choice>
              <mc:Fallback>
                <p:oleObj name="" r:id="rId7" imgW="1194435" imgH="342900" progId="Equation.DSMT4">
                  <p:embed/>
                  <p:pic>
                    <p:nvPicPr>
                      <p:cNvPr id="0" name="图片 3106"/>
                      <p:cNvPicPr/>
                      <p:nvPr/>
                    </p:nvPicPr>
                    <p:blipFill>
                      <a:blip r:embed="rId8"/>
                      <a:stretch>
                        <a:fillRect/>
                      </a:stretch>
                    </p:blipFill>
                    <p:spPr>
                      <a:xfrm>
                        <a:off x="838200" y="2743200"/>
                        <a:ext cx="2971800" cy="849313"/>
                      </a:xfrm>
                      <a:prstGeom prst="rect">
                        <a:avLst/>
                      </a:prstGeom>
                      <a:noFill/>
                      <a:ln w="38100">
                        <a:noFill/>
                        <a:miter/>
                      </a:ln>
                    </p:spPr>
                  </p:pic>
                </p:oleObj>
              </mc:Fallback>
            </mc:AlternateContent>
          </a:graphicData>
        </a:graphic>
      </p:graphicFrame>
      <p:graphicFrame>
        <p:nvGraphicFramePr>
          <p:cNvPr id="390155" name="Object 11"/>
          <p:cNvGraphicFramePr>
            <a:graphicFrameLocks noGrp="1"/>
          </p:cNvGraphicFramePr>
          <p:nvPr>
            <p:ph/>
          </p:nvPr>
        </p:nvGraphicFramePr>
        <p:xfrm>
          <a:off x="762000" y="1663700"/>
          <a:ext cx="2362200" cy="917575"/>
        </p:xfrm>
        <a:graphic>
          <a:graphicData uri="http://schemas.openxmlformats.org/presentationml/2006/ole">
            <mc:AlternateContent xmlns:mc="http://schemas.openxmlformats.org/markup-compatibility/2006">
              <mc:Choice xmlns:v="urn:schemas-microsoft-com:vml" Requires="v">
                <p:oleObj spid="_x0000_s3108" name="" r:id="rId9" imgW="1079500" imgH="419100" progId="Equation.DSMT4">
                  <p:embed/>
                </p:oleObj>
              </mc:Choice>
              <mc:Fallback>
                <p:oleObj name="" r:id="rId9" imgW="1079500" imgH="419100" progId="Equation.DSMT4">
                  <p:embed/>
                  <p:pic>
                    <p:nvPicPr>
                      <p:cNvPr id="0" name="图片 3107"/>
                      <p:cNvPicPr/>
                      <p:nvPr/>
                    </p:nvPicPr>
                    <p:blipFill>
                      <a:blip r:embed="rId10">
                        <a:clrChange>
                          <a:clrFrom>
                            <a:srgbClr val="000000"/>
                          </a:clrFrom>
                          <a:clrTo>
                            <a:srgbClr val="000000">
                              <a:alpha val="0"/>
                            </a:srgbClr>
                          </a:clrTo>
                        </a:clrChange>
                      </a:blip>
                      <a:stretch>
                        <a:fillRect/>
                      </a:stretch>
                    </p:blipFill>
                    <p:spPr>
                      <a:xfrm>
                        <a:off x="762000" y="1663700"/>
                        <a:ext cx="2362200" cy="917575"/>
                      </a:xfrm>
                      <a:prstGeom prst="rect">
                        <a:avLst/>
                      </a:prstGeom>
                      <a:noFill/>
                      <a:ln w="38100">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90150"/>
                                        </p:tgtEl>
                                        <p:attrNameLst>
                                          <p:attrName>style.visibility</p:attrName>
                                        </p:attrNameLst>
                                      </p:cBhvr>
                                      <p:to>
                                        <p:strVal val="visible"/>
                                      </p:to>
                                    </p:set>
                                    <p:animEffect transition="in" filter="dissolve">
                                      <p:cBhvr>
                                        <p:cTn id="7" dur="500"/>
                                        <p:tgtEl>
                                          <p:spTgt spid="39015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90151"/>
                                        </p:tgtEl>
                                        <p:attrNameLst>
                                          <p:attrName>style.visibility</p:attrName>
                                        </p:attrNameLst>
                                      </p:cBhvr>
                                      <p:to>
                                        <p:strVal val="visible"/>
                                      </p:to>
                                    </p:set>
                                    <p:animEffect transition="in" filter="dissolve">
                                      <p:cBhvr>
                                        <p:cTn id="11" dur="500"/>
                                        <p:tgtEl>
                                          <p:spTgt spid="39015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90152"/>
                                        </p:tgtEl>
                                        <p:attrNameLst>
                                          <p:attrName>style.visibility</p:attrName>
                                        </p:attrNameLst>
                                      </p:cBhvr>
                                      <p:to>
                                        <p:strVal val="visible"/>
                                      </p:to>
                                    </p:set>
                                    <p:animEffect transition="in" filter="dissolve">
                                      <p:cBhvr>
                                        <p:cTn id="15" dur="500"/>
                                        <p:tgtEl>
                                          <p:spTgt spid="390152"/>
                                        </p:tgtEl>
                                      </p:cBhvr>
                                    </p:animEffect>
                                  </p:childTnLst>
                                </p:cTn>
                              </p:par>
                              <p:par>
                                <p:cTn id="16" presetID="55" presetClass="entr" presetSubtype="0" fill="hold" nodeType="withEffect">
                                  <p:stCondLst>
                                    <p:cond delay="0"/>
                                  </p:stCondLst>
                                  <p:childTnLst>
                                    <p:set>
                                      <p:cBhvr>
                                        <p:cTn id="17" dur="1" fill="hold">
                                          <p:stCondLst>
                                            <p:cond delay="0"/>
                                          </p:stCondLst>
                                        </p:cTn>
                                        <p:tgtEl>
                                          <p:spTgt spid="390155"/>
                                        </p:tgtEl>
                                        <p:attrNameLst>
                                          <p:attrName>style.visibility</p:attrName>
                                        </p:attrNameLst>
                                      </p:cBhvr>
                                      <p:to>
                                        <p:strVal val="visible"/>
                                      </p:to>
                                    </p:set>
                                    <p:anim calcmode="lin" valueType="num">
                                      <p:cBhvr>
                                        <p:cTn id="18" dur="1000" fill="hold"/>
                                        <p:tgtEl>
                                          <p:spTgt spid="390155"/>
                                        </p:tgtEl>
                                        <p:attrNameLst>
                                          <p:attrName>ppt_w</p:attrName>
                                        </p:attrNameLst>
                                      </p:cBhvr>
                                      <p:tavLst>
                                        <p:tav tm="0">
                                          <p:val>
                                            <p:strVal val="#ppt_w*0.70"/>
                                          </p:val>
                                        </p:tav>
                                        <p:tav tm="100000">
                                          <p:val>
                                            <p:strVal val="#ppt_w"/>
                                          </p:val>
                                        </p:tav>
                                      </p:tavLst>
                                    </p:anim>
                                    <p:anim calcmode="lin" valueType="num">
                                      <p:cBhvr>
                                        <p:cTn id="19" dur="1000" fill="hold"/>
                                        <p:tgtEl>
                                          <p:spTgt spid="390155"/>
                                        </p:tgtEl>
                                        <p:attrNameLst>
                                          <p:attrName>ppt_h</p:attrName>
                                        </p:attrNameLst>
                                      </p:cBhvr>
                                      <p:tavLst>
                                        <p:tav tm="0">
                                          <p:val>
                                            <p:strVal val="#ppt_h"/>
                                          </p:val>
                                        </p:tav>
                                        <p:tav tm="100000">
                                          <p:val>
                                            <p:strVal val="#ppt_h"/>
                                          </p:val>
                                        </p:tav>
                                      </p:tavLst>
                                    </p:anim>
                                    <p:animEffect transition="in" filter="fade">
                                      <p:cBhvr>
                                        <p:cTn id="20" dur="1000"/>
                                        <p:tgtEl>
                                          <p:spTgt spid="390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47458"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  BP</a:t>
            </a:r>
            <a:r>
              <a:rPr lang="zh-CN" altLang="en-US" sz="3600" b="0" dirty="0">
                <a:latin typeface="Times New Roman" panose="02020603050405020304" pitchFamily="18" charset="0"/>
                <a:ea typeface="黑体" panose="02010609060101010101" pitchFamily="2" charset="-122"/>
              </a:rPr>
              <a:t>神经网络及其学习算法</a:t>
            </a:r>
            <a:endParaRPr lang="zh-CN" altLang="en-US" sz="3600" b="0" dirty="0">
              <a:latin typeface="Times New Roman" panose="02020603050405020304" pitchFamily="18" charset="0"/>
              <a:ea typeface="黑体" panose="02010609060101010101" pitchFamily="2" charset="-122"/>
            </a:endParaRPr>
          </a:p>
        </p:txBody>
      </p:sp>
      <p:sp>
        <p:nvSpPr>
          <p:cNvPr id="147459" name="Rectangle 5"/>
          <p:cNvSpPr>
            <a:spLocks noGrp="1"/>
          </p:cNvSpPr>
          <p:nvPr>
            <p:ph idx="1"/>
          </p:nvPr>
        </p:nvSpPr>
        <p:spPr>
          <a:xfrm>
            <a:off x="609600" y="1152525"/>
            <a:ext cx="8283575" cy="5400675"/>
          </a:xfrm>
        </p:spPr>
        <p:txBody>
          <a:bodyPr vert="horz" wrap="square" lIns="91440" tIns="45720" rIns="91440" bIns="45720" anchor="t" anchorCtr="0"/>
          <a:p>
            <a:pPr eaLnBrk="1" hangingPunct="1">
              <a:lnSpc>
                <a:spcPct val="140000"/>
              </a:lnSpc>
            </a:pPr>
            <a:r>
              <a:rPr lang="en-US" altLang="zh-CN" b="1" dirty="0">
                <a:latin typeface="Times New Roman" panose="02020603050405020304" pitchFamily="18" charset="0"/>
              </a:rPr>
              <a:t>8.2.1  BP</a:t>
            </a:r>
            <a:r>
              <a:rPr lang="zh-CN" altLang="en-US" b="1" dirty="0">
                <a:latin typeface="Times New Roman" panose="02020603050405020304" pitchFamily="18" charset="0"/>
              </a:rPr>
              <a:t>神经网络的结构</a:t>
            </a:r>
            <a:endParaRPr lang="zh-CN" altLang="en-US" b="1" dirty="0">
              <a:latin typeface="Times New Roman" panose="02020603050405020304" pitchFamily="18" charset="0"/>
            </a:endParaRPr>
          </a:p>
          <a:p>
            <a:pPr eaLnBrk="1" hangingPunct="1">
              <a:lnSpc>
                <a:spcPct val="140000"/>
              </a:lnSpc>
            </a:pPr>
            <a:r>
              <a:rPr lang="en-US" altLang="zh-CN" b="1" dirty="0">
                <a:latin typeface="Times New Roman" panose="02020603050405020304" pitchFamily="18" charset="0"/>
              </a:rPr>
              <a:t>8.2.2  BP</a:t>
            </a:r>
            <a:r>
              <a:rPr lang="zh-CN" altLang="en-US" b="1" dirty="0">
                <a:latin typeface="Times New Roman" panose="02020603050405020304" pitchFamily="18" charset="0"/>
              </a:rPr>
              <a:t>学习算法</a:t>
            </a:r>
            <a:endParaRPr lang="zh-CN" altLang="en-US" b="1" dirty="0">
              <a:latin typeface="Times New Roman" panose="02020603050405020304" pitchFamily="18" charset="0"/>
            </a:endParaRPr>
          </a:p>
          <a:p>
            <a:pPr eaLnBrk="1" hangingPunct="1">
              <a:lnSpc>
                <a:spcPct val="140000"/>
              </a:lnSpc>
            </a:pPr>
            <a:r>
              <a:rPr lang="en-US" altLang="zh-CN" b="1" dirty="0">
                <a:solidFill>
                  <a:srgbClr val="0000FF"/>
                </a:solidFill>
                <a:latin typeface="Times New Roman" panose="02020603050405020304" pitchFamily="18" charset="0"/>
              </a:rPr>
              <a:t>8.2.3  BP</a:t>
            </a:r>
            <a:r>
              <a:rPr lang="zh-CN" altLang="en-US" b="1" dirty="0">
                <a:solidFill>
                  <a:srgbClr val="0000FF"/>
                </a:solidFill>
                <a:latin typeface="Times New Roman" panose="02020603050405020304" pitchFamily="18" charset="0"/>
              </a:rPr>
              <a:t>算法的实现</a:t>
            </a:r>
            <a:endParaRPr lang="zh-CN" altLang="en-US" b="1" dirty="0">
              <a:solidFill>
                <a:srgbClr val="0000FF"/>
              </a:solidFill>
              <a:latin typeface="Times New Roman" panose="02020603050405020304" pitchFamily="18" charset="0"/>
            </a:endParaRPr>
          </a:p>
          <a:p>
            <a:pPr eaLnBrk="1" hangingPunct="1">
              <a:lnSpc>
                <a:spcPct val="140000"/>
              </a:lnSpc>
              <a:buSzPct val="60000"/>
              <a:buFontTx/>
              <a:buNone/>
            </a:pPr>
            <a:endParaRPr lang="en-US" altLang="zh-CN" b="1" dirty="0">
              <a:solidFill>
                <a:srgbClr val="0000FF"/>
              </a:solidFill>
              <a:latin typeface="Times New Roman" panose="02020603050405020304" pitchFamily="18" charset="0"/>
            </a:endParaRPr>
          </a:p>
        </p:txBody>
      </p:sp>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灯片编号占位符 2"/>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48482" name="Rectangle 3"/>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8.2.3  BP</a:t>
            </a:r>
            <a:r>
              <a:rPr lang="zh-CN" altLang="en-US" sz="3600" dirty="0">
                <a:solidFill>
                  <a:schemeClr val="bg1"/>
                </a:solidFill>
                <a:latin typeface="Times New Roman" panose="02020603050405020304" pitchFamily="18" charset="0"/>
                <a:ea typeface="黑体" panose="02010609060101010101" pitchFamily="2" charset="-122"/>
              </a:rPr>
              <a:t>算法的实现</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331780" name="Rectangle 4"/>
          <p:cNvSpPr/>
          <p:nvPr/>
        </p:nvSpPr>
        <p:spPr>
          <a:xfrm>
            <a:off x="228600" y="1524000"/>
            <a:ext cx="8740775" cy="5029200"/>
          </a:xfrm>
          <a:prstGeom prst="rect">
            <a:avLst/>
          </a:prstGeom>
          <a:gradFill rotWithShape="1">
            <a:gsLst>
              <a:gs pos="0">
                <a:srgbClr val="00FFFF"/>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p>
            <a:pPr>
              <a:lnSpc>
                <a:spcPct val="120000"/>
              </a:lnSpc>
              <a:buClr>
                <a:srgbClr val="0000CC"/>
              </a:buClr>
              <a:buSzPct val="50000"/>
              <a:buFont typeface="Wingdings" panose="05000000000000000000" pitchFamily="2" charset="2"/>
            </a:pPr>
            <a:r>
              <a:rPr lang="zh-CN" altLang="en-US" sz="2700" b="1" dirty="0">
                <a:latin typeface="Times New Roman" panose="02020603050405020304" pitchFamily="18" charset="0"/>
                <a:ea typeface="宋体" panose="02010600030101010101" pitchFamily="2" charset="-122"/>
              </a:rPr>
              <a:t>（</a:t>
            </a:r>
            <a:r>
              <a:rPr lang="en-US" altLang="zh-CN" sz="2700" b="1" dirty="0">
                <a:latin typeface="Times New Roman" panose="02020603050405020304" pitchFamily="18" charset="0"/>
                <a:ea typeface="宋体" panose="02010600030101010101" pitchFamily="2" charset="-122"/>
              </a:rPr>
              <a:t>1</a:t>
            </a:r>
            <a:r>
              <a:rPr lang="zh-CN" altLang="en-US" sz="2700" b="1" dirty="0">
                <a:latin typeface="Times New Roman" panose="02020603050405020304" pitchFamily="18" charset="0"/>
                <a:ea typeface="宋体" panose="02010600030101010101" pitchFamily="2" charset="-122"/>
              </a:rPr>
              <a:t>） 隐层数及隐层神经元数的确定：目前尚无理论指导。</a:t>
            </a:r>
            <a:endParaRPr lang="zh-CN" altLang="en-US" sz="2700" b="1" dirty="0">
              <a:latin typeface="Times New Roman" panose="02020603050405020304" pitchFamily="18" charset="0"/>
              <a:ea typeface="宋体" panose="02010600030101010101" pitchFamily="2" charset="-122"/>
            </a:endParaRPr>
          </a:p>
          <a:p>
            <a:pPr>
              <a:lnSpc>
                <a:spcPct val="120000"/>
              </a:lnSpc>
              <a:buClr>
                <a:srgbClr val="0000CC"/>
              </a:buClr>
              <a:buSzPct val="50000"/>
              <a:buFont typeface="Wingdings" panose="05000000000000000000" pitchFamily="2" charset="2"/>
            </a:pPr>
            <a:r>
              <a:rPr lang="zh-CN" altLang="en-US" sz="2700" b="1" dirty="0">
                <a:latin typeface="Times New Roman" panose="02020603050405020304" pitchFamily="18" charset="0"/>
                <a:ea typeface="宋体" panose="02010600030101010101" pitchFamily="2" charset="-122"/>
              </a:rPr>
              <a:t>（</a:t>
            </a:r>
            <a:r>
              <a:rPr lang="en-US" altLang="zh-CN" sz="2700" b="1" dirty="0">
                <a:latin typeface="Times New Roman" panose="02020603050405020304" pitchFamily="18" charset="0"/>
                <a:ea typeface="宋体" panose="02010600030101010101" pitchFamily="2" charset="-122"/>
              </a:rPr>
              <a:t>2</a:t>
            </a:r>
            <a:r>
              <a:rPr lang="zh-CN" altLang="en-US" sz="2700" b="1" dirty="0">
                <a:latin typeface="Times New Roman" panose="02020603050405020304" pitchFamily="18" charset="0"/>
                <a:ea typeface="宋体" panose="02010600030101010101" pitchFamily="2" charset="-122"/>
              </a:rPr>
              <a:t>）初始权值的设置：一般以一个均值为</a:t>
            </a:r>
            <a:r>
              <a:rPr lang="en-US" altLang="zh-CN" sz="2700" b="1" dirty="0">
                <a:latin typeface="Times New Roman" panose="02020603050405020304" pitchFamily="18" charset="0"/>
                <a:ea typeface="宋体" panose="02010600030101010101" pitchFamily="2" charset="-122"/>
              </a:rPr>
              <a:t>0</a:t>
            </a:r>
            <a:r>
              <a:rPr lang="zh-CN" altLang="en-US" sz="2700" b="1" dirty="0">
                <a:latin typeface="Times New Roman" panose="02020603050405020304" pitchFamily="18" charset="0"/>
                <a:ea typeface="宋体" panose="02010600030101010101" pitchFamily="2" charset="-122"/>
              </a:rPr>
              <a:t>的随机分布设置网络的初始权值。 </a:t>
            </a:r>
            <a:endParaRPr lang="zh-CN" altLang="en-US" sz="2700" b="1" dirty="0">
              <a:latin typeface="Times New Roman" panose="02020603050405020304" pitchFamily="18" charset="0"/>
              <a:ea typeface="宋体" panose="02010600030101010101" pitchFamily="2" charset="-122"/>
            </a:endParaRPr>
          </a:p>
          <a:p>
            <a:pPr algn="just">
              <a:lnSpc>
                <a:spcPct val="120000"/>
              </a:lnSpc>
              <a:buClr>
                <a:srgbClr val="0000CC"/>
              </a:buClr>
              <a:buSzPct val="50000"/>
              <a:buFont typeface="Wingdings" panose="05000000000000000000" pitchFamily="2" charset="2"/>
            </a:pPr>
            <a:r>
              <a:rPr lang="zh-CN" altLang="en-US" sz="2700" b="1" dirty="0">
                <a:latin typeface="Times New Roman" panose="02020603050405020304" pitchFamily="18" charset="0"/>
                <a:ea typeface="宋体" panose="02010600030101010101" pitchFamily="2" charset="-122"/>
              </a:rPr>
              <a:t>（</a:t>
            </a:r>
            <a:r>
              <a:rPr lang="en-US" altLang="zh-CN" sz="2700" b="1" dirty="0">
                <a:latin typeface="Times New Roman" panose="02020603050405020304" pitchFamily="18" charset="0"/>
                <a:ea typeface="宋体" panose="02010600030101010101" pitchFamily="2" charset="-122"/>
              </a:rPr>
              <a:t>3</a:t>
            </a:r>
            <a:r>
              <a:rPr lang="zh-CN" altLang="en-US" sz="2700" b="1" dirty="0">
                <a:latin typeface="Times New Roman" panose="02020603050405020304" pitchFamily="18" charset="0"/>
                <a:ea typeface="宋体" panose="02010600030101010101" pitchFamily="2" charset="-122"/>
              </a:rPr>
              <a:t>）训练数据预处理：线性的特征比例变换，将所有的特征变换到</a:t>
            </a:r>
            <a:r>
              <a:rPr lang="en-US" altLang="zh-CN" sz="2700" b="1" dirty="0">
                <a:latin typeface="Times New Roman" panose="02020603050405020304" pitchFamily="18" charset="0"/>
                <a:ea typeface="宋体" panose="02010600030101010101" pitchFamily="2" charset="-122"/>
              </a:rPr>
              <a:t>[0</a:t>
            </a:r>
            <a:r>
              <a:rPr lang="zh-CN" altLang="en-US" sz="2700" b="1" dirty="0">
                <a:latin typeface="Times New Roman" panose="02020603050405020304" pitchFamily="18" charset="0"/>
                <a:ea typeface="宋体" panose="02010600030101010101" pitchFamily="2" charset="-122"/>
              </a:rPr>
              <a:t>，</a:t>
            </a:r>
            <a:r>
              <a:rPr lang="en-US" altLang="zh-CN" sz="2700" b="1" dirty="0">
                <a:latin typeface="Times New Roman" panose="02020603050405020304" pitchFamily="18" charset="0"/>
                <a:ea typeface="宋体" panose="02010600030101010101" pitchFamily="2" charset="-122"/>
              </a:rPr>
              <a:t>1]</a:t>
            </a:r>
            <a:r>
              <a:rPr lang="zh-CN" altLang="en-US" sz="2700" b="1" dirty="0">
                <a:latin typeface="Times New Roman" panose="02020603050405020304" pitchFamily="18" charset="0"/>
                <a:ea typeface="宋体" panose="02010600030101010101" pitchFamily="2" charset="-122"/>
              </a:rPr>
              <a:t>或者</a:t>
            </a:r>
            <a:r>
              <a:rPr lang="en-US" altLang="zh-CN" sz="2700" b="1" dirty="0">
                <a:latin typeface="Times New Roman" panose="02020603050405020304" pitchFamily="18" charset="0"/>
                <a:ea typeface="宋体" panose="02010600030101010101" pitchFamily="2" charset="-122"/>
              </a:rPr>
              <a:t>[-1</a:t>
            </a:r>
            <a:r>
              <a:rPr lang="zh-CN" altLang="en-US" sz="2700" b="1" dirty="0">
                <a:latin typeface="Times New Roman" panose="02020603050405020304" pitchFamily="18" charset="0"/>
                <a:ea typeface="宋体" panose="02010600030101010101" pitchFamily="2" charset="-122"/>
              </a:rPr>
              <a:t>，</a:t>
            </a:r>
            <a:r>
              <a:rPr lang="en-US" altLang="zh-CN" sz="2700" b="1" dirty="0">
                <a:latin typeface="Times New Roman" panose="02020603050405020304" pitchFamily="18" charset="0"/>
                <a:ea typeface="宋体" panose="02010600030101010101" pitchFamily="2" charset="-122"/>
              </a:rPr>
              <a:t>1]</a:t>
            </a:r>
            <a:r>
              <a:rPr lang="zh-CN" altLang="en-US" sz="2700" b="1" dirty="0">
                <a:latin typeface="Times New Roman" panose="02020603050405020304" pitchFamily="18" charset="0"/>
                <a:ea typeface="宋体" panose="02010600030101010101" pitchFamily="2" charset="-122"/>
              </a:rPr>
              <a:t>区间内，使得在每个训练集上，每个特征的均值为</a:t>
            </a:r>
            <a:r>
              <a:rPr lang="en-US" altLang="zh-CN" sz="2700" b="1" dirty="0">
                <a:latin typeface="Times New Roman" panose="02020603050405020304" pitchFamily="18" charset="0"/>
                <a:ea typeface="宋体" panose="02010600030101010101" pitchFamily="2" charset="-122"/>
              </a:rPr>
              <a:t>0</a:t>
            </a:r>
            <a:r>
              <a:rPr lang="zh-CN" altLang="en-US" sz="2700" b="1" dirty="0">
                <a:latin typeface="Times New Roman" panose="02020603050405020304" pitchFamily="18" charset="0"/>
                <a:ea typeface="宋体" panose="02010600030101010101" pitchFamily="2" charset="-122"/>
              </a:rPr>
              <a:t>，并且具有相同的方差。</a:t>
            </a:r>
            <a:endParaRPr lang="zh-CN" altLang="en-US" sz="2700" b="1" dirty="0">
              <a:latin typeface="Times New Roman" panose="02020603050405020304" pitchFamily="18" charset="0"/>
              <a:ea typeface="宋体" panose="02010600030101010101" pitchFamily="2" charset="-122"/>
            </a:endParaRPr>
          </a:p>
          <a:p>
            <a:pPr algn="just">
              <a:lnSpc>
                <a:spcPct val="120000"/>
              </a:lnSpc>
              <a:buClr>
                <a:srgbClr val="0000CC"/>
              </a:buClr>
              <a:buSzPct val="50000"/>
              <a:buFont typeface="Wingdings" panose="05000000000000000000" pitchFamily="2" charset="2"/>
            </a:pPr>
            <a:r>
              <a:rPr lang="zh-CN" altLang="en-US" sz="2700" b="1" dirty="0">
                <a:latin typeface="Times New Roman" panose="02020603050405020304" pitchFamily="18" charset="0"/>
                <a:ea typeface="宋体" panose="02010600030101010101" pitchFamily="2" charset="-122"/>
              </a:rPr>
              <a:t>（</a:t>
            </a:r>
            <a:r>
              <a:rPr lang="en-US" altLang="zh-CN" sz="2700" b="1" dirty="0">
                <a:latin typeface="Times New Roman" panose="02020603050405020304" pitchFamily="18" charset="0"/>
                <a:ea typeface="宋体" panose="02010600030101010101" pitchFamily="2" charset="-122"/>
              </a:rPr>
              <a:t>4</a:t>
            </a:r>
            <a:r>
              <a:rPr lang="zh-CN" altLang="en-US" sz="2700" b="1" dirty="0">
                <a:latin typeface="Times New Roman" panose="02020603050405020304" pitchFamily="18" charset="0"/>
                <a:ea typeface="宋体" panose="02010600030101010101" pitchFamily="2" charset="-122"/>
              </a:rPr>
              <a:t>）后处理过程：当应用神经网络进行分类操作时，通常将输出</a:t>
            </a:r>
            <a:r>
              <a:rPr lang="zh-CN" altLang="en-US" sz="2700" b="1" dirty="0">
                <a:latin typeface="宋体" panose="02010600030101010101" pitchFamily="2" charset="-122"/>
                <a:ea typeface="宋体" panose="02010600030101010101" pitchFamily="2" charset="-122"/>
              </a:rPr>
              <a:t>值编码成所谓的名义变量，具体的值对应类别标号。</a:t>
            </a:r>
            <a:endParaRPr lang="zh-CN" altLang="en-US" sz="2700" b="1" dirty="0">
              <a:latin typeface="Times New Roman" panose="02020603050405020304" pitchFamily="18" charset="0"/>
              <a:ea typeface="宋体" panose="02010600030101010101" pitchFamily="2" charset="-122"/>
            </a:endParaRPr>
          </a:p>
        </p:txBody>
      </p:sp>
      <p:sp>
        <p:nvSpPr>
          <p:cNvPr id="148484" name="Rectangle 6"/>
          <p:cNvSpPr/>
          <p:nvPr/>
        </p:nvSpPr>
        <p:spPr>
          <a:xfrm>
            <a:off x="228600" y="533400"/>
            <a:ext cx="4800600" cy="914400"/>
          </a:xfrm>
          <a:prstGeom prst="rect">
            <a:avLst/>
          </a:prstGeom>
          <a:noFill/>
          <a:ln w="9525">
            <a:noFill/>
          </a:ln>
        </p:spPr>
        <p:txBody>
          <a:bodyPr anchor="ctr" anchorCtr="0">
            <a:spAutoFit/>
          </a:bodyPr>
          <a:p>
            <a:pPr>
              <a:buClr>
                <a:schemeClr val="accent2"/>
              </a:buClr>
              <a:buSzPct val="50000"/>
              <a:buFont typeface="Wingdings" panose="05000000000000000000" pitchFamily="2" charset="2"/>
              <a:buChar char="n"/>
            </a:pPr>
            <a:r>
              <a:rPr lang="en-US" altLang="zh-CN" sz="2600" b="1" dirty="0">
                <a:latin typeface="Times New Roman" panose="02020603050405020304" pitchFamily="18" charset="0"/>
                <a:ea typeface="宋体" panose="02010600030101010101" pitchFamily="2" charset="-122"/>
              </a:rPr>
              <a:t> 1. BP</a:t>
            </a:r>
            <a:r>
              <a:rPr lang="zh-CN" altLang="en-US" sz="2600" b="1" dirty="0">
                <a:latin typeface="Times New Roman" panose="02020603050405020304" pitchFamily="18" charset="0"/>
                <a:ea typeface="宋体" panose="02010600030101010101" pitchFamily="2" charset="-122"/>
              </a:rPr>
              <a:t>算法的设计</a:t>
            </a:r>
            <a:r>
              <a:rPr lang="zh-CN" altLang="en-US" b="1" dirty="0">
                <a:latin typeface="Arial" panose="020B0604020202020204" pitchFamily="34" charset="0"/>
                <a:ea typeface="宋体" panose="02010600030101010101" pitchFamily="2" charset="-122"/>
              </a:rPr>
              <a:t> </a:t>
            </a:r>
            <a:endParaRPr lang="zh-CN" altLang="en-US"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31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4950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8.2.3  BP</a:t>
            </a:r>
            <a:r>
              <a:rPr lang="zh-CN" altLang="en-US" sz="3600" b="0" dirty="0">
                <a:latin typeface="Times New Roman" panose="02020603050405020304" pitchFamily="18" charset="0"/>
                <a:ea typeface="黑体" panose="02010609060101010101" pitchFamily="2" charset="-122"/>
              </a:rPr>
              <a:t>算法的实现</a:t>
            </a:r>
            <a:endParaRPr lang="zh-CN" altLang="en-US" sz="3600" b="0" dirty="0">
              <a:latin typeface="Times New Roman" panose="02020603050405020304" pitchFamily="18" charset="0"/>
              <a:ea typeface="黑体" panose="02010609060101010101" pitchFamily="2" charset="-122"/>
            </a:endParaRPr>
          </a:p>
        </p:txBody>
      </p:sp>
      <p:sp>
        <p:nvSpPr>
          <p:cNvPr id="234499" name="Rectangle 3"/>
          <p:cNvSpPr>
            <a:spLocks noGrp="1"/>
          </p:cNvSpPr>
          <p:nvPr>
            <p:ph type="body" sz="half" idx="1"/>
          </p:nvPr>
        </p:nvSpPr>
        <p:spPr>
          <a:xfrm>
            <a:off x="250825" y="1600200"/>
            <a:ext cx="8512175" cy="4800600"/>
          </a:xfrm>
          <a:gradFill rotWithShape="1">
            <a:gsLst>
              <a:gs pos="0">
                <a:srgbClr val="00FFFF"/>
              </a:gs>
              <a:gs pos="100000">
                <a:schemeClr val="bg1"/>
              </a:gs>
            </a:gsLst>
            <a:path path="rect">
              <a:fillToRect l="100000" t="100000"/>
            </a:path>
            <a:tileRect/>
          </a:gradFill>
          <a:ln>
            <a:solidFill>
              <a:srgbClr val="808080"/>
            </a:solidFill>
            <a:miter/>
          </a:ln>
        </p:spPr>
        <p:txBody>
          <a:bodyPr vert="horz" wrap="square" lIns="91440" tIns="45720" rIns="91440" bIns="45720" anchor="t" anchorCtr="0"/>
          <a:p>
            <a:pPr marL="0" indent="0" eaLnBrk="1" hangingPunct="1">
              <a:spcBef>
                <a:spcPct val="40000"/>
              </a:spcBef>
              <a:buClr>
                <a:srgbClr val="0000CC"/>
              </a:buClr>
              <a:buSzPct val="100000"/>
              <a:buFont typeface="Wingdings" panose="05000000000000000000" pitchFamily="2" charset="2"/>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）初始化：对所有连接权和阈值赋以随机任意小值；</a:t>
            </a:r>
            <a:endParaRPr lang="zh-CN" altLang="en-US" sz="2400" b="1" dirty="0">
              <a:latin typeface="Times New Roman" panose="02020603050405020304" pitchFamily="18" charset="0"/>
            </a:endParaRPr>
          </a:p>
          <a:p>
            <a:pPr marL="0" indent="0" eaLnBrk="1" hangingPunct="1">
              <a:spcBef>
                <a:spcPct val="0"/>
              </a:spcBef>
              <a:buClr>
                <a:srgbClr val="0000CC"/>
              </a:buClr>
              <a:buSzPct val="100000"/>
              <a:buFont typeface="Wingdings" panose="05000000000000000000" pitchFamily="2" charset="2"/>
              <a:buNone/>
            </a:pPr>
            <a:endParaRPr lang="zh-CN" altLang="en-US" sz="2400" b="1" dirty="0">
              <a:latin typeface="Times New Roman" panose="02020603050405020304" pitchFamily="18" charset="0"/>
            </a:endParaRPr>
          </a:p>
          <a:p>
            <a:pPr marL="0" indent="0" eaLnBrk="1" hangingPunct="1">
              <a:lnSpc>
                <a:spcPct val="50000"/>
              </a:lnSpc>
              <a:spcBef>
                <a:spcPct val="0"/>
              </a:spcBef>
              <a:buClr>
                <a:srgbClr val="0000CC"/>
              </a:buClr>
              <a:buSzPct val="100000"/>
              <a:buFont typeface="Wingdings" panose="05000000000000000000" pitchFamily="2" charset="2"/>
              <a:buNone/>
            </a:pPr>
            <a:endParaRPr lang="zh-CN" altLang="en-US" sz="2400" b="1" dirty="0">
              <a:latin typeface="Times New Roman" panose="02020603050405020304" pitchFamily="18" charset="0"/>
            </a:endParaRPr>
          </a:p>
          <a:p>
            <a:pPr marL="0" indent="0" eaLnBrk="1" hangingPunct="1">
              <a:spcBef>
                <a:spcPct val="40000"/>
              </a:spcBef>
              <a:buClr>
                <a:srgbClr val="0000CC"/>
              </a:buClr>
              <a:buSzPct val="100000"/>
              <a:buFont typeface="Wingdings" panose="05000000000000000000" pitchFamily="2" charset="2"/>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 从 </a:t>
            </a:r>
            <a:r>
              <a:rPr lang="en-US" altLang="zh-CN" sz="2400" b="1" i="1" dirty="0">
                <a:latin typeface="Times New Roman" panose="02020603050405020304" pitchFamily="18" charset="0"/>
              </a:rPr>
              <a:t>N </a:t>
            </a:r>
            <a:r>
              <a:rPr lang="zh-CN" altLang="en-US" sz="2400" b="1" dirty="0">
                <a:latin typeface="Times New Roman" panose="02020603050405020304" pitchFamily="18" charset="0"/>
              </a:rPr>
              <a:t>组输入输出样本中取一组样本：</a:t>
            </a:r>
            <a:r>
              <a:rPr lang="en-US" altLang="zh-CN" sz="2400" b="1" i="1" dirty="0">
                <a:latin typeface="Times New Roman" panose="02020603050405020304" pitchFamily="18" charset="0"/>
              </a:rPr>
              <a:t>x</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x</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x</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x</a:t>
            </a:r>
            <a:r>
              <a:rPr lang="en-US" altLang="zh-CN" sz="2400" b="1" i="1" baseline="-25000" dirty="0">
                <a:latin typeface="Times New Roman" panose="02020603050405020304" pitchFamily="18" charset="0"/>
              </a:rPr>
              <a:t>p</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a:t>
            </a:r>
            <a:r>
              <a:rPr lang="en-US" altLang="zh-CN" sz="2400" b="1" baseline="30000" dirty="0">
                <a:latin typeface="Times New Roman" panose="02020603050405020304" pitchFamily="18" charset="0"/>
              </a:rPr>
              <a:t>T</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                                                                   d</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d</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d</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d</a:t>
            </a:r>
            <a:r>
              <a:rPr lang="en-US" altLang="zh-CN" sz="2400" b="1" i="1" baseline="-25000" dirty="0">
                <a:latin typeface="Times New Roman" panose="02020603050405020304" pitchFamily="18" charset="0"/>
              </a:rPr>
              <a:t>pm</a:t>
            </a:r>
            <a:r>
              <a:rPr lang="en-US" altLang="zh-CN" sz="2400" b="1" dirty="0">
                <a:latin typeface="Times New Roman" panose="02020603050405020304" pitchFamily="18" charset="0"/>
              </a:rPr>
              <a:t>]</a:t>
            </a:r>
            <a:r>
              <a:rPr lang="en-US" altLang="zh-CN" sz="2400" b="1" baseline="30000" dirty="0">
                <a:latin typeface="Times New Roman" panose="02020603050405020304" pitchFamily="18" charset="0"/>
              </a:rPr>
              <a:t>T</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把输入信息</a:t>
            </a:r>
            <a:r>
              <a:rPr lang="en-US" altLang="zh-CN" sz="2400" b="1" i="1" dirty="0">
                <a:latin typeface="Times New Roman" panose="02020603050405020304" pitchFamily="18" charset="0"/>
              </a:rPr>
              <a:t>x</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x</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x</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x</a:t>
            </a:r>
            <a:r>
              <a:rPr lang="en-US" altLang="zh-CN" sz="2400" b="1" i="1" baseline="-25000" dirty="0">
                <a:latin typeface="Times New Roman" panose="02020603050405020304" pitchFamily="18" charset="0"/>
              </a:rPr>
              <a:t>p</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a:t>
            </a:r>
            <a:r>
              <a:rPr lang="en-US" altLang="zh-CN" sz="2400" b="1" baseline="30000" dirty="0">
                <a:latin typeface="Times New Roman" panose="02020603050405020304" pitchFamily="18" charset="0"/>
              </a:rPr>
              <a:t>T</a:t>
            </a:r>
            <a:r>
              <a:rPr lang="zh-CN" altLang="en-US" sz="2400" b="1" dirty="0">
                <a:latin typeface="Times New Roman" panose="02020603050405020304" pitchFamily="18" charset="0"/>
              </a:rPr>
              <a:t>输入到</a:t>
            </a:r>
            <a:r>
              <a:rPr lang="en-US" altLang="zh-CN" sz="2400" b="1" dirty="0">
                <a:latin typeface="Times New Roman" panose="02020603050405020304" pitchFamily="18" charset="0"/>
              </a:rPr>
              <a:t>BP</a:t>
            </a:r>
            <a:r>
              <a:rPr lang="zh-CN" altLang="en-US" sz="2400" b="1" dirty="0">
                <a:latin typeface="Times New Roman" panose="02020603050405020304" pitchFamily="18" charset="0"/>
              </a:rPr>
              <a:t>网络中 </a:t>
            </a:r>
            <a:endParaRPr lang="zh-CN" altLang="en-US" sz="2400" b="1" dirty="0">
              <a:latin typeface="Times New Roman" panose="02020603050405020304" pitchFamily="18" charset="0"/>
            </a:endParaRPr>
          </a:p>
          <a:p>
            <a:pPr marL="0" indent="0" algn="just" eaLnBrk="1" hangingPunct="1">
              <a:spcBef>
                <a:spcPct val="40000"/>
              </a:spcBef>
              <a:buClr>
                <a:srgbClr val="0000CC"/>
              </a:buClr>
              <a:buSzPct val="100000"/>
              <a:buFont typeface="Wingdings" panose="05000000000000000000" pitchFamily="2" charset="2"/>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）正向传播：计算各层节点的输出：</a:t>
            </a:r>
            <a:endParaRPr lang="zh-CN" altLang="en-US" sz="2400" b="1" dirty="0">
              <a:latin typeface="Times New Roman" panose="02020603050405020304" pitchFamily="18" charset="0"/>
            </a:endParaRPr>
          </a:p>
          <a:p>
            <a:pPr marL="0" indent="0" algn="just" eaLnBrk="1" hangingPunct="1">
              <a:spcBef>
                <a:spcPct val="40000"/>
              </a:spcBef>
              <a:buClr>
                <a:srgbClr val="0000CC"/>
              </a:buClr>
              <a:buSzTx/>
              <a:buFont typeface="Wingdings" panose="05000000000000000000" pitchFamily="2" charset="2"/>
              <a:buChar char="l"/>
            </a:pPr>
            <a:endParaRPr lang="zh-CN" altLang="en-US" sz="2400" b="1" dirty="0">
              <a:latin typeface="Times New Roman" panose="02020603050405020304" pitchFamily="18" charset="0"/>
            </a:endParaRPr>
          </a:p>
          <a:p>
            <a:pPr marL="0" indent="0" algn="just" eaLnBrk="1" hangingPunct="1">
              <a:spcBef>
                <a:spcPct val="40000"/>
              </a:spcBef>
              <a:buClr>
                <a:srgbClr val="0000CC"/>
              </a:buClr>
              <a:buSzPct val="100000"/>
              <a:buFont typeface="Wingdings" panose="05000000000000000000" pitchFamily="2" charset="2"/>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4</a:t>
            </a:r>
            <a:r>
              <a:rPr lang="zh-CN" altLang="en-US" sz="2400" b="1" dirty="0">
                <a:latin typeface="Times New Roman" panose="02020603050405020304" pitchFamily="18" charset="0"/>
              </a:rPr>
              <a:t>）计算网络的</a:t>
            </a:r>
            <a:r>
              <a:rPr lang="zh-CN" altLang="en-US" sz="2400" b="1" dirty="0"/>
              <a:t>实际输出与期望输出的误差：</a:t>
            </a:r>
            <a:endParaRPr lang="zh-CN" altLang="en-US" sz="2400" b="1" dirty="0">
              <a:latin typeface="Times New Roman" panose="02020603050405020304" pitchFamily="18" charset="0"/>
            </a:endParaRPr>
          </a:p>
          <a:p>
            <a:pPr marL="0" indent="0" algn="just" eaLnBrk="1" hangingPunct="1">
              <a:spcBef>
                <a:spcPct val="40000"/>
              </a:spcBef>
              <a:buClr>
                <a:srgbClr val="0000FF"/>
              </a:buClr>
              <a:buSzPct val="100000"/>
              <a:buFont typeface="Wingdings" panose="05000000000000000000" pitchFamily="2" charset="2"/>
              <a:buNone/>
            </a:pPr>
            <a:endParaRPr lang="en-US" altLang="zh-CN" sz="2400" b="1" dirty="0">
              <a:latin typeface="Times New Roman" panose="02020603050405020304" pitchFamily="18" charset="0"/>
            </a:endParaRPr>
          </a:p>
        </p:txBody>
      </p:sp>
      <p:graphicFrame>
        <p:nvGraphicFramePr>
          <p:cNvPr id="234509" name="Object 13"/>
          <p:cNvGraphicFramePr>
            <a:graphicFrameLocks noGrp="1"/>
          </p:cNvGraphicFramePr>
          <p:nvPr>
            <p:ph sz="quarter" idx="2"/>
          </p:nvPr>
        </p:nvGraphicFramePr>
        <p:xfrm>
          <a:off x="304800" y="2209800"/>
          <a:ext cx="8382000" cy="609600"/>
        </p:xfrm>
        <a:graphic>
          <a:graphicData uri="http://schemas.openxmlformats.org/presentationml/2006/ole">
            <mc:AlternateContent xmlns:mc="http://schemas.openxmlformats.org/markup-compatibility/2006">
              <mc:Choice xmlns:v="urn:schemas-microsoft-com:vml" Requires="v">
                <p:oleObj spid="_x0000_s3106" name="" r:id="rId1" imgW="3096260" imgH="254000" progId="Equation.3">
                  <p:embed/>
                </p:oleObj>
              </mc:Choice>
              <mc:Fallback>
                <p:oleObj name="" r:id="rId1" imgW="3096260" imgH="254000" progId="Equation.3">
                  <p:embed/>
                  <p:pic>
                    <p:nvPicPr>
                      <p:cNvPr id="0" name="图片 3105"/>
                      <p:cNvPicPr/>
                      <p:nvPr/>
                    </p:nvPicPr>
                    <p:blipFill>
                      <a:blip r:embed="rId2"/>
                      <a:stretch>
                        <a:fillRect/>
                      </a:stretch>
                    </p:blipFill>
                    <p:spPr>
                      <a:xfrm>
                        <a:off x="304800" y="2209800"/>
                        <a:ext cx="8382000" cy="609600"/>
                      </a:xfrm>
                      <a:prstGeom prst="rect">
                        <a:avLst/>
                      </a:prstGeom>
                      <a:noFill/>
                      <a:ln w="38100">
                        <a:miter/>
                      </a:ln>
                    </p:spPr>
                  </p:pic>
                </p:oleObj>
              </mc:Fallback>
            </mc:AlternateContent>
          </a:graphicData>
        </a:graphic>
      </p:graphicFrame>
      <p:sp>
        <p:nvSpPr>
          <p:cNvPr id="149509" name="Rectangle 4"/>
          <p:cNvSpPr/>
          <p:nvPr/>
        </p:nvSpPr>
        <p:spPr>
          <a:xfrm>
            <a:off x="0" y="32242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9510" name="Rectangle 5"/>
          <p:cNvSpPr/>
          <p:nvPr/>
        </p:nvSpPr>
        <p:spPr>
          <a:xfrm>
            <a:off x="0" y="32766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9511" name="Rectangle 6"/>
          <p:cNvSpPr/>
          <p:nvPr/>
        </p:nvSpPr>
        <p:spPr>
          <a:xfrm>
            <a:off x="0" y="32575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9512" name="Rectangle 7"/>
          <p:cNvSpPr/>
          <p:nvPr/>
        </p:nvSpPr>
        <p:spPr>
          <a:xfrm>
            <a:off x="0" y="33337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9513" name="Rectangle 8"/>
          <p:cNvSpPr/>
          <p:nvPr/>
        </p:nvSpPr>
        <p:spPr>
          <a:xfrm>
            <a:off x="0" y="33575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49514" name="Rectangle 9"/>
          <p:cNvSpPr/>
          <p:nvPr/>
        </p:nvSpPr>
        <p:spPr>
          <a:xfrm>
            <a:off x="228600" y="609600"/>
            <a:ext cx="4800600" cy="914400"/>
          </a:xfrm>
          <a:prstGeom prst="rect">
            <a:avLst/>
          </a:prstGeom>
          <a:noFill/>
          <a:ln w="9525">
            <a:noFill/>
          </a:ln>
        </p:spPr>
        <p:txBody>
          <a:bodyPr anchor="ctr" anchorCtr="0">
            <a:spAutoFit/>
          </a:bodyPr>
          <a:p>
            <a:pPr>
              <a:buClr>
                <a:schemeClr val="accent2"/>
              </a:buClr>
              <a:buSzPct val="50000"/>
              <a:buFont typeface="Wingdings" panose="05000000000000000000" pitchFamily="2" charset="2"/>
              <a:buChar char="n"/>
            </a:pPr>
            <a:r>
              <a:rPr lang="en-US" altLang="zh-CN" sz="2600" b="1" dirty="0">
                <a:latin typeface="Arial" panose="020B0604020202020204" pitchFamily="34" charset="0"/>
                <a:ea typeface="宋体" panose="02010600030101010101" pitchFamily="2" charset="-122"/>
              </a:rPr>
              <a:t> </a:t>
            </a:r>
            <a:r>
              <a:rPr lang="en-US" altLang="zh-CN" sz="2600" b="1" dirty="0">
                <a:latin typeface="Times New Roman" panose="02020603050405020304" pitchFamily="18" charset="0"/>
                <a:ea typeface="宋体" panose="02010600030101010101" pitchFamily="2" charset="-122"/>
              </a:rPr>
              <a:t>2. BP</a:t>
            </a:r>
            <a:r>
              <a:rPr lang="zh-CN" altLang="en-US" sz="2600" b="1" dirty="0">
                <a:latin typeface="Times New Roman" panose="02020603050405020304" pitchFamily="18" charset="0"/>
                <a:ea typeface="宋体" panose="02010600030101010101" pitchFamily="2" charset="-122"/>
              </a:rPr>
              <a:t>算法的计算机实现流程</a:t>
            </a:r>
            <a:r>
              <a:rPr lang="zh-CN" altLang="en-US" b="1" dirty="0">
                <a:latin typeface="Arial" panose="020B0604020202020204" pitchFamily="34" charset="0"/>
                <a:ea typeface="宋体" panose="02010600030101010101" pitchFamily="2" charset="-122"/>
              </a:rPr>
              <a:t> </a:t>
            </a:r>
            <a:endParaRPr lang="zh-CN" altLang="en-US" b="1" dirty="0">
              <a:latin typeface="Arial" panose="020B0604020202020204" pitchFamily="34" charset="0"/>
              <a:ea typeface="宋体" panose="02010600030101010101" pitchFamily="2" charset="-122"/>
            </a:endParaRPr>
          </a:p>
        </p:txBody>
      </p:sp>
      <p:graphicFrame>
        <p:nvGraphicFramePr>
          <p:cNvPr id="234511" name="Object 15"/>
          <p:cNvGraphicFramePr>
            <a:graphicFrameLocks noGrp="1"/>
          </p:cNvGraphicFramePr>
          <p:nvPr>
            <p:ph sz="quarter" idx="3"/>
          </p:nvPr>
        </p:nvGraphicFramePr>
        <p:xfrm>
          <a:off x="2971800" y="4343400"/>
          <a:ext cx="3886200" cy="596900"/>
        </p:xfrm>
        <a:graphic>
          <a:graphicData uri="http://schemas.openxmlformats.org/presentationml/2006/ole">
            <mc:AlternateContent xmlns:mc="http://schemas.openxmlformats.org/markup-compatibility/2006">
              <mc:Choice xmlns:v="urn:schemas-microsoft-com:vml" Requires="v">
                <p:oleObj spid="_x0000_s3109" name="" r:id="rId3" imgW="1727200" imgH="228600" progId="Equation.3">
                  <p:embed/>
                </p:oleObj>
              </mc:Choice>
              <mc:Fallback>
                <p:oleObj name="" r:id="rId3" imgW="1727200" imgH="228600" progId="Equation.3">
                  <p:embed/>
                  <p:pic>
                    <p:nvPicPr>
                      <p:cNvPr id="0" name="图片 3108"/>
                      <p:cNvPicPr/>
                      <p:nvPr/>
                    </p:nvPicPr>
                    <p:blipFill>
                      <a:blip r:embed="rId4"/>
                      <a:stretch>
                        <a:fillRect/>
                      </a:stretch>
                    </p:blipFill>
                    <p:spPr>
                      <a:xfrm>
                        <a:off x="2971800" y="4343400"/>
                        <a:ext cx="3886200" cy="596900"/>
                      </a:xfrm>
                      <a:prstGeom prst="rect">
                        <a:avLst/>
                      </a:prstGeom>
                      <a:noFill/>
                      <a:ln w="38100">
                        <a:miter/>
                      </a:ln>
                    </p:spPr>
                  </p:pic>
                </p:oleObj>
              </mc:Fallback>
            </mc:AlternateContent>
          </a:graphicData>
        </a:graphic>
      </p:graphicFrame>
      <p:graphicFrame>
        <p:nvGraphicFramePr>
          <p:cNvPr id="234513" name="Object 17"/>
          <p:cNvGraphicFramePr/>
          <p:nvPr/>
        </p:nvGraphicFramePr>
        <p:xfrm>
          <a:off x="3100388" y="5578475"/>
          <a:ext cx="3779837" cy="558800"/>
        </p:xfrm>
        <a:graphic>
          <a:graphicData uri="http://schemas.openxmlformats.org/presentationml/2006/ole">
            <mc:AlternateContent xmlns:mc="http://schemas.openxmlformats.org/markup-compatibility/2006">
              <mc:Choice xmlns:v="urn:schemas-microsoft-com:vml" Requires="v">
                <p:oleObj spid="_x0000_s3110" name="" r:id="rId5" imgW="1483995" imgH="215900" progId="Equation.3">
                  <p:embed/>
                </p:oleObj>
              </mc:Choice>
              <mc:Fallback>
                <p:oleObj name="" r:id="rId5" imgW="1483995" imgH="215900" progId="Equation.3">
                  <p:embed/>
                  <p:pic>
                    <p:nvPicPr>
                      <p:cNvPr id="0" name="图片 3109"/>
                      <p:cNvPicPr/>
                      <p:nvPr/>
                    </p:nvPicPr>
                    <p:blipFill>
                      <a:blip r:embed="rId6"/>
                      <a:stretch>
                        <a:fillRect/>
                      </a:stretch>
                    </p:blipFill>
                    <p:spPr>
                      <a:xfrm>
                        <a:off x="3100388" y="5578475"/>
                        <a:ext cx="3779837" cy="558800"/>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234499">
                                            <p:txEl>
                                              <p:charRg st="0" end="26"/>
                                            </p:txEl>
                                          </p:spTgt>
                                        </p:tgtEl>
                                        <p:attrNameLst>
                                          <p:attrName>style.visibility</p:attrName>
                                        </p:attrNameLst>
                                      </p:cBhvr>
                                      <p:to>
                                        <p:strVal val="visible"/>
                                      </p:to>
                                    </p:set>
                                    <p:anim calcmode="lin" valueType="num">
                                      <p:cBhvr>
                                        <p:cTn id="7" dur="500" fill="hold"/>
                                        <p:tgtEl>
                                          <p:spTgt spid="234499">
                                            <p:txEl>
                                              <p:charRg st="0" end="26"/>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34499">
                                            <p:txEl>
                                              <p:charRg st="0" end="26"/>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34499">
                                            <p:txEl>
                                              <p:charRg st="0" end="26"/>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34499">
                                            <p:txEl>
                                              <p:charRg st="0" end="26"/>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34509"/>
                                        </p:tgtEl>
                                        <p:attrNameLst>
                                          <p:attrName>style.visibility</p:attrName>
                                        </p:attrNameLst>
                                      </p:cBhvr>
                                      <p:to>
                                        <p:strVal val="visible"/>
                                      </p:to>
                                    </p:set>
                                    <p:animEffect transition="in" filter="wipe(down)">
                                      <p:cBhvr>
                                        <p:cTn id="14" dur="500"/>
                                        <p:tgtEl>
                                          <p:spTgt spid="234509"/>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34499">
                                            <p:txEl>
                                              <p:charRg st="28" end="189"/>
                                            </p:txEl>
                                          </p:spTgt>
                                        </p:tgtEl>
                                        <p:attrNameLst>
                                          <p:attrName>style.visibility</p:attrName>
                                        </p:attrNameLst>
                                      </p:cBhvr>
                                      <p:to>
                                        <p:strVal val="visible"/>
                                      </p:to>
                                    </p:set>
                                    <p:animEffect transition="in" filter="dissolve">
                                      <p:cBhvr>
                                        <p:cTn id="19" dur="500"/>
                                        <p:tgtEl>
                                          <p:spTgt spid="234499">
                                            <p:txEl>
                                              <p:charRg st="28" end="18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34499">
                                            <p:txEl>
                                              <p:charRg st="189" end="208"/>
                                            </p:txEl>
                                          </p:spTgt>
                                        </p:tgtEl>
                                        <p:attrNameLst>
                                          <p:attrName>style.visibility</p:attrName>
                                        </p:attrNameLst>
                                      </p:cBhvr>
                                      <p:to>
                                        <p:strVal val="visible"/>
                                      </p:to>
                                    </p:set>
                                  </p:childTnLst>
                                </p:cTn>
                              </p:par>
                            </p:childTnLst>
                          </p:cTn>
                        </p:par>
                        <p:par>
                          <p:cTn id="24" fill="hold">
                            <p:stCondLst>
                              <p:cond delay="0"/>
                            </p:stCondLst>
                            <p:childTnLst>
                              <p:par>
                                <p:cTn id="25" presetID="53" presetClass="entr" presetSubtype="16" fill="hold" nodeType="afterEffect">
                                  <p:stCondLst>
                                    <p:cond delay="0"/>
                                  </p:stCondLst>
                                  <p:childTnLst>
                                    <p:set>
                                      <p:cBhvr>
                                        <p:cTn id="26" dur="1" fill="hold">
                                          <p:stCondLst>
                                            <p:cond delay="0"/>
                                          </p:stCondLst>
                                        </p:cTn>
                                        <p:tgtEl>
                                          <p:spTgt spid="234511"/>
                                        </p:tgtEl>
                                        <p:attrNameLst>
                                          <p:attrName>style.visibility</p:attrName>
                                        </p:attrNameLst>
                                      </p:cBhvr>
                                      <p:to>
                                        <p:strVal val="visible"/>
                                      </p:to>
                                    </p:set>
                                    <p:anim calcmode="lin" valueType="num">
                                      <p:cBhvr>
                                        <p:cTn id="27" dur="500" fill="hold"/>
                                        <p:tgtEl>
                                          <p:spTgt spid="234511"/>
                                        </p:tgtEl>
                                        <p:attrNameLst>
                                          <p:attrName>ppt_w</p:attrName>
                                        </p:attrNameLst>
                                      </p:cBhvr>
                                      <p:tavLst>
                                        <p:tav tm="0">
                                          <p:val>
                                            <p:fltVal val="0.000000"/>
                                          </p:val>
                                        </p:tav>
                                        <p:tav tm="100000">
                                          <p:val>
                                            <p:strVal val="#ppt_w"/>
                                          </p:val>
                                        </p:tav>
                                      </p:tavLst>
                                    </p:anim>
                                    <p:anim calcmode="lin" valueType="num">
                                      <p:cBhvr>
                                        <p:cTn id="28" dur="500" fill="hold"/>
                                        <p:tgtEl>
                                          <p:spTgt spid="234511"/>
                                        </p:tgtEl>
                                        <p:attrNameLst>
                                          <p:attrName>ppt_h</p:attrName>
                                        </p:attrNameLst>
                                      </p:cBhvr>
                                      <p:tavLst>
                                        <p:tav tm="0">
                                          <p:val>
                                            <p:fltVal val="0.000000"/>
                                          </p:val>
                                        </p:tav>
                                        <p:tav tm="100000">
                                          <p:val>
                                            <p:strVal val="#ppt_h"/>
                                          </p:val>
                                        </p:tav>
                                      </p:tavLst>
                                    </p:anim>
                                    <p:animEffect transition="in" filter="fade">
                                      <p:cBhvr>
                                        <p:cTn id="29" dur="500"/>
                                        <p:tgtEl>
                                          <p:spTgt spid="234511"/>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234499">
                                            <p:txEl>
                                              <p:charRg st="209" end="231"/>
                                            </p:txEl>
                                          </p:spTgt>
                                        </p:tgtEl>
                                        <p:attrNameLst>
                                          <p:attrName>style.visibility</p:attrName>
                                        </p:attrNameLst>
                                      </p:cBhvr>
                                      <p:to>
                                        <p:strVal val="visible"/>
                                      </p:to>
                                    </p:set>
                                    <p:animEffect transition="in" filter="fade">
                                      <p:cBhvr>
                                        <p:cTn id="34" dur="800" decel="100000"/>
                                        <p:tgtEl>
                                          <p:spTgt spid="234499">
                                            <p:txEl>
                                              <p:charRg st="209" end="231"/>
                                            </p:txEl>
                                          </p:spTgt>
                                        </p:tgtEl>
                                      </p:cBhvr>
                                    </p:animEffect>
                                    <p:anim calcmode="lin" valueType="num">
                                      <p:cBhvr>
                                        <p:cTn id="35" dur="800" decel="100000" fill="hold"/>
                                        <p:tgtEl>
                                          <p:spTgt spid="234499">
                                            <p:txEl>
                                              <p:charRg st="209" end="231"/>
                                            </p:txEl>
                                          </p:spTgt>
                                        </p:tgtEl>
                                        <p:attrNameLst>
                                          <p:attrName>style.rotation</p:attrName>
                                        </p:attrNameLst>
                                      </p:cBhvr>
                                      <p:tavLst>
                                        <p:tav tm="0">
                                          <p:val>
                                            <p:fltVal val="-90.000000"/>
                                          </p:val>
                                        </p:tav>
                                        <p:tav tm="100000">
                                          <p:val>
                                            <p:fltVal val="0.000000"/>
                                          </p:val>
                                        </p:tav>
                                      </p:tavLst>
                                    </p:anim>
                                    <p:anim calcmode="lin" valueType="num">
                                      <p:cBhvr>
                                        <p:cTn id="36" dur="800" decel="100000" fill="hold"/>
                                        <p:tgtEl>
                                          <p:spTgt spid="234499">
                                            <p:txEl>
                                              <p:charRg st="209" end="231"/>
                                            </p:txEl>
                                          </p:spTgt>
                                        </p:tgtEl>
                                        <p:attrNameLst>
                                          <p:attrName>ppt_x</p:attrName>
                                        </p:attrNameLst>
                                      </p:cBhvr>
                                      <p:tavLst>
                                        <p:tav tm="0">
                                          <p:val>
                                            <p:strVal val="#ppt_x+0.4"/>
                                          </p:val>
                                        </p:tav>
                                        <p:tav tm="100000">
                                          <p:val>
                                            <p:strVal val="#ppt_x-0.05"/>
                                          </p:val>
                                        </p:tav>
                                      </p:tavLst>
                                    </p:anim>
                                    <p:anim calcmode="lin" valueType="num">
                                      <p:cBhvr>
                                        <p:cTn id="37" dur="800" decel="100000" fill="hold"/>
                                        <p:tgtEl>
                                          <p:spTgt spid="234499">
                                            <p:txEl>
                                              <p:charRg st="209" end="231"/>
                                            </p:txEl>
                                          </p:spTgt>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234499">
                                            <p:txEl>
                                              <p:charRg st="209" end="231"/>
                                            </p:txEl>
                                          </p:spTgt>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234499">
                                            <p:txEl>
                                              <p:charRg st="209" end="231"/>
                                            </p:txEl>
                                          </p:spTgt>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9" presetClass="entr" presetSubtype="0" fill="hold" nodeType="afterEffect">
                                  <p:stCondLst>
                                    <p:cond delay="0"/>
                                  </p:stCondLst>
                                  <p:childTnLst>
                                    <p:set>
                                      <p:cBhvr>
                                        <p:cTn id="42" dur="1" fill="hold">
                                          <p:stCondLst>
                                            <p:cond delay="0"/>
                                          </p:stCondLst>
                                        </p:cTn>
                                        <p:tgtEl>
                                          <p:spTgt spid="234513"/>
                                        </p:tgtEl>
                                        <p:attrNameLst>
                                          <p:attrName>style.visibility</p:attrName>
                                        </p:attrNameLst>
                                      </p:cBhvr>
                                      <p:to>
                                        <p:strVal val="visible"/>
                                      </p:to>
                                    </p:set>
                                    <p:animEffect transition="in" filter="dissolve">
                                      <p:cBhvr>
                                        <p:cTn id="43" dur="500"/>
                                        <p:tgtEl>
                                          <p:spTgt spid="234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5053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8.2.3  BP</a:t>
            </a:r>
            <a:r>
              <a:rPr lang="zh-CN" altLang="en-US" sz="3600" b="0" dirty="0">
                <a:latin typeface="Times New Roman" panose="02020603050405020304" pitchFamily="18" charset="0"/>
                <a:ea typeface="黑体" panose="02010609060101010101" pitchFamily="2" charset="-122"/>
              </a:rPr>
              <a:t>算法的实现</a:t>
            </a:r>
            <a:endParaRPr lang="zh-CN" altLang="en-US" sz="3600" b="0" dirty="0">
              <a:latin typeface="Times New Roman" panose="02020603050405020304" pitchFamily="18" charset="0"/>
              <a:ea typeface="黑体" panose="02010609060101010101" pitchFamily="2" charset="-122"/>
            </a:endParaRPr>
          </a:p>
        </p:txBody>
      </p:sp>
      <p:sp>
        <p:nvSpPr>
          <p:cNvPr id="235523" name="Rectangle 3"/>
          <p:cNvSpPr>
            <a:spLocks noGrp="1"/>
          </p:cNvSpPr>
          <p:nvPr>
            <p:ph type="body" sz="half" idx="1"/>
          </p:nvPr>
        </p:nvSpPr>
        <p:spPr>
          <a:xfrm>
            <a:off x="250825" y="1524000"/>
            <a:ext cx="8588375" cy="4267200"/>
          </a:xfrm>
          <a:gradFill rotWithShape="1">
            <a:gsLst>
              <a:gs pos="0">
                <a:srgbClr val="00FFFF"/>
              </a:gs>
              <a:gs pos="100000">
                <a:schemeClr val="bg1"/>
              </a:gs>
            </a:gsLst>
            <a:path path="rect">
              <a:fillToRect l="100000" t="100000"/>
            </a:path>
            <a:tileRect/>
          </a:gradFill>
          <a:ln>
            <a:solidFill>
              <a:srgbClr val="808080"/>
            </a:solidFill>
            <a:miter/>
          </a:ln>
        </p:spPr>
        <p:txBody>
          <a:bodyPr vert="horz" wrap="square" lIns="91440" tIns="45720" rIns="91440" bIns="45720" anchor="t" anchorCtr="0"/>
          <a:p>
            <a:pPr marL="0" indent="0" eaLnBrk="1" hangingPunct="1">
              <a:spcBef>
                <a:spcPct val="30000"/>
              </a:spcBef>
              <a:buClr>
                <a:srgbClr val="0000CC"/>
              </a:buClr>
              <a:buSzPct val="100000"/>
              <a:buFont typeface="Wingdings" panose="05000000000000000000" pitchFamily="2" charset="2"/>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5</a:t>
            </a:r>
            <a:r>
              <a:rPr lang="zh-CN" altLang="en-US" sz="2400" b="1" dirty="0">
                <a:latin typeface="Times New Roman" panose="02020603050405020304" pitchFamily="18" charset="0"/>
              </a:rPr>
              <a:t>）反向传播：从输出层方向计算到第一个隐层，按连接权值修正公式向减小误差方向调整网络的各个连接权值。</a:t>
            </a:r>
            <a:endParaRPr lang="zh-CN" altLang="en-US" sz="2400" b="1" dirty="0">
              <a:latin typeface="Times New Roman" panose="02020603050405020304" pitchFamily="18" charset="0"/>
            </a:endParaRPr>
          </a:p>
          <a:p>
            <a:pPr marL="0" indent="0" eaLnBrk="1" hangingPunct="1">
              <a:spcBef>
                <a:spcPct val="30000"/>
              </a:spcBef>
              <a:buClr>
                <a:srgbClr val="0000CC"/>
              </a:buClr>
              <a:buSzTx/>
              <a:buFont typeface="Wingdings" panose="05000000000000000000" pitchFamily="2" charset="2"/>
              <a:buChar char="l"/>
            </a:pPr>
            <a:endParaRPr lang="zh-CN" altLang="en-US" sz="2400" b="1" dirty="0">
              <a:latin typeface="Times New Roman" panose="02020603050405020304" pitchFamily="18" charset="0"/>
            </a:endParaRPr>
          </a:p>
          <a:p>
            <a:pPr marL="0" indent="0" eaLnBrk="1" hangingPunct="1">
              <a:spcBef>
                <a:spcPct val="30000"/>
              </a:spcBef>
              <a:buClr>
                <a:srgbClr val="0000CC"/>
              </a:buClr>
              <a:buSzTx/>
              <a:buFont typeface="Wingdings" panose="05000000000000000000" pitchFamily="2" charset="2"/>
              <a:buChar char="l"/>
            </a:pPr>
            <a:endParaRPr lang="zh-CN" altLang="en-US" sz="2400" b="1" dirty="0">
              <a:latin typeface="Times New Roman" panose="02020603050405020304" pitchFamily="18" charset="0"/>
            </a:endParaRPr>
          </a:p>
          <a:p>
            <a:pPr marL="0" indent="0" algn="just" eaLnBrk="1" hangingPunct="1">
              <a:buClr>
                <a:srgbClr val="0000CC"/>
              </a:buClr>
              <a:buSzPct val="100000"/>
              <a:buFont typeface="Wingdings" panose="05000000000000000000" pitchFamily="2" charset="2"/>
              <a:buNone/>
            </a:pPr>
            <a:endParaRPr lang="zh-CN" altLang="en-US" sz="2400" b="1" dirty="0">
              <a:latin typeface="Times New Roman" panose="02020603050405020304" pitchFamily="18" charset="0"/>
            </a:endParaRPr>
          </a:p>
          <a:p>
            <a:pPr marL="0" indent="0" algn="just" eaLnBrk="1" hangingPunct="1">
              <a:buClr>
                <a:srgbClr val="0000CC"/>
              </a:buClr>
              <a:buSzTx/>
              <a:buFont typeface="Wingdings" panose="05000000000000000000" pitchFamily="2" charset="2"/>
              <a:buChar char="l"/>
            </a:pPr>
            <a:endParaRPr lang="zh-CN" altLang="en-US" sz="2400" b="1" dirty="0">
              <a:latin typeface="Times New Roman" panose="02020603050405020304" pitchFamily="18" charset="0"/>
            </a:endParaRPr>
          </a:p>
          <a:p>
            <a:pPr marL="0" indent="0" algn="just" eaLnBrk="1" hangingPunct="1">
              <a:spcBef>
                <a:spcPct val="50000"/>
              </a:spcBef>
              <a:buClr>
                <a:srgbClr val="0000CC"/>
              </a:buClr>
              <a:buSzPct val="100000"/>
              <a:buFont typeface="Wingdings" panose="05000000000000000000" pitchFamily="2" charset="2"/>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6</a:t>
            </a:r>
            <a:r>
              <a:rPr lang="zh-CN" altLang="en-US" sz="2400" b="1" dirty="0">
                <a:latin typeface="Times New Roman" panose="02020603050405020304" pitchFamily="18" charset="0"/>
              </a:rPr>
              <a:t>）让</a:t>
            </a:r>
            <a:r>
              <a:rPr lang="en-US" altLang="zh-CN" sz="2400" b="1" i="1" dirty="0">
                <a:latin typeface="Times New Roman" panose="02020603050405020304" pitchFamily="18" charset="0"/>
              </a:rPr>
              <a:t>t</a:t>
            </a:r>
            <a:r>
              <a:rPr lang="en-US" altLang="zh-CN" sz="2400" b="1" dirty="0">
                <a:latin typeface="Times New Roman" panose="02020603050405020304" pitchFamily="18" charset="0"/>
              </a:rPr>
              <a:t>+1</a:t>
            </a:r>
            <a:r>
              <a:rPr lang="en-US" altLang="en-US" sz="2400" b="1" dirty="0">
                <a:latin typeface="Times New Roman" panose="02020603050405020304" pitchFamily="18" charset="0"/>
              </a:rPr>
              <a:t>→</a:t>
            </a:r>
            <a:r>
              <a:rPr lang="en-US" altLang="zh-CN" sz="2400" b="1" i="1" dirty="0">
                <a:latin typeface="Times New Roman" panose="02020603050405020304" pitchFamily="18" charset="0"/>
              </a:rPr>
              <a:t>t</a:t>
            </a:r>
            <a:r>
              <a:rPr lang="zh-CN" altLang="en-US" sz="2400" b="1" dirty="0">
                <a:latin typeface="Times New Roman" panose="02020603050405020304" pitchFamily="18" charset="0"/>
              </a:rPr>
              <a:t>，取出另一组样本重复（</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5</a:t>
            </a:r>
            <a:r>
              <a:rPr lang="zh-CN" altLang="en-US" sz="2400" b="1" dirty="0">
                <a:latin typeface="Times New Roman" panose="02020603050405020304" pitchFamily="18" charset="0"/>
              </a:rPr>
              <a:t>），直到 </a:t>
            </a:r>
            <a:r>
              <a:rPr lang="en-US" altLang="zh-CN" sz="2400" b="1" i="1" dirty="0">
                <a:latin typeface="Times New Roman" panose="02020603050405020304" pitchFamily="18" charset="0"/>
              </a:rPr>
              <a:t>N </a:t>
            </a:r>
            <a:r>
              <a:rPr lang="zh-CN" altLang="en-US" sz="2400" b="1" dirty="0">
                <a:latin typeface="Times New Roman" panose="02020603050405020304" pitchFamily="18" charset="0"/>
              </a:rPr>
              <a:t>组输入输出样本的误差达到要求时为止。</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sp>
        <p:nvSpPr>
          <p:cNvPr id="150532" name="Rectangle 4"/>
          <p:cNvSpPr/>
          <p:nvPr/>
        </p:nvSpPr>
        <p:spPr>
          <a:xfrm>
            <a:off x="0" y="32242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50533" name="Rectangle 5"/>
          <p:cNvSpPr/>
          <p:nvPr/>
        </p:nvSpPr>
        <p:spPr>
          <a:xfrm>
            <a:off x="0" y="32766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50534" name="Rectangle 6"/>
          <p:cNvSpPr/>
          <p:nvPr/>
        </p:nvSpPr>
        <p:spPr>
          <a:xfrm>
            <a:off x="0" y="32575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50535" name="Rectangle 7"/>
          <p:cNvSpPr/>
          <p:nvPr/>
        </p:nvSpPr>
        <p:spPr>
          <a:xfrm>
            <a:off x="0" y="33337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50536" name="Rectangle 8"/>
          <p:cNvSpPr/>
          <p:nvPr/>
        </p:nvSpPr>
        <p:spPr>
          <a:xfrm>
            <a:off x="0" y="33575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50537" name="Rectangle 9"/>
          <p:cNvSpPr/>
          <p:nvPr/>
        </p:nvSpPr>
        <p:spPr>
          <a:xfrm>
            <a:off x="228600" y="533400"/>
            <a:ext cx="4800600" cy="914400"/>
          </a:xfrm>
          <a:prstGeom prst="rect">
            <a:avLst/>
          </a:prstGeom>
          <a:noFill/>
          <a:ln w="9525">
            <a:noFill/>
          </a:ln>
        </p:spPr>
        <p:txBody>
          <a:bodyPr anchor="ctr" anchorCtr="0">
            <a:spAutoFit/>
          </a:bodyPr>
          <a:p>
            <a:pPr>
              <a:buClr>
                <a:schemeClr val="accent2"/>
              </a:buClr>
              <a:buSzPct val="50000"/>
              <a:buFont typeface="Wingdings" panose="05000000000000000000" pitchFamily="2" charset="2"/>
              <a:buChar char="n"/>
            </a:pPr>
            <a:r>
              <a:rPr lang="en-US" altLang="zh-CN" sz="2600" b="1" dirty="0">
                <a:latin typeface="Arial" panose="020B0604020202020204" pitchFamily="34" charset="0"/>
                <a:ea typeface="宋体" panose="02010600030101010101" pitchFamily="2" charset="-122"/>
              </a:rPr>
              <a:t> </a:t>
            </a:r>
            <a:r>
              <a:rPr lang="en-US" altLang="zh-CN" sz="2600" b="1" dirty="0">
                <a:latin typeface="Times New Roman" panose="02020603050405020304" pitchFamily="18" charset="0"/>
                <a:ea typeface="宋体" panose="02010600030101010101" pitchFamily="2" charset="-122"/>
              </a:rPr>
              <a:t>2. BP</a:t>
            </a:r>
            <a:r>
              <a:rPr lang="zh-CN" altLang="en-US" sz="2600" b="1" dirty="0">
                <a:latin typeface="Times New Roman" panose="02020603050405020304" pitchFamily="18" charset="0"/>
                <a:ea typeface="宋体" panose="02010600030101010101" pitchFamily="2" charset="-122"/>
              </a:rPr>
              <a:t>算法的计算机实现流程</a:t>
            </a:r>
            <a:r>
              <a:rPr lang="zh-CN" altLang="en-US" b="1" dirty="0">
                <a:latin typeface="Arial" panose="020B0604020202020204" pitchFamily="34" charset="0"/>
                <a:ea typeface="宋体" panose="02010600030101010101" pitchFamily="2" charset="-122"/>
              </a:rPr>
              <a:t> </a:t>
            </a:r>
            <a:endParaRPr lang="zh-CN" altLang="en-US" b="1" dirty="0">
              <a:latin typeface="Arial" panose="020B0604020202020204" pitchFamily="34" charset="0"/>
              <a:ea typeface="宋体" panose="02010600030101010101" pitchFamily="2" charset="-122"/>
            </a:endParaRPr>
          </a:p>
        </p:txBody>
      </p:sp>
      <p:sp>
        <p:nvSpPr>
          <p:cNvPr id="150538" name="Rectangle 11"/>
          <p:cNvSpPr/>
          <p:nvPr/>
        </p:nvSpPr>
        <p:spPr>
          <a:xfrm>
            <a:off x="0" y="32575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235530" name="Object 10"/>
          <p:cNvGraphicFramePr/>
          <p:nvPr/>
        </p:nvGraphicFramePr>
        <p:xfrm>
          <a:off x="1608138" y="2652713"/>
          <a:ext cx="2155825" cy="561975"/>
        </p:xfrm>
        <a:graphic>
          <a:graphicData uri="http://schemas.openxmlformats.org/presentationml/2006/ole">
            <mc:AlternateContent xmlns:mc="http://schemas.openxmlformats.org/markup-compatibility/2006">
              <mc:Choice xmlns:v="urn:schemas-microsoft-com:vml" Requires="v">
                <p:oleObj spid="_x0000_s3113" name="" r:id="rId1" imgW="977265" imgH="292100" progId="Equation.3">
                  <p:embed/>
                </p:oleObj>
              </mc:Choice>
              <mc:Fallback>
                <p:oleObj name="" r:id="rId1" imgW="977265" imgH="292100" progId="Equation.3">
                  <p:embed/>
                  <p:pic>
                    <p:nvPicPr>
                      <p:cNvPr id="0" name="图片 3112"/>
                      <p:cNvPicPr/>
                      <p:nvPr/>
                    </p:nvPicPr>
                    <p:blipFill>
                      <a:blip r:embed="rId2"/>
                      <a:stretch>
                        <a:fillRect/>
                      </a:stretch>
                    </p:blipFill>
                    <p:spPr>
                      <a:xfrm>
                        <a:off x="1608138" y="2652713"/>
                        <a:ext cx="2155825" cy="561975"/>
                      </a:xfrm>
                      <a:prstGeom prst="rect">
                        <a:avLst/>
                      </a:prstGeom>
                      <a:noFill/>
                      <a:ln w="38100">
                        <a:noFill/>
                        <a:miter/>
                      </a:ln>
                    </p:spPr>
                  </p:pic>
                </p:oleObj>
              </mc:Fallback>
            </mc:AlternateContent>
          </a:graphicData>
        </a:graphic>
      </p:graphicFrame>
      <p:graphicFrame>
        <p:nvGraphicFramePr>
          <p:cNvPr id="235532" name="Object 12"/>
          <p:cNvGraphicFramePr/>
          <p:nvPr/>
        </p:nvGraphicFramePr>
        <p:xfrm>
          <a:off x="1752600" y="3321050"/>
          <a:ext cx="5691188" cy="503238"/>
        </p:xfrm>
        <a:graphic>
          <a:graphicData uri="http://schemas.openxmlformats.org/presentationml/2006/ole">
            <mc:AlternateContent xmlns:mc="http://schemas.openxmlformats.org/markup-compatibility/2006">
              <mc:Choice xmlns:v="urn:schemas-microsoft-com:vml" Requires="v">
                <p:oleObj spid="_x0000_s3114" name="" r:id="rId3" imgW="3187700" imgH="279400" progId="Equation.3">
                  <p:embed/>
                </p:oleObj>
              </mc:Choice>
              <mc:Fallback>
                <p:oleObj name="" r:id="rId3" imgW="3187700" imgH="279400" progId="Equation.3">
                  <p:embed/>
                  <p:pic>
                    <p:nvPicPr>
                      <p:cNvPr id="0" name="图片 3113"/>
                      <p:cNvPicPr/>
                      <p:nvPr/>
                    </p:nvPicPr>
                    <p:blipFill>
                      <a:blip r:embed="rId4"/>
                      <a:stretch>
                        <a:fillRect/>
                      </a:stretch>
                    </p:blipFill>
                    <p:spPr>
                      <a:xfrm>
                        <a:off x="1752600" y="3321050"/>
                        <a:ext cx="5691188" cy="503238"/>
                      </a:xfrm>
                      <a:prstGeom prst="rect">
                        <a:avLst/>
                      </a:prstGeom>
                      <a:noFill/>
                      <a:ln w="38100">
                        <a:noFill/>
                        <a:miter/>
                      </a:ln>
                    </p:spPr>
                  </p:pic>
                </p:oleObj>
              </mc:Fallback>
            </mc:AlternateContent>
          </a:graphicData>
        </a:graphic>
      </p:graphicFrame>
      <p:graphicFrame>
        <p:nvGraphicFramePr>
          <p:cNvPr id="235535" name="Object 15"/>
          <p:cNvGraphicFramePr/>
          <p:nvPr/>
        </p:nvGraphicFramePr>
        <p:xfrm>
          <a:off x="1143000" y="3986213"/>
          <a:ext cx="1981200" cy="534987"/>
        </p:xfrm>
        <a:graphic>
          <a:graphicData uri="http://schemas.openxmlformats.org/presentationml/2006/ole">
            <mc:AlternateContent xmlns:mc="http://schemas.openxmlformats.org/markup-compatibility/2006">
              <mc:Choice xmlns:v="urn:schemas-microsoft-com:vml" Requires="v">
                <p:oleObj spid="_x0000_s3111" name="" r:id="rId5" imgW="889000" imgH="279400" progId="Equation.3">
                  <p:embed/>
                </p:oleObj>
              </mc:Choice>
              <mc:Fallback>
                <p:oleObj name="" r:id="rId5" imgW="889000" imgH="279400" progId="Equation.3">
                  <p:embed/>
                  <p:pic>
                    <p:nvPicPr>
                      <p:cNvPr id="0" name="图片 3110"/>
                      <p:cNvPicPr/>
                      <p:nvPr/>
                    </p:nvPicPr>
                    <p:blipFill>
                      <a:blip r:embed="rId6"/>
                      <a:stretch>
                        <a:fillRect/>
                      </a:stretch>
                    </p:blipFill>
                    <p:spPr>
                      <a:xfrm>
                        <a:off x="1143000" y="3986213"/>
                        <a:ext cx="1981200" cy="534987"/>
                      </a:xfrm>
                      <a:prstGeom prst="rect">
                        <a:avLst/>
                      </a:prstGeom>
                      <a:noFill/>
                      <a:ln w="38100">
                        <a:noFill/>
                        <a:miter/>
                      </a:ln>
                    </p:spPr>
                  </p:pic>
                </p:oleObj>
              </mc:Fallback>
            </mc:AlternateContent>
          </a:graphicData>
        </a:graphic>
      </p:graphicFrame>
      <p:graphicFrame>
        <p:nvGraphicFramePr>
          <p:cNvPr id="235534" name="Object 14"/>
          <p:cNvGraphicFramePr/>
          <p:nvPr/>
        </p:nvGraphicFramePr>
        <p:xfrm>
          <a:off x="3048000" y="3886200"/>
          <a:ext cx="4572000" cy="788988"/>
        </p:xfrm>
        <a:graphic>
          <a:graphicData uri="http://schemas.openxmlformats.org/presentationml/2006/ole">
            <mc:AlternateContent xmlns:mc="http://schemas.openxmlformats.org/markup-compatibility/2006">
              <mc:Choice xmlns:v="urn:schemas-microsoft-com:vml" Requires="v">
                <p:oleObj spid="_x0000_s3112" name="" r:id="rId7" imgW="2576830" imgH="444500" progId="Equation.3">
                  <p:embed/>
                </p:oleObj>
              </mc:Choice>
              <mc:Fallback>
                <p:oleObj name="" r:id="rId7" imgW="2576830" imgH="444500" progId="Equation.3">
                  <p:embed/>
                  <p:pic>
                    <p:nvPicPr>
                      <p:cNvPr id="0" name="图片 3111"/>
                      <p:cNvPicPr/>
                      <p:nvPr/>
                    </p:nvPicPr>
                    <p:blipFill>
                      <a:blip r:embed="rId8"/>
                      <a:stretch>
                        <a:fillRect/>
                      </a:stretch>
                    </p:blipFill>
                    <p:spPr>
                      <a:xfrm>
                        <a:off x="3048000" y="3886200"/>
                        <a:ext cx="4572000" cy="788988"/>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35523">
                                            <p:txEl>
                                              <p:charRg st="0" end="52"/>
                                            </p:txEl>
                                          </p:spTgt>
                                        </p:tgtEl>
                                        <p:attrNameLst>
                                          <p:attrName>style.visibility</p:attrName>
                                        </p:attrNameLst>
                                      </p:cBhvr>
                                      <p:to>
                                        <p:strVal val="visible"/>
                                      </p:to>
                                    </p:set>
                                    <p:animEffect transition="in" filter="fade">
                                      <p:cBhvr>
                                        <p:cTn id="7" dur="800" decel="100000"/>
                                        <p:tgtEl>
                                          <p:spTgt spid="235523">
                                            <p:txEl>
                                              <p:charRg st="0" end="52"/>
                                            </p:txEl>
                                          </p:spTgt>
                                        </p:tgtEl>
                                      </p:cBhvr>
                                    </p:animEffect>
                                    <p:anim calcmode="lin" valueType="num">
                                      <p:cBhvr>
                                        <p:cTn id="8" dur="800" decel="100000" fill="hold"/>
                                        <p:tgtEl>
                                          <p:spTgt spid="235523">
                                            <p:txEl>
                                              <p:charRg st="0" end="52"/>
                                            </p:txEl>
                                          </p:spTgt>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235523">
                                            <p:txEl>
                                              <p:charRg st="0" end="52"/>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235523">
                                            <p:txEl>
                                              <p:charRg st="0" end="52"/>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35523">
                                            <p:txEl>
                                              <p:charRg st="0" end="52"/>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35523">
                                            <p:txEl>
                                              <p:charRg st="0" end="52"/>
                                            </p:txEl>
                                          </p:spTgt>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235530"/>
                                        </p:tgtEl>
                                        <p:attrNameLst>
                                          <p:attrName>style.visibility</p:attrName>
                                        </p:attrNameLst>
                                      </p:cBhvr>
                                      <p:to>
                                        <p:strVal val="visible"/>
                                      </p:to>
                                    </p:set>
                                    <p:animEffect transition="in" filter="dissolve">
                                      <p:cBhvr>
                                        <p:cTn id="16" dur="500"/>
                                        <p:tgtEl>
                                          <p:spTgt spid="235530"/>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235532"/>
                                        </p:tgtEl>
                                        <p:attrNameLst>
                                          <p:attrName>style.visibility</p:attrName>
                                        </p:attrNameLst>
                                      </p:cBhvr>
                                      <p:to>
                                        <p:strVal val="visible"/>
                                      </p:to>
                                    </p:set>
                                    <p:animEffect transition="in" filter="dissolve">
                                      <p:cBhvr>
                                        <p:cTn id="20" dur="500"/>
                                        <p:tgtEl>
                                          <p:spTgt spid="235532"/>
                                        </p:tgtEl>
                                      </p:cBhvr>
                                    </p:animEffect>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235535"/>
                                        </p:tgtEl>
                                        <p:attrNameLst>
                                          <p:attrName>style.visibility</p:attrName>
                                        </p:attrNameLst>
                                      </p:cBhvr>
                                      <p:to>
                                        <p:strVal val="visible"/>
                                      </p:to>
                                    </p:set>
                                    <p:animEffect transition="in" filter="dissolve">
                                      <p:cBhvr>
                                        <p:cTn id="24" dur="500"/>
                                        <p:tgtEl>
                                          <p:spTgt spid="235535"/>
                                        </p:tgtEl>
                                      </p:cBhvr>
                                    </p:animEffect>
                                  </p:childTnLst>
                                </p:cTn>
                              </p:par>
                            </p:childTnLst>
                          </p:cTn>
                        </p:par>
                        <p:par>
                          <p:cTn id="25" fill="hold">
                            <p:stCondLst>
                              <p:cond delay="2500"/>
                            </p:stCondLst>
                            <p:childTnLst>
                              <p:par>
                                <p:cTn id="26" presetID="9" presetClass="entr" presetSubtype="0" fill="hold" nodeType="afterEffect">
                                  <p:stCondLst>
                                    <p:cond delay="0"/>
                                  </p:stCondLst>
                                  <p:childTnLst>
                                    <p:set>
                                      <p:cBhvr>
                                        <p:cTn id="27" dur="1" fill="hold">
                                          <p:stCondLst>
                                            <p:cond delay="0"/>
                                          </p:stCondLst>
                                        </p:cTn>
                                        <p:tgtEl>
                                          <p:spTgt spid="235534"/>
                                        </p:tgtEl>
                                        <p:attrNameLst>
                                          <p:attrName>style.visibility</p:attrName>
                                        </p:attrNameLst>
                                      </p:cBhvr>
                                      <p:to>
                                        <p:strVal val="visible"/>
                                      </p:to>
                                    </p:set>
                                    <p:animEffect transition="in" filter="dissolve">
                                      <p:cBhvr>
                                        <p:cTn id="28" dur="500"/>
                                        <p:tgtEl>
                                          <p:spTgt spid="2355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35523">
                                            <p:txEl>
                                              <p:charRg st="56" end="108"/>
                                            </p:txEl>
                                          </p:spTgt>
                                        </p:tgtEl>
                                        <p:attrNameLst>
                                          <p:attrName>style.visibility</p:attrName>
                                        </p:attrNameLst>
                                      </p:cBhvr>
                                      <p:to>
                                        <p:strVal val="visible"/>
                                      </p:to>
                                    </p:set>
                                    <p:animEffect transition="in" filter="wipe(down)">
                                      <p:cBhvr>
                                        <p:cTn id="33" dur="500"/>
                                        <p:tgtEl>
                                          <p:spTgt spid="235523">
                                            <p:txEl>
                                              <p:charRg st="56" end="1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5155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8.2.3  BP</a:t>
            </a:r>
            <a:r>
              <a:rPr lang="zh-CN" altLang="en-US" sz="3600" b="0" dirty="0">
                <a:latin typeface="Times New Roman" panose="02020603050405020304" pitchFamily="18" charset="0"/>
                <a:ea typeface="黑体" panose="02010609060101010101" pitchFamily="2" charset="-122"/>
              </a:rPr>
              <a:t>算法的实现</a:t>
            </a:r>
            <a:endParaRPr lang="zh-CN" altLang="en-US" sz="3600" b="0" dirty="0">
              <a:latin typeface="Times New Roman" panose="02020603050405020304" pitchFamily="18" charset="0"/>
              <a:ea typeface="黑体" panose="02010609060101010101" pitchFamily="2" charset="-122"/>
            </a:endParaRPr>
          </a:p>
        </p:txBody>
      </p:sp>
      <p:pic>
        <p:nvPicPr>
          <p:cNvPr id="43014" name="Picture 6"/>
          <p:cNvPicPr>
            <a:picLocks noChangeAspect="1"/>
          </p:cNvPicPr>
          <p:nvPr/>
        </p:nvPicPr>
        <p:blipFill>
          <a:blip r:embed="rId1"/>
          <a:stretch>
            <a:fillRect/>
          </a:stretch>
        </p:blipFill>
        <p:spPr>
          <a:xfrm>
            <a:off x="457200" y="838200"/>
            <a:ext cx="6869113" cy="5562600"/>
          </a:xfrm>
          <a:prstGeom prst="rect">
            <a:avLst/>
          </a:prstGeom>
          <a:noFill/>
          <a:ln w="9525">
            <a:noFill/>
          </a:ln>
        </p:spPr>
      </p:pic>
      <p:sp>
        <p:nvSpPr>
          <p:cNvPr id="43013" name="Rectangle 5"/>
          <p:cNvSpPr/>
          <p:nvPr/>
        </p:nvSpPr>
        <p:spPr>
          <a:xfrm>
            <a:off x="5029200" y="5867400"/>
            <a:ext cx="2809875" cy="457200"/>
          </a:xfrm>
          <a:prstGeom prst="rect">
            <a:avLst/>
          </a:prstGeom>
          <a:noFill/>
          <a:ln w="9525">
            <a:noFill/>
          </a:ln>
        </p:spPr>
        <p:txBody>
          <a:bodyPr anchor="t" anchorCtr="0">
            <a:spAutoFit/>
          </a:bodyPr>
          <a:p>
            <a:pPr>
              <a:lnSpc>
                <a:spcPct val="120000"/>
              </a:lnSpc>
              <a:spcBef>
                <a:spcPct val="20000"/>
              </a:spcBef>
              <a:buClr>
                <a:schemeClr val="accent2"/>
              </a:buClr>
              <a:buFont typeface="Wingdings" panose="05000000000000000000" pitchFamily="2" charset="2"/>
            </a:pPr>
            <a:r>
              <a:rPr lang="en-US" altLang="zh-CN" sz="2000" b="1" dirty="0">
                <a:latin typeface="Times New Roman" panose="02020603050405020304" pitchFamily="18" charset="0"/>
                <a:ea typeface="宋体" panose="02010600030101010101" pitchFamily="2" charset="-122"/>
              </a:rPr>
              <a:t>BP</a:t>
            </a:r>
            <a:r>
              <a:rPr lang="zh-CN" altLang="en-US" sz="2000" b="1" dirty="0">
                <a:latin typeface="Times New Roman" panose="02020603050405020304" pitchFamily="18" charset="0"/>
                <a:ea typeface="宋体" panose="02010600030101010101" pitchFamily="2" charset="-122"/>
              </a:rPr>
              <a:t>学习算法的程序框图</a:t>
            </a:r>
            <a:endParaRPr lang="zh-CN" altLang="en-US" sz="2000" b="1"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43014"/>
                                        </p:tgtEl>
                                        <p:attrNameLst>
                                          <p:attrName>style.visibility</p:attrName>
                                        </p:attrNameLst>
                                      </p:cBhvr>
                                      <p:to>
                                        <p:strVal val="visible"/>
                                      </p:to>
                                    </p:set>
                                    <p:anim calcmode="lin" valueType="num">
                                      <p:cBhvr>
                                        <p:cTn id="7" dur="500" fill="hold"/>
                                        <p:tgtEl>
                                          <p:spTgt spid="43014"/>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3014"/>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3014"/>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3014"/>
                                        </p:tgtEl>
                                        <p:attrNameLst>
                                          <p:attrName>ppt_y</p:attrName>
                                        </p:attrNameLst>
                                      </p:cBhvr>
                                      <p:tavLst>
                                        <p:tav tm="0">
                                          <p:val>
                                            <p:strVal val="#ppt_y"/>
                                          </p:val>
                                        </p:tav>
                                        <p:tav tm="100000">
                                          <p:val>
                                            <p:strVal val="#ppt_y"/>
                                          </p:val>
                                        </p:tav>
                                      </p:tavLst>
                                    </p:anim>
                                  </p:childTnLst>
                                </p:cTn>
                              </p:par>
                              <p:par>
                                <p:cTn id="11" presetID="39" presetClass="entr" presetSubtype="0" accel="100000" fill="hold" grpId="0" nodeType="withEffect">
                                  <p:stCondLst>
                                    <p:cond delay="0"/>
                                  </p:stCondLst>
                                  <p:childTnLst>
                                    <p:set>
                                      <p:cBhvr>
                                        <p:cTn id="12" dur="1" fill="hold">
                                          <p:stCondLst>
                                            <p:cond delay="0"/>
                                          </p:stCondLst>
                                        </p:cTn>
                                        <p:tgtEl>
                                          <p:spTgt spid="43013"/>
                                        </p:tgtEl>
                                        <p:attrNameLst>
                                          <p:attrName>style.visibility</p:attrName>
                                        </p:attrNameLst>
                                      </p:cBhvr>
                                      <p:to>
                                        <p:strVal val="visible"/>
                                      </p:to>
                                    </p:set>
                                    <p:anim calcmode="lin" valueType="num">
                                      <p:cBhvr>
                                        <p:cTn id="13" dur="500" fill="hold"/>
                                        <p:tgtEl>
                                          <p:spTgt spid="43013"/>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43013"/>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43013"/>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430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p:txBody>
          <a:bodyPr anchor="b" anchorCtr="0"/>
          <a:p>
            <a:endParaRPr lang="zh-CN" altLang="en-US"/>
          </a:p>
        </p:txBody>
      </p:sp>
      <p:pic>
        <p:nvPicPr>
          <p:cNvPr id="36866" name="内容占位符 2"/>
          <p:cNvPicPr>
            <a:picLocks noGrp="1" noChangeAspect="1"/>
          </p:cNvPicPr>
          <p:nvPr>
            <p:ph idx="1"/>
          </p:nvPr>
        </p:nvPicPr>
        <p:blipFill>
          <a:blip r:embed="rId1"/>
          <a:stretch>
            <a:fillRect/>
          </a:stretch>
        </p:blipFill>
        <p:spPr>
          <a:xfrm>
            <a:off x="457200" y="1209040"/>
            <a:ext cx="4122738" cy="679450"/>
          </a:xfrm>
        </p:spPr>
      </p:pic>
      <p:sp>
        <p:nvSpPr>
          <p:cNvPr id="36867" name="文本框 3"/>
          <p:cNvSpPr txBox="1"/>
          <p:nvPr/>
        </p:nvSpPr>
        <p:spPr>
          <a:xfrm>
            <a:off x="3302000" y="-11160125"/>
            <a:ext cx="2540000" cy="4400550"/>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1949年心理学家Donald Hebb提出了神经心理学理论，</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解释了神经元学习的规律：</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 神经网络的学习体现在突触部位</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 突触联结两个神经元，连接强度能够随着神经元的活动而</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变化</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 两个神经元的“活性”越大，突触连接强度越大。</a:t>
            </a:r>
            <a:endParaRPr lang="zh-CN" altLang="en-US" sz="2000">
              <a:latin typeface="Arial" panose="020B0604020202020204" pitchFamily="34" charset="0"/>
              <a:ea typeface="宋体" panose="02010600030101010101" pitchFamily="2" charset="-122"/>
            </a:endParaRPr>
          </a:p>
        </p:txBody>
      </p:sp>
      <p:sp>
        <p:nvSpPr>
          <p:cNvPr id="36868" name="文本框 4"/>
          <p:cNvSpPr txBox="1"/>
          <p:nvPr/>
        </p:nvSpPr>
        <p:spPr>
          <a:xfrm>
            <a:off x="533083" y="2590483"/>
            <a:ext cx="8448675" cy="2953385"/>
          </a:xfrm>
          <a:prstGeom prst="rect">
            <a:avLst/>
          </a:prstGeom>
          <a:noFill/>
          <a:ln w="9525">
            <a:noFill/>
          </a:ln>
        </p:spPr>
        <p:txBody>
          <a:bodyPr wrap="square" anchor="t" anchorCtr="0">
            <a:spAutoFit/>
          </a:bodyPr>
          <a:p>
            <a:pPr>
              <a:lnSpc>
                <a:spcPct val="150000"/>
              </a:lnSpc>
            </a:pPr>
            <a:r>
              <a:rPr lang="zh-CN" altLang="en-US" sz="2400">
                <a:latin typeface="Arial" panose="020B0604020202020204" pitchFamily="34" charset="0"/>
                <a:ea typeface="宋体" panose="02010600030101010101" pitchFamily="2" charset="-122"/>
              </a:rPr>
              <a:t>1949年心理学家Donald Hebb</a:t>
            </a:r>
            <a:endParaRPr lang="zh-CN" altLang="en-US" sz="2400">
              <a:latin typeface="Arial" panose="020B0604020202020204" pitchFamily="34" charset="0"/>
              <a:ea typeface="宋体" panose="02010600030101010101" pitchFamily="2" charset="-122"/>
            </a:endParaRPr>
          </a:p>
          <a:p>
            <a:pPr>
              <a:lnSpc>
                <a:spcPct val="150000"/>
              </a:lnSpc>
            </a:pPr>
            <a:r>
              <a:rPr lang="zh-CN" altLang="en-US" sz="2400">
                <a:latin typeface="Arial" panose="020B0604020202020204" pitchFamily="34" charset="0"/>
                <a:ea typeface="宋体" panose="02010600030101010101" pitchFamily="2" charset="-122"/>
              </a:rPr>
              <a:t>提出了神经心理学理论，解释了神经元学习的规律：</a:t>
            </a:r>
            <a:endParaRPr lang="zh-CN" altLang="en-US" sz="2400">
              <a:latin typeface="Arial" panose="020B0604020202020204" pitchFamily="34" charset="0"/>
              <a:ea typeface="宋体" panose="02010600030101010101" pitchFamily="2" charset="-122"/>
            </a:endParaRPr>
          </a:p>
          <a:p>
            <a:pPr>
              <a:lnSpc>
                <a:spcPct val="150000"/>
              </a:lnSpc>
            </a:pPr>
            <a:r>
              <a:rPr lang="zh-CN" altLang="en-US" sz="2400">
                <a:latin typeface="Arial" panose="020B0604020202020204" pitchFamily="34" charset="0"/>
                <a:ea typeface="宋体" panose="02010600030101010101" pitchFamily="2" charset="-122"/>
              </a:rPr>
              <a:t>– 神经网络的学习体现在突触部位</a:t>
            </a:r>
            <a:endParaRPr lang="zh-CN" altLang="en-US" sz="2400">
              <a:latin typeface="Arial" panose="020B0604020202020204" pitchFamily="34" charset="0"/>
              <a:ea typeface="宋体" panose="02010600030101010101" pitchFamily="2" charset="-122"/>
            </a:endParaRPr>
          </a:p>
          <a:p>
            <a:pPr>
              <a:lnSpc>
                <a:spcPct val="150000"/>
              </a:lnSpc>
            </a:pPr>
            <a:r>
              <a:rPr lang="zh-CN" altLang="en-US" sz="2400">
                <a:latin typeface="Arial" panose="020B0604020202020204" pitchFamily="34" charset="0"/>
                <a:ea typeface="宋体" panose="02010600030101010101" pitchFamily="2" charset="-122"/>
              </a:rPr>
              <a:t>– 突触联结两个神经元，连接强度能够随着神经元活动而变化</a:t>
            </a:r>
            <a:endParaRPr lang="zh-CN" altLang="en-US" sz="2400">
              <a:latin typeface="Arial" panose="020B0604020202020204" pitchFamily="34" charset="0"/>
              <a:ea typeface="宋体" panose="02010600030101010101" pitchFamily="2" charset="-122"/>
            </a:endParaRPr>
          </a:p>
          <a:p>
            <a:pPr>
              <a:lnSpc>
                <a:spcPct val="150000"/>
              </a:lnSpc>
            </a:pPr>
            <a:r>
              <a:rPr lang="zh-CN" altLang="en-US" sz="2400">
                <a:latin typeface="Arial" panose="020B0604020202020204" pitchFamily="34" charset="0"/>
                <a:ea typeface="宋体" panose="02010600030101010101" pitchFamily="2" charset="-122"/>
              </a:rPr>
              <a:t>– 两个神经元的</a:t>
            </a:r>
            <a:r>
              <a:rPr lang="zh-CN" altLang="en-US" sz="2400">
                <a:solidFill>
                  <a:srgbClr val="FF0000"/>
                </a:solidFill>
                <a:latin typeface="Arial" panose="020B0604020202020204" pitchFamily="34" charset="0"/>
                <a:ea typeface="宋体" panose="02010600030101010101" pitchFamily="2" charset="-122"/>
              </a:rPr>
              <a:t>“活性”越大</a:t>
            </a:r>
            <a:r>
              <a:rPr lang="zh-CN" altLang="en-US" sz="2400">
                <a:latin typeface="Arial" panose="020B0604020202020204" pitchFamily="34" charset="0"/>
                <a:ea typeface="宋体" panose="02010600030101010101" pitchFamily="2" charset="-122"/>
              </a:rPr>
              <a:t>，突触</a:t>
            </a:r>
            <a:r>
              <a:rPr lang="zh-CN" altLang="en-US" sz="2400">
                <a:solidFill>
                  <a:srgbClr val="FF0000"/>
                </a:solidFill>
                <a:latin typeface="Arial" panose="020B0604020202020204" pitchFamily="34" charset="0"/>
                <a:ea typeface="宋体" panose="02010600030101010101" pitchFamily="2" charset="-122"/>
              </a:rPr>
              <a:t>连接强度越大</a:t>
            </a:r>
            <a:r>
              <a:rPr lang="zh-CN" altLang="en-US" sz="2800">
                <a:latin typeface="Arial" panose="020B0604020202020204" pitchFamily="34" charset="0"/>
                <a:ea typeface="宋体" panose="02010600030101010101" pitchFamily="2" charset="-122"/>
              </a:rPr>
              <a:t>。</a:t>
            </a:r>
            <a:endParaRPr lang="zh-CN" altLang="en-US" sz="2800">
              <a:latin typeface="Arial" panose="020B0604020202020204" pitchFamily="34" charset="0"/>
              <a:ea typeface="宋体" panose="02010600030101010101" pitchFamily="2" charset="-122"/>
            </a:endParaRPr>
          </a:p>
        </p:txBody>
      </p:sp>
      <p:pic>
        <p:nvPicPr>
          <p:cNvPr id="36869" name="图片 5"/>
          <p:cNvPicPr>
            <a:picLocks noChangeAspect="1"/>
          </p:cNvPicPr>
          <p:nvPr/>
        </p:nvPicPr>
        <p:blipFill>
          <a:blip r:embed="rId2"/>
          <a:stretch>
            <a:fillRect/>
          </a:stretch>
        </p:blipFill>
        <p:spPr>
          <a:xfrm>
            <a:off x="6696075" y="764858"/>
            <a:ext cx="1905000" cy="2524125"/>
          </a:xfrm>
          <a:prstGeom prst="rect">
            <a:avLst/>
          </a:prstGeom>
          <a:noFill/>
          <a:ln w="9525">
            <a:noFill/>
          </a:ln>
        </p:spPr>
      </p:pic>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标题 1"/>
          <p:cNvSpPr>
            <a:spLocks noGrp="1"/>
          </p:cNvSpPr>
          <p:nvPr>
            <p:ph type="title"/>
          </p:nvPr>
        </p:nvSpPr>
        <p:spPr/>
        <p:txBody>
          <a:bodyPr anchor="b" anchorCtr="0"/>
          <a:p>
            <a:r>
              <a:rPr lang="zh-CN" altLang="en-US"/>
              <a:t>激活函数</a:t>
            </a:r>
            <a:endParaRPr lang="zh-CN" altLang="en-US"/>
          </a:p>
        </p:txBody>
      </p:sp>
      <p:pic>
        <p:nvPicPr>
          <p:cNvPr id="152578" name="内容占位符 3"/>
          <p:cNvPicPr>
            <a:picLocks noGrp="1" noChangeAspect="1"/>
          </p:cNvPicPr>
          <p:nvPr>
            <p:ph idx="1"/>
          </p:nvPr>
        </p:nvPicPr>
        <p:blipFill>
          <a:blip r:embed="rId1"/>
          <a:stretch>
            <a:fillRect/>
          </a:stretch>
        </p:blipFill>
        <p:spPr>
          <a:xfrm>
            <a:off x="203200" y="1771650"/>
            <a:ext cx="8840788" cy="3756025"/>
          </a:xfrm>
        </p:spPr>
      </p:pic>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标题 1"/>
          <p:cNvSpPr>
            <a:spLocks noGrp="1"/>
          </p:cNvSpPr>
          <p:nvPr>
            <p:ph type="title"/>
          </p:nvPr>
        </p:nvSpPr>
        <p:spPr/>
        <p:txBody>
          <a:bodyPr anchor="b" anchorCtr="0"/>
          <a:p>
            <a:endParaRPr lang="zh-CN" altLang="en-US"/>
          </a:p>
        </p:txBody>
      </p:sp>
      <p:sp>
        <p:nvSpPr>
          <p:cNvPr id="153602" name="内容占位符 2"/>
          <p:cNvSpPr>
            <a:spLocks noGrp="1"/>
          </p:cNvSpPr>
          <p:nvPr>
            <p:ph idx="1"/>
          </p:nvPr>
        </p:nvSpPr>
        <p:spPr/>
        <p:txBody>
          <a:bodyPr anchor="t" anchorCtr="0"/>
          <a:p>
            <a:r>
              <a:rPr lang="en-US" altLang="zh-CN"/>
              <a:t>sign</a:t>
            </a:r>
            <a:r>
              <a:rPr lang="zh-CN" altLang="en-US"/>
              <a:t>是个分段函数，</a:t>
            </a:r>
            <a:r>
              <a:rPr lang="en-US" altLang="zh-CN"/>
              <a:t>y</a:t>
            </a:r>
            <a:r>
              <a:rPr lang="zh-CN" altLang="en-US"/>
              <a:t>为</a:t>
            </a:r>
            <a:r>
              <a:rPr lang="en-US" altLang="zh-CN"/>
              <a:t>1</a:t>
            </a:r>
            <a:r>
              <a:rPr lang="zh-CN" altLang="en-US"/>
              <a:t>，</a:t>
            </a:r>
            <a:r>
              <a:rPr lang="en-US" altLang="zh-CN"/>
              <a:t>-1</a:t>
            </a:r>
            <a:r>
              <a:rPr lang="zh-CN" altLang="en-US"/>
              <a:t>，是个离散值</a:t>
            </a:r>
            <a:endParaRPr lang="zh-CN" altLang="en-US"/>
          </a:p>
          <a:p>
            <a:r>
              <a:rPr lang="en-US" altLang="zh-CN"/>
              <a:t>S</a:t>
            </a:r>
            <a:r>
              <a:rPr lang="zh-CN" altLang="en-US"/>
              <a:t>型，是个连续平滑函数，使得</a:t>
            </a:r>
            <a:r>
              <a:rPr lang="en-US" altLang="zh-CN"/>
              <a:t>y</a:t>
            </a:r>
            <a:r>
              <a:rPr lang="zh-CN" altLang="en-US"/>
              <a:t>为连续值</a:t>
            </a:r>
            <a:endParaRPr lang="zh-CN" altLang="en-US"/>
          </a:p>
        </p:txBody>
      </p:sp>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标题 1"/>
          <p:cNvSpPr>
            <a:spLocks noGrp="1"/>
          </p:cNvSpPr>
          <p:nvPr>
            <p:ph type="title"/>
          </p:nvPr>
        </p:nvSpPr>
        <p:spPr/>
        <p:txBody>
          <a:bodyPr anchor="b" anchorCtr="0"/>
          <a:p>
            <a:endParaRPr lang="zh-CN" altLang="en-US"/>
          </a:p>
        </p:txBody>
      </p:sp>
      <p:pic>
        <p:nvPicPr>
          <p:cNvPr id="154626" name="内容占位符 3"/>
          <p:cNvPicPr>
            <a:picLocks noGrp="1" noChangeAspect="1"/>
          </p:cNvPicPr>
          <p:nvPr>
            <p:ph idx="1"/>
          </p:nvPr>
        </p:nvPicPr>
        <p:blipFill>
          <a:blip r:embed="rId1"/>
          <a:stretch>
            <a:fillRect/>
          </a:stretch>
        </p:blipFill>
        <p:spPr>
          <a:xfrm>
            <a:off x="257175" y="1519238"/>
            <a:ext cx="8786813" cy="4248150"/>
          </a:xfrm>
        </p:spPr>
      </p:pic>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标题 1"/>
          <p:cNvSpPr>
            <a:spLocks noGrp="1"/>
          </p:cNvSpPr>
          <p:nvPr>
            <p:ph type="title"/>
          </p:nvPr>
        </p:nvSpPr>
        <p:spPr/>
        <p:txBody>
          <a:bodyPr anchor="b" anchorCtr="0"/>
          <a:p>
            <a:endParaRPr lang="zh-CN" altLang="en-US"/>
          </a:p>
        </p:txBody>
      </p:sp>
      <p:pic>
        <p:nvPicPr>
          <p:cNvPr id="155650" name="内容占位符 3"/>
          <p:cNvPicPr>
            <a:picLocks noGrp="1" noChangeAspect="1"/>
          </p:cNvPicPr>
          <p:nvPr>
            <p:ph idx="1"/>
          </p:nvPr>
        </p:nvPicPr>
        <p:blipFill>
          <a:blip r:embed="rId1"/>
          <a:stretch>
            <a:fillRect/>
          </a:stretch>
        </p:blipFill>
        <p:spPr>
          <a:xfrm>
            <a:off x="109538" y="1943100"/>
            <a:ext cx="9085262" cy="3500438"/>
          </a:xfrm>
        </p:spPr>
      </p:pic>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标题 1"/>
          <p:cNvSpPr>
            <a:spLocks noGrp="1"/>
          </p:cNvSpPr>
          <p:nvPr>
            <p:ph type="title"/>
          </p:nvPr>
        </p:nvSpPr>
        <p:spPr/>
        <p:txBody>
          <a:bodyPr anchor="b" anchorCtr="0"/>
          <a:p>
            <a:endParaRPr lang="zh-CN" altLang="en-US"/>
          </a:p>
        </p:txBody>
      </p:sp>
      <p:pic>
        <p:nvPicPr>
          <p:cNvPr id="156674" name="内容占位符 3"/>
          <p:cNvPicPr>
            <a:picLocks noGrp="1" noChangeAspect="1"/>
          </p:cNvPicPr>
          <p:nvPr>
            <p:ph idx="1"/>
          </p:nvPr>
        </p:nvPicPr>
        <p:blipFill>
          <a:blip r:embed="rId1"/>
          <a:stretch>
            <a:fillRect/>
          </a:stretch>
        </p:blipFill>
        <p:spPr>
          <a:xfrm>
            <a:off x="273050" y="1498600"/>
            <a:ext cx="8697913" cy="4318000"/>
          </a:xfrm>
        </p:spPr>
      </p:pic>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标题 1"/>
          <p:cNvSpPr>
            <a:spLocks noGrp="1"/>
          </p:cNvSpPr>
          <p:nvPr>
            <p:ph type="title"/>
          </p:nvPr>
        </p:nvSpPr>
        <p:spPr/>
        <p:txBody>
          <a:bodyPr anchor="b" anchorCtr="0"/>
          <a:p>
            <a:r>
              <a:rPr lang="zh-CN" altLang="en-US"/>
              <a:t>过拟合问题</a:t>
            </a:r>
            <a:endParaRPr lang="zh-CN" altLang="en-US"/>
          </a:p>
        </p:txBody>
      </p:sp>
      <p:pic>
        <p:nvPicPr>
          <p:cNvPr id="157698" name="内容占位符 3"/>
          <p:cNvPicPr>
            <a:picLocks noGrp="1" noChangeAspect="1"/>
          </p:cNvPicPr>
          <p:nvPr>
            <p:ph idx="1"/>
          </p:nvPr>
        </p:nvPicPr>
        <p:blipFill>
          <a:blip r:embed="rId1"/>
          <a:stretch>
            <a:fillRect/>
          </a:stretch>
        </p:blipFill>
        <p:spPr>
          <a:xfrm>
            <a:off x="417513" y="1398588"/>
            <a:ext cx="8262937" cy="4703762"/>
          </a:xfrm>
        </p:spPr>
      </p:pic>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标题 1"/>
          <p:cNvSpPr>
            <a:spLocks noGrp="1"/>
          </p:cNvSpPr>
          <p:nvPr>
            <p:ph type="title"/>
          </p:nvPr>
        </p:nvSpPr>
        <p:spPr/>
        <p:txBody>
          <a:bodyPr anchor="b" anchorCtr="0"/>
          <a:p>
            <a:endParaRPr lang="zh-CN" altLang="en-US"/>
          </a:p>
        </p:txBody>
      </p:sp>
      <p:pic>
        <p:nvPicPr>
          <p:cNvPr id="158722" name="内容占位符 3"/>
          <p:cNvPicPr>
            <a:picLocks noGrp="1" noChangeAspect="1"/>
          </p:cNvPicPr>
          <p:nvPr>
            <p:ph idx="1"/>
          </p:nvPr>
        </p:nvPicPr>
        <p:blipFill>
          <a:blip r:embed="rId1"/>
          <a:stretch>
            <a:fillRect/>
          </a:stretch>
        </p:blipFill>
        <p:spPr>
          <a:xfrm>
            <a:off x="71438" y="1943100"/>
            <a:ext cx="8972550" cy="3457575"/>
          </a:xfrm>
        </p:spPr>
      </p:pic>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标题 1"/>
          <p:cNvSpPr>
            <a:spLocks noGrp="1"/>
          </p:cNvSpPr>
          <p:nvPr>
            <p:ph type="title"/>
          </p:nvPr>
        </p:nvSpPr>
        <p:spPr/>
        <p:txBody>
          <a:bodyPr anchor="b" anchorCtr="0"/>
          <a:p>
            <a:endParaRPr lang="zh-CN" altLang="en-US"/>
          </a:p>
        </p:txBody>
      </p:sp>
      <p:pic>
        <p:nvPicPr>
          <p:cNvPr id="159746" name="内容占位符 3"/>
          <p:cNvPicPr>
            <a:picLocks noGrp="1" noChangeAspect="1"/>
          </p:cNvPicPr>
          <p:nvPr>
            <p:ph idx="1"/>
          </p:nvPr>
        </p:nvPicPr>
        <p:blipFill>
          <a:blip r:embed="rId1"/>
          <a:stretch>
            <a:fillRect/>
          </a:stretch>
        </p:blipFill>
        <p:spPr>
          <a:xfrm>
            <a:off x="142875" y="1716088"/>
            <a:ext cx="8901113" cy="3897312"/>
          </a:xfrm>
        </p:spPr>
      </p:pic>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标题 1"/>
          <p:cNvSpPr>
            <a:spLocks noGrp="1"/>
          </p:cNvSpPr>
          <p:nvPr>
            <p:ph type="title"/>
          </p:nvPr>
        </p:nvSpPr>
        <p:spPr/>
        <p:txBody>
          <a:bodyPr anchor="b" anchorCtr="0"/>
          <a:p>
            <a:endParaRPr lang="zh-CN" altLang="en-US"/>
          </a:p>
        </p:txBody>
      </p:sp>
      <p:pic>
        <p:nvPicPr>
          <p:cNvPr id="160770" name="内容占位符 3"/>
          <p:cNvPicPr>
            <a:picLocks noGrp="1" noChangeAspect="1"/>
          </p:cNvPicPr>
          <p:nvPr>
            <p:ph idx="1"/>
          </p:nvPr>
        </p:nvPicPr>
        <p:blipFill>
          <a:blip r:embed="rId1"/>
          <a:stretch>
            <a:fillRect/>
          </a:stretch>
        </p:blipFill>
        <p:spPr>
          <a:xfrm>
            <a:off x="12700" y="1889125"/>
            <a:ext cx="9107488" cy="3622675"/>
          </a:xfrm>
        </p:spPr>
      </p:pic>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标题 1"/>
          <p:cNvSpPr>
            <a:spLocks noGrp="1"/>
          </p:cNvSpPr>
          <p:nvPr>
            <p:ph type="title"/>
          </p:nvPr>
        </p:nvSpPr>
        <p:spPr/>
        <p:txBody>
          <a:bodyPr anchor="b" anchorCtr="0"/>
          <a:p>
            <a:endParaRPr lang="zh-CN" altLang="en-US"/>
          </a:p>
        </p:txBody>
      </p:sp>
      <p:pic>
        <p:nvPicPr>
          <p:cNvPr id="161794" name="内容占位符 3"/>
          <p:cNvPicPr>
            <a:picLocks noGrp="1" noChangeAspect="1"/>
          </p:cNvPicPr>
          <p:nvPr>
            <p:ph idx="1"/>
          </p:nvPr>
        </p:nvPicPr>
        <p:blipFill>
          <a:blip r:embed="rId1"/>
          <a:stretch>
            <a:fillRect/>
          </a:stretch>
        </p:blipFill>
        <p:spPr>
          <a:xfrm>
            <a:off x="481013" y="1555750"/>
            <a:ext cx="8156575" cy="4276725"/>
          </a:xfrm>
        </p:spPr>
      </p:pic>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p:txBody>
          <a:bodyPr anchor="b" anchorCtr="0"/>
          <a:p>
            <a:endParaRPr lang="zh-CN" altLang="en-US"/>
          </a:p>
        </p:txBody>
      </p:sp>
      <p:sp>
        <p:nvSpPr>
          <p:cNvPr id="2" name="内容占位符 1"/>
          <p:cNvSpPr/>
          <p:nvPr>
            <p:ph idx="1"/>
          </p:nvPr>
        </p:nvSpPr>
        <p:spPr/>
        <p:txBody>
          <a:bodyPr/>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400" b="0" i="0" u="none" strike="noStrike" kern="0" cap="none" spc="0" normalizeH="0" baseline="0" noProof="1">
                <a:solidFill>
                  <a:schemeClr val="tx1"/>
                </a:solidFill>
                <a:latin typeface="+mn-lt"/>
                <a:ea typeface="+mn-ea"/>
                <a:cs typeface="+mn-cs"/>
              </a:rPr>
              <a:t>Hebb的理论最大的突破，是认识到：</a:t>
            </a:r>
            <a:endParaRPr kumimoji="0" lang="zh-CN" altLang="en-US" sz="24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0" cap="none" spc="0" normalizeH="0" baseline="0" noProof="1">
                <a:solidFill>
                  <a:schemeClr val="tx1"/>
                </a:solidFill>
                <a:latin typeface="+mn-lt"/>
                <a:ea typeface="+mn-ea"/>
                <a:cs typeface="+mn-cs"/>
              </a:rPr>
              <a:t>      </a:t>
            </a:r>
            <a:r>
              <a:rPr kumimoji="0" lang="zh-CN" altLang="en-US" sz="2400" b="0" i="0" u="none" strike="noStrike" kern="0" cap="none" spc="0" normalizeH="0" baseline="0" noProof="1">
                <a:solidFill>
                  <a:schemeClr val="tx1"/>
                </a:solidFill>
                <a:latin typeface="+mn-lt"/>
                <a:ea typeface="+mn-ea"/>
                <a:cs typeface="+mn-cs"/>
              </a:rPr>
              <a:t>– 神经元之间的</a:t>
            </a:r>
            <a:r>
              <a:rPr kumimoji="0" lang="zh-CN" altLang="en-US" sz="2400" b="0" i="0" u="none" strike="noStrike" kern="0" cap="none" spc="0" normalizeH="0" baseline="0" noProof="1">
                <a:solidFill>
                  <a:srgbClr val="FF0000"/>
                </a:solidFill>
                <a:latin typeface="+mn-lt"/>
                <a:ea typeface="+mn-ea"/>
                <a:cs typeface="+mn-cs"/>
              </a:rPr>
              <a:t>连接强度是可以变化</a:t>
            </a:r>
            <a:endParaRPr kumimoji="0" lang="zh-CN" altLang="en-US" sz="24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0" cap="none" spc="0" normalizeH="0" baseline="0" noProof="1">
                <a:solidFill>
                  <a:schemeClr val="tx1"/>
                </a:solidFill>
                <a:latin typeface="+mn-lt"/>
                <a:ea typeface="+mn-ea"/>
                <a:cs typeface="+mn-cs"/>
              </a:rPr>
              <a:t>      </a:t>
            </a:r>
            <a:r>
              <a:rPr kumimoji="0" lang="zh-CN" altLang="en-US" sz="2400" b="0" i="0" u="none" strike="noStrike" kern="0" cap="none" spc="0" normalizeH="0" baseline="0" noProof="1">
                <a:solidFill>
                  <a:schemeClr val="tx1"/>
                </a:solidFill>
                <a:latin typeface="+mn-lt"/>
                <a:ea typeface="+mn-ea"/>
                <a:cs typeface="+mn-cs"/>
              </a:rPr>
              <a:t>– 这种变化能力，是神经网络处理信息、学习知识的源泉</a:t>
            </a:r>
            <a:endParaRPr kumimoji="0" lang="zh-CN" altLang="en-US" sz="2400" b="0" i="0" u="none" strike="noStrike" kern="0" cap="none" spc="0" normalizeH="0" baseline="0" noProof="1">
              <a:solidFill>
                <a:schemeClr val="tx1"/>
              </a:solidFill>
              <a:latin typeface="+mn-lt"/>
              <a:ea typeface="+mn-ea"/>
              <a:cs typeface="+mn-cs"/>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400" b="0" i="0" u="none" strike="noStrike" kern="0" cap="none" spc="0" normalizeH="0" baseline="0" noProof="1">
                <a:solidFill>
                  <a:schemeClr val="tx1"/>
                </a:solidFill>
                <a:latin typeface="+mn-lt"/>
                <a:ea typeface="+mn-ea"/>
                <a:cs typeface="+mn-cs"/>
              </a:rPr>
              <a:t>Hebb的理论后来被称为Hebb学习规则，成为连接主义流派的主要原理。</a:t>
            </a:r>
            <a:endParaRPr kumimoji="0" lang="zh-CN" altLang="en-US" sz="24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0" cap="none" spc="0" normalizeH="0" baseline="0" noProof="1">
                <a:solidFill>
                  <a:schemeClr val="tx1"/>
                </a:solidFill>
                <a:latin typeface="+mn-lt"/>
                <a:ea typeface="+mn-ea"/>
                <a:cs typeface="+mn-cs"/>
              </a:rPr>
              <a:t>      </a:t>
            </a:r>
            <a:r>
              <a:rPr kumimoji="0" lang="zh-CN" altLang="en-US" sz="2400" b="0" i="0" u="none" strike="noStrike" kern="0" cap="none" spc="0" normalizeH="0" baseline="0" noProof="1">
                <a:solidFill>
                  <a:schemeClr val="tx1"/>
                </a:solidFill>
                <a:latin typeface="+mn-lt"/>
                <a:ea typeface="+mn-ea"/>
                <a:cs typeface="+mn-cs"/>
              </a:rPr>
              <a:t>– Hebb学习规则可以使神经网络具有分类</a:t>
            </a:r>
            <a:r>
              <a:rPr kumimoji="0" lang="zh-CN" altLang="en-US" sz="2400" b="0" i="0" u="none" strike="noStrike" kern="0" cap="none" spc="0" normalizeH="0" baseline="0" noProof="1">
                <a:solidFill>
                  <a:schemeClr val="tx1"/>
                </a:solidFill>
                <a:latin typeface="+mn-lt"/>
                <a:ea typeface="+mn-ea"/>
                <a:cs typeface="+mn-cs"/>
              </a:rPr>
              <a:t>的能力，从而把输入信息按照相似性划分为若干类。</a:t>
            </a:r>
            <a:endParaRPr kumimoji="0" lang="zh-CN" altLang="en-US" sz="24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0" cap="none" spc="0" normalizeH="0" baseline="0" noProof="1">
                <a:solidFill>
                  <a:schemeClr val="tx1"/>
                </a:solidFill>
                <a:latin typeface="+mn-lt"/>
                <a:ea typeface="+mn-ea"/>
                <a:cs typeface="+mn-cs"/>
              </a:rPr>
              <a:t>     </a:t>
            </a:r>
            <a:r>
              <a:rPr kumimoji="0" lang="zh-CN" altLang="en-US" sz="2400" b="0" i="0" u="none" strike="noStrike" kern="0" cap="none" spc="0" normalizeH="0" baseline="0" noProof="1">
                <a:solidFill>
                  <a:schemeClr val="tx1"/>
                </a:solidFill>
                <a:latin typeface="+mn-lt"/>
                <a:ea typeface="+mn-ea"/>
                <a:cs typeface="+mn-cs"/>
              </a:rPr>
              <a:t>– 与人类观察和认识世界的过程非常吻合 </a:t>
            </a:r>
            <a:endParaRPr kumimoji="0" lang="zh-CN" altLang="en-US" sz="2400" b="0" i="0" u="none" strike="noStrike" kern="0" cap="none" spc="0" normalizeH="0" baseline="0" noProof="1">
              <a:solidFill>
                <a:schemeClr val="tx1"/>
              </a:solidFill>
              <a:latin typeface="+mn-lt"/>
              <a:ea typeface="+mn-ea"/>
              <a:cs typeface="+mn-cs"/>
            </a:endParaRPr>
          </a:p>
        </p:txBody>
      </p:sp>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标题 1"/>
          <p:cNvSpPr>
            <a:spLocks noGrp="1"/>
          </p:cNvSpPr>
          <p:nvPr>
            <p:ph type="title"/>
          </p:nvPr>
        </p:nvSpPr>
        <p:spPr/>
        <p:txBody>
          <a:bodyPr anchor="b" anchorCtr="0"/>
          <a:p>
            <a:endParaRPr lang="zh-CN" altLang="en-US"/>
          </a:p>
        </p:txBody>
      </p:sp>
      <p:pic>
        <p:nvPicPr>
          <p:cNvPr id="162818" name="内容占位符 3"/>
          <p:cNvPicPr>
            <a:picLocks noGrp="1" noChangeAspect="1"/>
          </p:cNvPicPr>
          <p:nvPr>
            <p:ph idx="1"/>
          </p:nvPr>
        </p:nvPicPr>
        <p:blipFill>
          <a:blip r:embed="rId1"/>
          <a:stretch>
            <a:fillRect/>
          </a:stretch>
        </p:blipFill>
        <p:spPr>
          <a:xfrm>
            <a:off x="96838" y="1828800"/>
            <a:ext cx="9023350" cy="3714750"/>
          </a:xfrm>
        </p:spPr>
      </p:pic>
    </p:spTree>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标题 1"/>
          <p:cNvSpPr>
            <a:spLocks noGrp="1"/>
          </p:cNvSpPr>
          <p:nvPr>
            <p:ph type="title"/>
          </p:nvPr>
        </p:nvSpPr>
        <p:spPr/>
        <p:txBody>
          <a:bodyPr anchor="b" anchorCtr="0"/>
          <a:p>
            <a:endParaRPr lang="zh-CN" altLang="en-US"/>
          </a:p>
        </p:txBody>
      </p:sp>
      <p:pic>
        <p:nvPicPr>
          <p:cNvPr id="163842" name="内容占位符 3"/>
          <p:cNvPicPr>
            <a:picLocks noGrp="1" noChangeAspect="1"/>
          </p:cNvPicPr>
          <p:nvPr>
            <p:ph idx="1"/>
          </p:nvPr>
        </p:nvPicPr>
        <p:blipFill>
          <a:blip r:embed="rId1"/>
          <a:stretch>
            <a:fillRect/>
          </a:stretch>
        </p:blipFill>
        <p:spPr>
          <a:xfrm>
            <a:off x="1020763" y="1736725"/>
            <a:ext cx="6899275" cy="3856038"/>
          </a:xfrm>
        </p:spPr>
      </p:pic>
    </p:spTree>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64866" name="Rectangle 3"/>
          <p:cNvSpPr/>
          <p:nvPr/>
        </p:nvSpPr>
        <p:spPr>
          <a:xfrm>
            <a:off x="0" y="33575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67" name="Rectangle 4"/>
          <p:cNvSpPr/>
          <p:nvPr/>
        </p:nvSpPr>
        <p:spPr>
          <a:xfrm>
            <a:off x="0" y="332898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68" name="Rectangle 5"/>
          <p:cNvSpPr/>
          <p:nvPr/>
        </p:nvSpPr>
        <p:spPr>
          <a:xfrm>
            <a:off x="0" y="33385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69" name="Rectangle 6"/>
          <p:cNvSpPr/>
          <p:nvPr/>
        </p:nvSpPr>
        <p:spPr>
          <a:xfrm>
            <a:off x="0" y="33337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70" name="Rectangle 7"/>
          <p:cNvSpPr/>
          <p:nvPr/>
        </p:nvSpPr>
        <p:spPr>
          <a:xfrm>
            <a:off x="0" y="33385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71" name="Rectangle 8"/>
          <p:cNvSpPr/>
          <p:nvPr/>
        </p:nvSpPr>
        <p:spPr>
          <a:xfrm>
            <a:off x="0" y="33480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72" name="Rectangle 9"/>
          <p:cNvSpPr/>
          <p:nvPr/>
        </p:nvSpPr>
        <p:spPr>
          <a:xfrm>
            <a:off x="0" y="33099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73" name="Rectangle 10"/>
          <p:cNvSpPr/>
          <p:nvPr/>
        </p:nvSpPr>
        <p:spPr>
          <a:xfrm>
            <a:off x="0" y="33385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74" name="Rectangle 11"/>
          <p:cNvSpPr/>
          <p:nvPr/>
        </p:nvSpPr>
        <p:spPr>
          <a:xfrm>
            <a:off x="0" y="33480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75" name="Rectangle 12"/>
          <p:cNvSpPr/>
          <p:nvPr/>
        </p:nvSpPr>
        <p:spPr>
          <a:xfrm>
            <a:off x="0" y="32956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76" name="Rectangle 13"/>
          <p:cNvSpPr/>
          <p:nvPr/>
        </p:nvSpPr>
        <p:spPr>
          <a:xfrm>
            <a:off x="0" y="32718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77" name="Rectangle 14"/>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4878" name="Rectangle 15"/>
          <p:cNvSpPr/>
          <p:nvPr/>
        </p:nvSpPr>
        <p:spPr>
          <a:xfrm>
            <a:off x="152400" y="1219200"/>
            <a:ext cx="6019800" cy="488950"/>
          </a:xfrm>
          <a:prstGeom prst="rect">
            <a:avLst/>
          </a:prstGeom>
          <a:noFill/>
          <a:ln w="9525">
            <a:noFill/>
          </a:ln>
        </p:spPr>
        <p:txBody>
          <a:bodyPr anchor="ctr" anchorCtr="0">
            <a:spAutoFit/>
          </a:bodyPr>
          <a:p>
            <a:pPr>
              <a:buClr>
                <a:schemeClr val="accent2"/>
              </a:buClr>
              <a:buFont typeface="Wingdings" panose="05000000000000000000" pitchFamily="2" charset="2"/>
              <a:buChar char="p"/>
            </a:pPr>
            <a:r>
              <a:rPr lang="en-US" altLang="zh-CN" sz="2600" b="1" dirty="0">
                <a:latin typeface="Times New Roman" panose="02020603050405020304" pitchFamily="18" charset="0"/>
                <a:ea typeface="宋体" panose="02010600030101010101" pitchFamily="2" charset="-122"/>
              </a:rPr>
              <a:t> 1. </a:t>
            </a:r>
            <a:r>
              <a:rPr lang="zh-CN" altLang="en-US" sz="2600" b="1" dirty="0">
                <a:latin typeface="Times New Roman" panose="02020603050405020304" pitchFamily="18" charset="0"/>
                <a:ea typeface="宋体" panose="02010600030101010101" pitchFamily="2" charset="-122"/>
              </a:rPr>
              <a:t>特点</a:t>
            </a:r>
            <a:endParaRPr lang="zh-CN" altLang="en-US" sz="2600" b="1" dirty="0">
              <a:latin typeface="Times New Roman" panose="02020603050405020304" pitchFamily="18" charset="0"/>
              <a:ea typeface="宋体" panose="02010600030101010101" pitchFamily="2" charset="-122"/>
            </a:endParaRPr>
          </a:p>
        </p:txBody>
      </p:sp>
      <p:sp>
        <p:nvSpPr>
          <p:cNvPr id="237584" name="Text Box 16"/>
          <p:cNvSpPr txBox="1"/>
          <p:nvPr/>
        </p:nvSpPr>
        <p:spPr>
          <a:xfrm>
            <a:off x="152400" y="1981200"/>
            <a:ext cx="8839200" cy="3008313"/>
          </a:xfrm>
          <a:prstGeom prst="rect">
            <a:avLst/>
          </a:prstGeom>
          <a:gradFill rotWithShape="1">
            <a:gsLst>
              <a:gs pos="0">
                <a:srgbClr val="00FF00"/>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spAutoFit/>
          </a:bodyPr>
          <a:p>
            <a:pPr>
              <a:lnSpc>
                <a:spcPct val="120000"/>
              </a:lnSpc>
              <a:spcBef>
                <a:spcPct val="20000"/>
              </a:spcBef>
              <a:buClr>
                <a:srgbClr val="0000CC"/>
              </a:buClr>
              <a:buSzPct val="50000"/>
              <a:buFont typeface="Wingdings" panose="05000000000000000000" pitchFamily="2" charset="2"/>
              <a:buChar char="l"/>
            </a:pPr>
            <a:r>
              <a:rPr lang="en-US" altLang="zh-CN" sz="2800" b="1" dirty="0">
                <a:latin typeface="Times New Roman" panose="02020603050405020304" pitchFamily="18" charset="0"/>
                <a:ea typeface="宋体" panose="02010600030101010101" pitchFamily="2" charset="-122"/>
              </a:rPr>
              <a:t> BP</a:t>
            </a:r>
            <a:r>
              <a:rPr lang="zh-CN" altLang="en-US" sz="2800" b="1" dirty="0">
                <a:latin typeface="Times New Roman" panose="02020603050405020304" pitchFamily="18" charset="0"/>
                <a:ea typeface="宋体" panose="02010600030101010101" pitchFamily="2" charset="-122"/>
              </a:rPr>
              <a:t>网络：多层前向网络（输入层、隐层、输出层）。</a:t>
            </a:r>
            <a:endParaRPr lang="zh-CN" altLang="en-US" sz="2800" b="1" dirty="0">
              <a:latin typeface="Times New Roman" panose="02020603050405020304" pitchFamily="18" charset="0"/>
              <a:ea typeface="宋体" panose="02010600030101010101" pitchFamily="2" charset="-122"/>
            </a:endParaRPr>
          </a:p>
          <a:p>
            <a:pPr>
              <a:lnSpc>
                <a:spcPct val="120000"/>
              </a:lnSpc>
              <a:spcBef>
                <a:spcPct val="20000"/>
              </a:spcBef>
              <a:buClr>
                <a:srgbClr val="0000CC"/>
              </a:buClr>
              <a:buSzPct val="50000"/>
              <a:buFont typeface="Wingdings" panose="05000000000000000000" pitchFamily="2" charset="2"/>
              <a:buChar char="l"/>
            </a:pPr>
            <a:r>
              <a:rPr lang="zh-CN" altLang="en-US" sz="2800" b="1" dirty="0">
                <a:latin typeface="Times New Roman" panose="02020603050405020304" pitchFamily="18" charset="0"/>
                <a:ea typeface="宋体" panose="02010600030101010101" pitchFamily="2" charset="-122"/>
              </a:rPr>
              <a:t> 连接权值：通过</a:t>
            </a:r>
            <a:r>
              <a:rPr lang="en-US" altLang="zh-CN" sz="2800" b="1" dirty="0">
                <a:latin typeface="Times New Roman" panose="02020603050405020304" pitchFamily="18" charset="0"/>
                <a:ea typeface="宋体" panose="02010600030101010101" pitchFamily="2" charset="-122"/>
              </a:rPr>
              <a:t>Delta</a:t>
            </a:r>
            <a:r>
              <a:rPr lang="zh-CN" altLang="en-US" sz="2800" b="1" dirty="0">
                <a:latin typeface="Times New Roman" panose="02020603050405020304" pitchFamily="18" charset="0"/>
                <a:ea typeface="宋体" panose="02010600030101010101" pitchFamily="2" charset="-122"/>
              </a:rPr>
              <a:t>学习算法进行修正。</a:t>
            </a:r>
            <a:endParaRPr lang="zh-CN" altLang="en-US" sz="2800" b="1" dirty="0">
              <a:latin typeface="Times New Roman" panose="02020603050405020304" pitchFamily="18" charset="0"/>
              <a:ea typeface="宋体" panose="02010600030101010101" pitchFamily="2" charset="-122"/>
            </a:endParaRPr>
          </a:p>
          <a:p>
            <a:pPr>
              <a:lnSpc>
                <a:spcPct val="120000"/>
              </a:lnSpc>
              <a:spcBef>
                <a:spcPct val="20000"/>
              </a:spcBef>
              <a:buClr>
                <a:srgbClr val="0000CC"/>
              </a:buClr>
              <a:buSzPct val="50000"/>
              <a:buFont typeface="Wingdings" panose="05000000000000000000" pitchFamily="2" charset="2"/>
              <a:buChar char="l"/>
            </a:pPr>
            <a:r>
              <a:rPr lang="zh-CN" altLang="en-US" sz="2800" b="1" dirty="0">
                <a:latin typeface="Times New Roman" panose="02020603050405020304" pitchFamily="18" charset="0"/>
                <a:ea typeface="宋体" panose="02010600030101010101" pitchFamily="2" charset="-122"/>
              </a:rPr>
              <a:t> 神经元传输函数：</a:t>
            </a:r>
            <a:r>
              <a:rPr lang="en-US" altLang="zh-CN" sz="2800" b="1" dirty="0">
                <a:latin typeface="Times New Roman" panose="02020603050405020304" pitchFamily="18" charset="0"/>
                <a:ea typeface="宋体" panose="02010600030101010101" pitchFamily="2" charset="-122"/>
              </a:rPr>
              <a:t>S</a:t>
            </a:r>
            <a:r>
              <a:rPr lang="zh-CN" altLang="en-US" sz="2800" b="1" dirty="0">
                <a:latin typeface="Times New Roman" panose="02020603050405020304" pitchFamily="18" charset="0"/>
                <a:ea typeface="宋体" panose="02010600030101010101" pitchFamily="2" charset="-122"/>
              </a:rPr>
              <a:t>形函数。</a:t>
            </a:r>
            <a:endParaRPr lang="zh-CN" altLang="en-US" sz="2800" b="1" dirty="0">
              <a:latin typeface="Times New Roman" panose="02020603050405020304" pitchFamily="18" charset="0"/>
              <a:ea typeface="宋体" panose="02010600030101010101" pitchFamily="2" charset="-122"/>
            </a:endParaRPr>
          </a:p>
          <a:p>
            <a:pPr>
              <a:lnSpc>
                <a:spcPct val="120000"/>
              </a:lnSpc>
              <a:spcBef>
                <a:spcPct val="20000"/>
              </a:spcBef>
              <a:buClr>
                <a:srgbClr val="0000CC"/>
              </a:buClr>
              <a:buSzPct val="50000"/>
              <a:buFont typeface="Wingdings" panose="05000000000000000000" pitchFamily="2" charset="2"/>
              <a:buChar char="l"/>
            </a:pPr>
            <a:r>
              <a:rPr lang="zh-CN" altLang="en-US" sz="2800" b="1" dirty="0">
                <a:latin typeface="Times New Roman" panose="02020603050405020304" pitchFamily="18" charset="0"/>
                <a:ea typeface="宋体" panose="02010600030101010101" pitchFamily="2" charset="-122"/>
              </a:rPr>
              <a:t> 学习算法：正向传播、反向传播。</a:t>
            </a:r>
            <a:endParaRPr lang="zh-CN" altLang="en-US" sz="2800" b="1" dirty="0">
              <a:latin typeface="Times New Roman" panose="02020603050405020304" pitchFamily="18" charset="0"/>
              <a:ea typeface="宋体" panose="02010600030101010101" pitchFamily="2" charset="-122"/>
            </a:endParaRPr>
          </a:p>
          <a:p>
            <a:pPr>
              <a:lnSpc>
                <a:spcPct val="120000"/>
              </a:lnSpc>
              <a:spcBef>
                <a:spcPct val="20000"/>
              </a:spcBef>
              <a:buClr>
                <a:srgbClr val="0000CC"/>
              </a:buClr>
              <a:buSzPct val="50000"/>
              <a:buFont typeface="Wingdings" panose="05000000000000000000" pitchFamily="2" charset="2"/>
              <a:buChar char="l"/>
            </a:pPr>
            <a:r>
              <a:rPr lang="zh-CN" altLang="en-US" sz="2800" b="1" dirty="0">
                <a:latin typeface="Times New Roman" panose="02020603050405020304" pitchFamily="18" charset="0"/>
                <a:ea typeface="宋体" panose="02010600030101010101" pitchFamily="2" charset="-122"/>
              </a:rPr>
              <a:t> 层与层的连接是单向的，信息的传播是双向的。</a:t>
            </a:r>
            <a:endParaRPr lang="zh-CN" altLang="en-US" sz="2800" b="1" dirty="0">
              <a:latin typeface="Times New Roman" panose="02020603050405020304" pitchFamily="18" charset="0"/>
              <a:ea typeface="宋体" panose="02010600030101010101" pitchFamily="2" charset="-122"/>
            </a:endParaRPr>
          </a:p>
        </p:txBody>
      </p:sp>
      <p:sp>
        <p:nvSpPr>
          <p:cNvPr id="164880" name="Rectangle 19"/>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8.2.4  BP</a:t>
            </a:r>
            <a:r>
              <a:rPr lang="zh-CN" altLang="en-US" sz="3600" b="0" dirty="0">
                <a:latin typeface="Times New Roman" panose="02020603050405020304" pitchFamily="18" charset="0"/>
                <a:ea typeface="黑体" panose="02010609060101010101" pitchFamily="2" charset="-122"/>
              </a:rPr>
              <a:t>算法的特点分析</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7584">
                                            <p:txEl>
                                              <p:charRg st="0" end="26"/>
                                            </p:txEl>
                                          </p:spTgt>
                                        </p:tgtEl>
                                        <p:attrNameLst>
                                          <p:attrName>style.visibility</p:attrName>
                                        </p:attrNameLst>
                                      </p:cBhvr>
                                      <p:to>
                                        <p:strVal val="visible"/>
                                      </p:to>
                                    </p:set>
                                    <p:animEffect transition="in" filter="wipe(down)">
                                      <p:cBhvr>
                                        <p:cTn id="7" dur="500"/>
                                        <p:tgtEl>
                                          <p:spTgt spid="237584">
                                            <p:txEl>
                                              <p:charRg st="0" end="26"/>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7584">
                                            <p:txEl>
                                              <p:charRg st="26" end="49"/>
                                            </p:txEl>
                                          </p:spTgt>
                                        </p:tgtEl>
                                        <p:attrNameLst>
                                          <p:attrName>style.visibility</p:attrName>
                                        </p:attrNameLst>
                                      </p:cBhvr>
                                      <p:to>
                                        <p:strVal val="visible"/>
                                      </p:to>
                                    </p:set>
                                    <p:animEffect transition="in" filter="wipe(down)">
                                      <p:cBhvr>
                                        <p:cTn id="11" dur="500"/>
                                        <p:tgtEl>
                                          <p:spTgt spid="237584">
                                            <p:txEl>
                                              <p:charRg st="26" end="49"/>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37584">
                                            <p:txEl>
                                              <p:charRg st="49" end="64"/>
                                            </p:txEl>
                                          </p:spTgt>
                                        </p:tgtEl>
                                        <p:attrNameLst>
                                          <p:attrName>style.visibility</p:attrName>
                                        </p:attrNameLst>
                                      </p:cBhvr>
                                      <p:to>
                                        <p:strVal val="visible"/>
                                      </p:to>
                                    </p:set>
                                    <p:animEffect transition="in" filter="wipe(down)">
                                      <p:cBhvr>
                                        <p:cTn id="15" dur="500"/>
                                        <p:tgtEl>
                                          <p:spTgt spid="237584">
                                            <p:txEl>
                                              <p:charRg st="49" end="64"/>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37584">
                                            <p:txEl>
                                              <p:charRg st="64" end="81"/>
                                            </p:txEl>
                                          </p:spTgt>
                                        </p:tgtEl>
                                        <p:attrNameLst>
                                          <p:attrName>style.visibility</p:attrName>
                                        </p:attrNameLst>
                                      </p:cBhvr>
                                      <p:to>
                                        <p:strVal val="visible"/>
                                      </p:to>
                                    </p:set>
                                    <p:animEffect transition="in" filter="wipe(down)">
                                      <p:cBhvr>
                                        <p:cTn id="19" dur="500"/>
                                        <p:tgtEl>
                                          <p:spTgt spid="237584">
                                            <p:txEl>
                                              <p:charRg st="64" end="81"/>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37584">
                                            <p:txEl>
                                              <p:charRg st="81" end="104"/>
                                            </p:txEl>
                                          </p:spTgt>
                                        </p:tgtEl>
                                        <p:attrNameLst>
                                          <p:attrName>style.visibility</p:attrName>
                                        </p:attrNameLst>
                                      </p:cBhvr>
                                      <p:to>
                                        <p:strVal val="visible"/>
                                      </p:to>
                                    </p:set>
                                    <p:animEffect transition="in" filter="wipe(down)">
                                      <p:cBhvr>
                                        <p:cTn id="23" dur="500"/>
                                        <p:tgtEl>
                                          <p:spTgt spid="237584">
                                            <p:txEl>
                                              <p:charRg st="81" end="1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65890" name="Rectangle 3"/>
          <p:cNvSpPr/>
          <p:nvPr/>
        </p:nvSpPr>
        <p:spPr>
          <a:xfrm>
            <a:off x="0" y="33575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891" name="Rectangle 4"/>
          <p:cNvSpPr/>
          <p:nvPr/>
        </p:nvSpPr>
        <p:spPr>
          <a:xfrm>
            <a:off x="0" y="332898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892" name="Rectangle 5"/>
          <p:cNvSpPr/>
          <p:nvPr/>
        </p:nvSpPr>
        <p:spPr>
          <a:xfrm>
            <a:off x="0" y="33385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893" name="Rectangle 6"/>
          <p:cNvSpPr/>
          <p:nvPr/>
        </p:nvSpPr>
        <p:spPr>
          <a:xfrm>
            <a:off x="0" y="33337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894" name="Rectangle 7"/>
          <p:cNvSpPr/>
          <p:nvPr/>
        </p:nvSpPr>
        <p:spPr>
          <a:xfrm>
            <a:off x="0" y="33385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895" name="Rectangle 8"/>
          <p:cNvSpPr/>
          <p:nvPr/>
        </p:nvSpPr>
        <p:spPr>
          <a:xfrm>
            <a:off x="0" y="33480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896" name="Rectangle 9"/>
          <p:cNvSpPr/>
          <p:nvPr/>
        </p:nvSpPr>
        <p:spPr>
          <a:xfrm>
            <a:off x="0" y="33099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897" name="Rectangle 10"/>
          <p:cNvSpPr/>
          <p:nvPr/>
        </p:nvSpPr>
        <p:spPr>
          <a:xfrm>
            <a:off x="0" y="33385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898" name="Rectangle 11"/>
          <p:cNvSpPr/>
          <p:nvPr/>
        </p:nvSpPr>
        <p:spPr>
          <a:xfrm>
            <a:off x="0" y="33480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899" name="Rectangle 12"/>
          <p:cNvSpPr/>
          <p:nvPr/>
        </p:nvSpPr>
        <p:spPr>
          <a:xfrm>
            <a:off x="0" y="329565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900" name="Rectangle 13"/>
          <p:cNvSpPr/>
          <p:nvPr/>
        </p:nvSpPr>
        <p:spPr>
          <a:xfrm>
            <a:off x="0" y="32718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901" name="Rectangle 14"/>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65902" name="Rectangle 15"/>
          <p:cNvSpPr/>
          <p:nvPr/>
        </p:nvSpPr>
        <p:spPr>
          <a:xfrm>
            <a:off x="228600" y="928688"/>
            <a:ext cx="6019800" cy="519112"/>
          </a:xfrm>
          <a:prstGeom prst="rect">
            <a:avLst/>
          </a:prstGeom>
          <a:noFill/>
          <a:ln w="9525">
            <a:noFill/>
          </a:ln>
        </p:spPr>
        <p:txBody>
          <a:bodyPr anchor="ctr" anchorCtr="0">
            <a:spAutoFit/>
          </a:bodyPr>
          <a:p>
            <a:pPr>
              <a:buClr>
                <a:schemeClr val="accent2"/>
              </a:buClr>
              <a:buFont typeface="Wingdings" panose="05000000000000000000" pitchFamily="2" charset="2"/>
              <a:buChar char="p"/>
            </a:pPr>
            <a:r>
              <a:rPr lang="en-US" altLang="zh-CN" sz="2800" b="1" dirty="0">
                <a:latin typeface="Times New Roman" panose="02020603050405020304" pitchFamily="18" charset="0"/>
                <a:ea typeface="宋体" panose="02010600030101010101" pitchFamily="2" charset="-122"/>
              </a:rPr>
              <a:t> </a:t>
            </a:r>
            <a:r>
              <a:rPr lang="en-US" altLang="zh-CN" sz="2600" b="1" dirty="0">
                <a:latin typeface="Times New Roman" panose="02020603050405020304" pitchFamily="18" charset="0"/>
                <a:ea typeface="宋体" panose="02010600030101010101" pitchFamily="2" charset="-122"/>
              </a:rPr>
              <a:t>2. BP</a:t>
            </a:r>
            <a:r>
              <a:rPr lang="zh-CN" altLang="en-US" sz="2600" b="1" dirty="0">
                <a:latin typeface="Times New Roman" panose="02020603050405020304" pitchFamily="18" charset="0"/>
                <a:ea typeface="宋体" panose="02010600030101010101" pitchFamily="2" charset="-122"/>
              </a:rPr>
              <a:t>网络的主要优缺点 </a:t>
            </a:r>
            <a:endParaRPr lang="zh-CN" altLang="en-US" sz="2600" b="1" dirty="0">
              <a:latin typeface="Times New Roman" panose="02020603050405020304" pitchFamily="18" charset="0"/>
              <a:ea typeface="宋体" panose="02010600030101010101" pitchFamily="2" charset="-122"/>
            </a:endParaRPr>
          </a:p>
        </p:txBody>
      </p:sp>
      <p:sp>
        <p:nvSpPr>
          <p:cNvPr id="238608" name="Text Box 16"/>
          <p:cNvSpPr txBox="1"/>
          <p:nvPr/>
        </p:nvSpPr>
        <p:spPr>
          <a:xfrm>
            <a:off x="304800" y="2133600"/>
            <a:ext cx="8534400" cy="1562100"/>
          </a:xfrm>
          <a:prstGeom prst="rect">
            <a:avLst/>
          </a:prstGeom>
          <a:gradFill rotWithShape="1">
            <a:gsLst>
              <a:gs pos="0">
                <a:srgbClr val="00FF00"/>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spAutoFit/>
          </a:bodyPr>
          <a:p>
            <a:pPr>
              <a:lnSpc>
                <a:spcPct val="120000"/>
              </a:lnSpc>
              <a:spcBef>
                <a:spcPct val="20000"/>
              </a:spcBef>
              <a:buClr>
                <a:srgbClr val="0000CC"/>
              </a:buClr>
              <a:buSzPct val="50000"/>
              <a:buFont typeface="Wingdings" panose="05000000000000000000" pitchFamily="2" charset="2"/>
              <a:buChar char="l"/>
            </a:pP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很好的逼近特性。</a:t>
            </a:r>
            <a:endParaRPr lang="zh-CN" altLang="en-US" sz="2400" b="1" dirty="0">
              <a:latin typeface="Arial" panose="020B0604020202020204" pitchFamily="34" charset="0"/>
              <a:ea typeface="宋体" panose="02010600030101010101" pitchFamily="2" charset="-122"/>
            </a:endParaRPr>
          </a:p>
          <a:p>
            <a:pPr>
              <a:lnSpc>
                <a:spcPct val="120000"/>
              </a:lnSpc>
              <a:spcBef>
                <a:spcPct val="20000"/>
              </a:spcBef>
              <a:buClr>
                <a:srgbClr val="0000CC"/>
              </a:buClr>
              <a:buSzPct val="50000"/>
              <a:buFont typeface="Wingdings" panose="05000000000000000000" pitchFamily="2" charset="2"/>
              <a:buChar char="l"/>
            </a:pPr>
            <a:r>
              <a:rPr lang="zh-CN" altLang="en-US" sz="2400" b="1" dirty="0">
                <a:latin typeface="Arial" panose="020B0604020202020204" pitchFamily="34" charset="0"/>
                <a:ea typeface="宋体" panose="02010600030101010101" pitchFamily="2" charset="-122"/>
              </a:rPr>
              <a:t> 具有较强的泛化能力。</a:t>
            </a:r>
            <a:endParaRPr lang="zh-CN" altLang="en-US" sz="2400" b="1" dirty="0">
              <a:latin typeface="Arial" panose="020B0604020202020204" pitchFamily="34" charset="0"/>
              <a:ea typeface="宋体" panose="02010600030101010101" pitchFamily="2" charset="-122"/>
            </a:endParaRPr>
          </a:p>
          <a:p>
            <a:pPr>
              <a:lnSpc>
                <a:spcPct val="120000"/>
              </a:lnSpc>
              <a:spcBef>
                <a:spcPct val="20000"/>
              </a:spcBef>
              <a:buClr>
                <a:srgbClr val="0000CC"/>
              </a:buClr>
              <a:buSzPct val="50000"/>
              <a:buFont typeface="Wingdings" panose="05000000000000000000" pitchFamily="2" charset="2"/>
              <a:buChar char="l"/>
            </a:pPr>
            <a:r>
              <a:rPr lang="zh-CN" altLang="en-US" sz="2400" b="1" dirty="0">
                <a:latin typeface="Arial" panose="020B0604020202020204" pitchFamily="34" charset="0"/>
                <a:ea typeface="宋体" panose="02010600030101010101" pitchFamily="2" charset="-122"/>
              </a:rPr>
              <a:t> 具有较好的容错性。</a:t>
            </a:r>
            <a:endParaRPr lang="zh-CN" altLang="en-US" sz="2400" b="1" dirty="0">
              <a:latin typeface="Arial" panose="020B0604020202020204" pitchFamily="34" charset="0"/>
              <a:ea typeface="宋体" panose="02010600030101010101" pitchFamily="2" charset="-122"/>
            </a:endParaRPr>
          </a:p>
        </p:txBody>
      </p:sp>
      <p:sp>
        <p:nvSpPr>
          <p:cNvPr id="165904" name="Rectangle 17"/>
          <p:cNvSpPr/>
          <p:nvPr/>
        </p:nvSpPr>
        <p:spPr>
          <a:xfrm>
            <a:off x="244475" y="1447800"/>
            <a:ext cx="1812925" cy="568325"/>
          </a:xfrm>
          <a:prstGeom prst="rect">
            <a:avLst/>
          </a:prstGeom>
          <a:noFill/>
          <a:ln w="9525">
            <a:noFill/>
          </a:ln>
        </p:spPr>
        <p:txBody>
          <a:bodyPr anchor="t" anchorCtr="0">
            <a:spAutoFit/>
          </a:bodyPr>
          <a:p>
            <a:pPr>
              <a:lnSpc>
                <a:spcPct val="120000"/>
              </a:lnSpc>
              <a:spcBef>
                <a:spcPct val="20000"/>
              </a:spcBef>
              <a:buClr>
                <a:schemeClr val="accent2"/>
              </a:buClr>
              <a:buSzPct val="50000"/>
              <a:buFont typeface="Wingdings" panose="05000000000000000000" pitchFamily="2" charset="2"/>
              <a:buChar char="n"/>
            </a:pPr>
            <a:r>
              <a:rPr lang="en-US" altLang="zh-CN" sz="2600" b="1" dirty="0">
                <a:latin typeface="Arial" panose="020B0604020202020204" pitchFamily="34" charset="0"/>
                <a:ea typeface="宋体" panose="02010600030101010101" pitchFamily="2" charset="-122"/>
              </a:rPr>
              <a:t> </a:t>
            </a:r>
            <a:r>
              <a:rPr lang="zh-CN" altLang="en-US" sz="2600" b="1" dirty="0">
                <a:latin typeface="Arial" panose="020B0604020202020204" pitchFamily="34" charset="0"/>
                <a:ea typeface="宋体" panose="02010600030101010101" pitchFamily="2" charset="-122"/>
              </a:rPr>
              <a:t>优点</a:t>
            </a:r>
            <a:endParaRPr lang="zh-CN" altLang="en-US" sz="2600" b="1" dirty="0">
              <a:latin typeface="Arial" panose="020B0604020202020204" pitchFamily="34" charset="0"/>
              <a:ea typeface="宋体" panose="02010600030101010101" pitchFamily="2" charset="-122"/>
            </a:endParaRPr>
          </a:p>
        </p:txBody>
      </p:sp>
      <p:sp>
        <p:nvSpPr>
          <p:cNvPr id="238610" name="Text Box 18"/>
          <p:cNvSpPr txBox="1"/>
          <p:nvPr/>
        </p:nvSpPr>
        <p:spPr>
          <a:xfrm>
            <a:off x="304800" y="4572000"/>
            <a:ext cx="8534400" cy="1562100"/>
          </a:xfrm>
          <a:prstGeom prst="rect">
            <a:avLst/>
          </a:prstGeom>
          <a:gradFill rotWithShape="1">
            <a:gsLst>
              <a:gs pos="0">
                <a:srgbClr val="00FF00"/>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spAutoFit/>
          </a:bodyPr>
          <a:p>
            <a:pPr>
              <a:lnSpc>
                <a:spcPct val="120000"/>
              </a:lnSpc>
              <a:spcBef>
                <a:spcPct val="20000"/>
              </a:spcBef>
              <a:buClr>
                <a:srgbClr val="0000CC"/>
              </a:buClr>
              <a:buSzPct val="50000"/>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收敛速度慢。</a:t>
            </a:r>
            <a:endParaRPr lang="zh-CN" altLang="en-US" sz="2400" b="1" dirty="0">
              <a:latin typeface="宋体" panose="02010600030101010101" pitchFamily="2" charset="-122"/>
              <a:ea typeface="宋体" panose="02010600030101010101" pitchFamily="2" charset="-122"/>
            </a:endParaRPr>
          </a:p>
          <a:p>
            <a:pPr>
              <a:lnSpc>
                <a:spcPct val="120000"/>
              </a:lnSpc>
              <a:spcBef>
                <a:spcPct val="20000"/>
              </a:spcBef>
              <a:buClr>
                <a:srgbClr val="0000CC"/>
              </a:buClr>
              <a:buSzPct val="50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 局部极值。</a:t>
            </a:r>
            <a:endParaRPr lang="zh-CN" altLang="en-US" sz="2400" b="1" dirty="0">
              <a:latin typeface="宋体" panose="02010600030101010101" pitchFamily="2" charset="-122"/>
              <a:ea typeface="宋体" panose="02010600030101010101" pitchFamily="2" charset="-122"/>
            </a:endParaRPr>
          </a:p>
          <a:p>
            <a:pPr>
              <a:lnSpc>
                <a:spcPct val="120000"/>
              </a:lnSpc>
              <a:spcBef>
                <a:spcPct val="20000"/>
              </a:spcBef>
              <a:buClr>
                <a:srgbClr val="0000CC"/>
              </a:buClr>
              <a:buSzPct val="50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 难以确定隐层和隐层结点的数目。</a:t>
            </a:r>
            <a:endParaRPr lang="zh-CN" altLang="en-US" sz="2400" b="1" dirty="0">
              <a:latin typeface="宋体" panose="02010600030101010101" pitchFamily="2" charset="-122"/>
              <a:ea typeface="宋体" panose="02010600030101010101" pitchFamily="2" charset="-122"/>
            </a:endParaRPr>
          </a:p>
        </p:txBody>
      </p:sp>
      <p:sp>
        <p:nvSpPr>
          <p:cNvPr id="238611" name="Rectangle 19"/>
          <p:cNvSpPr/>
          <p:nvPr/>
        </p:nvSpPr>
        <p:spPr>
          <a:xfrm>
            <a:off x="304800" y="3886200"/>
            <a:ext cx="1660525" cy="568325"/>
          </a:xfrm>
          <a:prstGeom prst="rect">
            <a:avLst/>
          </a:prstGeom>
          <a:noFill/>
          <a:ln w="9525">
            <a:noFill/>
          </a:ln>
        </p:spPr>
        <p:txBody>
          <a:bodyPr anchor="t" anchorCtr="0">
            <a:spAutoFit/>
          </a:bodyPr>
          <a:p>
            <a:pPr>
              <a:lnSpc>
                <a:spcPct val="120000"/>
              </a:lnSpc>
              <a:spcBef>
                <a:spcPct val="20000"/>
              </a:spcBef>
              <a:buClr>
                <a:schemeClr val="accent2"/>
              </a:buClr>
              <a:buSzPct val="50000"/>
              <a:buFont typeface="Wingdings" panose="05000000000000000000" pitchFamily="2" charset="2"/>
              <a:buChar char="n"/>
            </a:pPr>
            <a:r>
              <a:rPr lang="en-US" altLang="zh-CN" sz="2600" dirty="0">
                <a:latin typeface="Arial" panose="020B0604020202020204" pitchFamily="34" charset="0"/>
                <a:ea typeface="宋体" panose="02010600030101010101" pitchFamily="2" charset="-122"/>
              </a:rPr>
              <a:t> </a:t>
            </a:r>
            <a:r>
              <a:rPr lang="zh-CN" altLang="en-US" sz="2600" b="1" dirty="0">
                <a:latin typeface="Arial" panose="020B0604020202020204" pitchFamily="34" charset="0"/>
                <a:ea typeface="宋体" panose="02010600030101010101" pitchFamily="2" charset="-122"/>
              </a:rPr>
              <a:t>缺点</a:t>
            </a:r>
            <a:endParaRPr lang="zh-CN" altLang="en-US" sz="2600" b="1" dirty="0">
              <a:latin typeface="Arial" panose="020B0604020202020204" pitchFamily="34" charset="0"/>
              <a:ea typeface="宋体" panose="02010600030101010101" pitchFamily="2" charset="-122"/>
            </a:endParaRPr>
          </a:p>
        </p:txBody>
      </p:sp>
      <p:sp>
        <p:nvSpPr>
          <p:cNvPr id="165907" name="Rectangle 21"/>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8.2.4  BP</a:t>
            </a:r>
            <a:r>
              <a:rPr lang="zh-CN" altLang="en-US" sz="3600" b="0" dirty="0">
                <a:latin typeface="Times New Roman" panose="02020603050405020304" pitchFamily="18" charset="0"/>
                <a:ea typeface="黑体" panose="02010609060101010101" pitchFamily="2" charset="-122"/>
              </a:rPr>
              <a:t>算法的特点分析</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38608"/>
                                        </p:tgtEl>
                                        <p:attrNameLst>
                                          <p:attrName>style.visibility</p:attrName>
                                        </p:attrNameLst>
                                      </p:cBhvr>
                                      <p:to>
                                        <p:strVal val="visible"/>
                                      </p:to>
                                    </p:set>
                                    <p:animEffect transition="in" filter="checkerboard(across)">
                                      <p:cBhvr>
                                        <p:cTn id="7" dur="500"/>
                                        <p:tgtEl>
                                          <p:spTgt spid="2386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8611"/>
                                        </p:tgtEl>
                                        <p:attrNameLst>
                                          <p:attrName>style.visibility</p:attrName>
                                        </p:attrNameLst>
                                      </p:cBhvr>
                                      <p:to>
                                        <p:strVal val="visible"/>
                                      </p:to>
                                    </p:set>
                                    <p:animEffect transition="in" filter="wipe(down)">
                                      <p:cBhvr>
                                        <p:cTn id="12" dur="500"/>
                                        <p:tgtEl>
                                          <p:spTgt spid="2386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38610"/>
                                        </p:tgtEl>
                                        <p:attrNameLst>
                                          <p:attrName>style.visibility</p:attrName>
                                        </p:attrNameLst>
                                      </p:cBhvr>
                                      <p:to>
                                        <p:strVal val="visible"/>
                                      </p:to>
                                    </p:set>
                                    <p:animEffect transition="in" filter="checkerboard(across)">
                                      <p:cBhvr>
                                        <p:cTn id="17" dur="500"/>
                                        <p:tgtEl>
                                          <p:spTgt spid="23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08" grpId="0" animBg="1"/>
      <p:bldP spid="238610" grpId="0" animBg="1"/>
      <p:bldP spid="23861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66914" name="Rectangle 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8.3  BP</a:t>
            </a:r>
            <a:r>
              <a:rPr lang="zh-CN" altLang="en-US" sz="3600" dirty="0">
                <a:solidFill>
                  <a:schemeClr val="bg1"/>
                </a:solidFill>
                <a:latin typeface="Times New Roman" panose="02020603050405020304" pitchFamily="18" charset="0"/>
                <a:ea typeface="黑体" panose="02010609060101010101" pitchFamily="2" charset="-122"/>
              </a:rPr>
              <a:t>神经网络的应用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66915" name="Rectangle 3"/>
          <p:cNvSpPr/>
          <p:nvPr/>
        </p:nvSpPr>
        <p:spPr>
          <a:xfrm>
            <a:off x="631825" y="1228725"/>
            <a:ext cx="8359775" cy="5400675"/>
          </a:xfrm>
          <a:prstGeom prst="rect">
            <a:avLst/>
          </a:prstGeom>
          <a:noFill/>
          <a:ln w="9525">
            <a:noFill/>
          </a:ln>
        </p:spPr>
        <p:txBody>
          <a:bodyPr anchor="t" anchorCtr="0"/>
          <a:p>
            <a:pPr marL="469900" indent="-469900">
              <a:lnSpc>
                <a:spcPct val="140000"/>
              </a:lnSpc>
              <a:spcBef>
                <a:spcPct val="20000"/>
              </a:spcBef>
              <a:buClr>
                <a:schemeClr val="accent2"/>
              </a:buClr>
              <a:buSzPct val="60000"/>
              <a:buBlip>
                <a:blip r:embed="rId1"/>
              </a:buBlip>
            </a:pPr>
            <a:r>
              <a:rPr lang="en-US" altLang="zh-CN" sz="2800" b="1" dirty="0">
                <a:solidFill>
                  <a:srgbClr val="0000FF"/>
                </a:solidFill>
                <a:latin typeface="Times New Roman" panose="02020603050405020304" pitchFamily="18" charset="0"/>
                <a:ea typeface="宋体" panose="02010600030101010101" pitchFamily="2" charset="-122"/>
              </a:rPr>
              <a:t>8.3.1  BP</a:t>
            </a:r>
            <a:r>
              <a:rPr lang="zh-CN" altLang="en-US" sz="2800" b="1" dirty="0">
                <a:solidFill>
                  <a:srgbClr val="0000FF"/>
                </a:solidFill>
                <a:latin typeface="Times New Roman" panose="02020603050405020304" pitchFamily="18" charset="0"/>
                <a:ea typeface="宋体" panose="02010600030101010101" pitchFamily="2" charset="-122"/>
              </a:rPr>
              <a:t>神经网络在模式识别中的应用</a:t>
            </a:r>
            <a:endParaRPr lang="zh-CN" altLang="en-US" sz="2800" b="1" dirty="0">
              <a:solidFill>
                <a:srgbClr val="0000FF"/>
              </a:solidFill>
              <a:latin typeface="Times New Roman" panose="02020603050405020304" pitchFamily="18" charset="0"/>
              <a:ea typeface="宋体" panose="02010600030101010101" pitchFamily="2" charset="-122"/>
            </a:endParaRPr>
          </a:p>
          <a:p>
            <a:pPr marL="469900" indent="-469900">
              <a:lnSpc>
                <a:spcPct val="140000"/>
              </a:lnSpc>
              <a:spcBef>
                <a:spcPct val="20000"/>
              </a:spcBef>
              <a:buClr>
                <a:schemeClr val="accent2"/>
              </a:buClr>
              <a:buSzPct val="60000"/>
              <a:buBlip>
                <a:blip r:embed="rId1"/>
              </a:buBlip>
            </a:pPr>
            <a:r>
              <a:rPr lang="en-US" altLang="zh-CN" sz="2800" b="1" dirty="0">
                <a:latin typeface="Times New Roman" panose="02020603050405020304" pitchFamily="18" charset="0"/>
                <a:ea typeface="宋体" panose="02010600030101010101" pitchFamily="2" charset="-122"/>
              </a:rPr>
              <a:t>8.3.2  BP</a:t>
            </a:r>
            <a:r>
              <a:rPr lang="zh-CN" altLang="en-US" sz="2800" b="1" dirty="0">
                <a:latin typeface="Arial" panose="020B0604020202020204" pitchFamily="34" charset="0"/>
                <a:ea typeface="宋体" panose="02010600030101010101" pitchFamily="2" charset="-122"/>
              </a:rPr>
              <a:t>神经网络在软测量中的应用</a:t>
            </a:r>
            <a:endParaRPr lang="zh-CN" altLang="en-US" sz="2800" b="1" dirty="0">
              <a:latin typeface="Times New Roman" panose="02020603050405020304" pitchFamily="18" charset="0"/>
              <a:ea typeface="宋体" panose="02010600030101010101" pitchFamily="2" charset="-122"/>
            </a:endParaRPr>
          </a:p>
          <a:p>
            <a:pPr marL="469900" indent="-469900">
              <a:lnSpc>
                <a:spcPct val="140000"/>
              </a:lnSpc>
              <a:spcBef>
                <a:spcPct val="20000"/>
              </a:spcBef>
              <a:buClr>
                <a:schemeClr val="accent2"/>
              </a:buClr>
              <a:buSzPct val="60000"/>
              <a:buNone/>
            </a:pPr>
            <a:endParaRPr lang="en-US" altLang="zh-CN" sz="2800" b="1" dirty="0">
              <a:solidFill>
                <a:srgbClr val="0000CC"/>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67938" name="Rectangle 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8.3.1  BP</a:t>
            </a:r>
            <a:r>
              <a:rPr lang="zh-CN" altLang="en-US" sz="3600" dirty="0">
                <a:solidFill>
                  <a:schemeClr val="bg1"/>
                </a:solidFill>
                <a:latin typeface="Times New Roman" panose="02020603050405020304" pitchFamily="18" charset="0"/>
                <a:ea typeface="黑体" panose="02010609060101010101" pitchFamily="2" charset="-122"/>
              </a:rPr>
              <a:t>神经网络在模式识别中的应用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67939" name="Text Box 3"/>
          <p:cNvSpPr txBox="1"/>
          <p:nvPr/>
        </p:nvSpPr>
        <p:spPr>
          <a:xfrm>
            <a:off x="304800" y="942975"/>
            <a:ext cx="8534400" cy="5457825"/>
          </a:xfrm>
          <a:prstGeom prst="rect">
            <a:avLst/>
          </a:prstGeom>
          <a:noFill/>
          <a:ln w="9525">
            <a:noFill/>
          </a:ln>
        </p:spPr>
        <p:txBody>
          <a:bodyPr anchor="t" anchorCtr="0">
            <a:spAutoFit/>
          </a:bodyPr>
          <a:p>
            <a:pPr>
              <a:lnSpc>
                <a:spcPct val="110000"/>
              </a:lnSpc>
              <a:spcBef>
                <a:spcPct val="30000"/>
              </a:spcBef>
            </a:pPr>
            <a:r>
              <a:rPr lang="en-US" altLang="zh-CN" sz="2800" dirty="0">
                <a:latin typeface="宋体" panose="02010600030101010101" pitchFamily="2" charset="-122"/>
                <a:ea typeface="宋体" panose="02010600030101010101" pitchFamily="2" charset="-122"/>
              </a:rPr>
              <a:t>    </a:t>
            </a:r>
            <a:r>
              <a:rPr lang="zh-CN" altLang="en-US" sz="2700" b="1" dirty="0">
                <a:latin typeface="宋体" panose="02010600030101010101" pitchFamily="2" charset="-122"/>
                <a:ea typeface="宋体" panose="02010600030101010101" pitchFamily="2" charset="-122"/>
              </a:rPr>
              <a:t>模式识别研究用计算机模拟生物、人的感知，对模式信息，如图像、文字、语音等，进行识别和分类。</a:t>
            </a:r>
            <a:endParaRPr lang="zh-CN" altLang="en-US" sz="2700" b="1" dirty="0">
              <a:latin typeface="宋体" panose="02010600030101010101" pitchFamily="2" charset="-122"/>
              <a:ea typeface="宋体" panose="02010600030101010101" pitchFamily="2" charset="-122"/>
            </a:endParaRPr>
          </a:p>
          <a:p>
            <a:pPr>
              <a:lnSpc>
                <a:spcPct val="110000"/>
              </a:lnSpc>
              <a:spcBef>
                <a:spcPct val="30000"/>
              </a:spcBef>
            </a:pPr>
            <a:r>
              <a:rPr lang="zh-CN" altLang="en-US" sz="2700" b="1" dirty="0">
                <a:latin typeface="宋体" panose="02010600030101010101" pitchFamily="2" charset="-122"/>
                <a:ea typeface="宋体" panose="02010600030101010101" pitchFamily="2" charset="-122"/>
              </a:rPr>
              <a:t>    传统人工智能的研究部分地显示了人脑的归纳、推理等智能。但是，对于人类底层的智能，如视觉、听觉、触觉等方面，现代计算机系统的信息处理能力还不如一个幼儿园的孩子。</a:t>
            </a:r>
            <a:endParaRPr lang="zh-CN" altLang="en-US" sz="2700" b="1" dirty="0">
              <a:latin typeface="宋体" panose="02010600030101010101" pitchFamily="2" charset="-122"/>
              <a:ea typeface="宋体" panose="02010600030101010101" pitchFamily="2" charset="-122"/>
            </a:endParaRPr>
          </a:p>
          <a:p>
            <a:pPr>
              <a:lnSpc>
                <a:spcPct val="110000"/>
              </a:lnSpc>
              <a:spcBef>
                <a:spcPct val="30000"/>
              </a:spcBef>
            </a:pPr>
            <a:r>
              <a:rPr lang="zh-CN" altLang="en-US" sz="2700" b="1" dirty="0">
                <a:latin typeface="宋体" panose="02010600030101010101" pitchFamily="2" charset="-122"/>
                <a:ea typeface="宋体" panose="02010600030101010101" pitchFamily="2" charset="-122"/>
              </a:rPr>
              <a:t>    神经网络模型模拟了人脑神经系统的特点：处理单元的广泛连接；并行分布式信息储存、处理；自适应学习能力等。</a:t>
            </a:r>
            <a:endParaRPr lang="zh-CN" altLang="en-US" sz="2700" b="1" dirty="0">
              <a:latin typeface="宋体" panose="02010600030101010101" pitchFamily="2" charset="-122"/>
              <a:ea typeface="宋体" panose="02010600030101010101" pitchFamily="2" charset="-122"/>
            </a:endParaRPr>
          </a:p>
          <a:p>
            <a:pPr>
              <a:lnSpc>
                <a:spcPct val="110000"/>
              </a:lnSpc>
              <a:spcBef>
                <a:spcPct val="30000"/>
              </a:spcBef>
            </a:pPr>
            <a:r>
              <a:rPr lang="zh-CN" altLang="en-US" sz="2700" b="1" dirty="0">
                <a:latin typeface="宋体" panose="02010600030101010101" pitchFamily="2" charset="-122"/>
                <a:ea typeface="宋体" panose="02010600030101010101" pitchFamily="2" charset="-122"/>
              </a:rPr>
              <a:t>    神经网络模式识别方法具有较强的容错能力、自适应学习能力、并行信息处理能力。</a:t>
            </a:r>
            <a:endParaRPr lang="zh-CN" altLang="en-US" sz="2700" b="1"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68962" name="Rectangle 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8.3.1  BP</a:t>
            </a:r>
            <a:r>
              <a:rPr lang="zh-CN" altLang="en-US" sz="3600" dirty="0">
                <a:solidFill>
                  <a:schemeClr val="bg1"/>
                </a:solidFill>
                <a:latin typeface="Times New Roman" panose="02020603050405020304" pitchFamily="18" charset="0"/>
                <a:ea typeface="黑体" panose="02010609060101010101" pitchFamily="2" charset="-122"/>
              </a:rPr>
              <a:t>神经网络在模式识别中的应用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68963" name="Text Box 4"/>
          <p:cNvSpPr txBox="1"/>
          <p:nvPr/>
        </p:nvSpPr>
        <p:spPr>
          <a:xfrm>
            <a:off x="1676400" y="2438400"/>
            <a:ext cx="1598613" cy="1595438"/>
          </a:xfrm>
          <a:prstGeom prst="rect">
            <a:avLst/>
          </a:prstGeom>
          <a:noFill/>
          <a:ln w="9525">
            <a:noFill/>
          </a:ln>
        </p:spPr>
        <p:txBody>
          <a:bodyPr anchor="t" anchorCtr="0"/>
          <a:p>
            <a:pPr algn="just" eaLnBrk="0" hangingPunct="0"/>
            <a:endParaRPr lang="zh-CN" altLang="zh-CN" sz="1000" dirty="0">
              <a:latin typeface="Times New Roman" panose="02020603050405020304" pitchFamily="18" charset="0"/>
              <a:ea typeface="宋体" panose="02010600030101010101" pitchFamily="2" charset="-122"/>
            </a:endParaRPr>
          </a:p>
        </p:txBody>
      </p:sp>
      <p:sp>
        <p:nvSpPr>
          <p:cNvPr id="168964" name="Text Box 5"/>
          <p:cNvSpPr txBox="1"/>
          <p:nvPr/>
        </p:nvSpPr>
        <p:spPr>
          <a:xfrm>
            <a:off x="381000" y="990600"/>
            <a:ext cx="8185150" cy="519113"/>
          </a:xfrm>
          <a:prstGeom prst="rect">
            <a:avLst/>
          </a:prstGeom>
          <a:noFill/>
          <a:ln w="9525">
            <a:noFill/>
          </a:ln>
        </p:spPr>
        <p:txBody>
          <a:bodyPr wrap="none" anchor="t" anchorCtr="0">
            <a:spAutoFit/>
          </a:bodyPr>
          <a:p>
            <a:r>
              <a:rPr lang="zh-CN" altLang="en-US" sz="2800" b="1" dirty="0">
                <a:latin typeface="宋体" panose="02010600030101010101" pitchFamily="2" charset="-122"/>
                <a:ea typeface="宋体" panose="02010600030101010101" pitchFamily="2" charset="-122"/>
              </a:rPr>
              <a:t>例</a:t>
            </a:r>
            <a:r>
              <a:rPr lang="en-US" altLang="zh-CN" sz="2800" b="1" dirty="0">
                <a:latin typeface="宋体" panose="02010600030101010101" pitchFamily="2" charset="-122"/>
                <a:ea typeface="宋体" panose="02010600030101010101" pitchFamily="2" charset="-122"/>
              </a:rPr>
              <a:t>8.1</a:t>
            </a:r>
            <a:r>
              <a:rPr lang="en-US" altLang="zh-CN" sz="2800" dirty="0">
                <a:latin typeface="Times New Roman" panose="02020603050405020304" pitchFamily="18" charset="0"/>
                <a:ea typeface="宋体" panose="02010600030101010101" pitchFamily="2" charset="-122"/>
              </a:rPr>
              <a:t>  </a:t>
            </a:r>
            <a:r>
              <a:rPr lang="zh-CN" altLang="en-US" sz="2800" dirty="0">
                <a:latin typeface="宋体" panose="02010600030101010101" pitchFamily="2" charset="-122"/>
                <a:ea typeface="宋体" panose="02010600030101010101" pitchFamily="2" charset="-122"/>
              </a:rPr>
              <a:t>设计一个三层</a:t>
            </a:r>
            <a:r>
              <a:rPr lang="en-US" altLang="zh-CN" sz="2800" dirty="0">
                <a:latin typeface="Times New Roman" panose="02020603050405020304" pitchFamily="18" charset="0"/>
                <a:ea typeface="宋体" panose="02010600030101010101" pitchFamily="2" charset="-122"/>
              </a:rPr>
              <a:t>BP</a:t>
            </a:r>
            <a:r>
              <a:rPr lang="zh-CN" altLang="en-US" sz="2800" dirty="0">
                <a:latin typeface="宋体" panose="02010600030101010101" pitchFamily="2" charset="-122"/>
                <a:ea typeface="宋体" panose="02010600030101010101" pitchFamily="2" charset="-122"/>
              </a:rPr>
              <a:t>网络对数字</a:t>
            </a:r>
            <a:r>
              <a:rPr lang="en-US" altLang="zh-CN" sz="2800" dirty="0">
                <a:latin typeface="Times New Roman" panose="02020603050405020304" pitchFamily="18" charset="0"/>
                <a:ea typeface="宋体" panose="02010600030101010101" pitchFamily="2" charset="-122"/>
              </a:rPr>
              <a:t>0</a:t>
            </a:r>
            <a:r>
              <a:rPr lang="zh-CN" altLang="en-US" sz="2800" dirty="0">
                <a:latin typeface="宋体" panose="02010600030101010101" pitchFamily="2" charset="-122"/>
                <a:ea typeface="宋体" panose="02010600030101010101" pitchFamily="2" charset="-122"/>
              </a:rPr>
              <a:t>至</a:t>
            </a:r>
            <a:r>
              <a:rPr lang="en-US" altLang="zh-CN" sz="2800" dirty="0">
                <a:latin typeface="Times New Roman" panose="02020603050405020304" pitchFamily="18" charset="0"/>
                <a:ea typeface="宋体" panose="02010600030101010101" pitchFamily="2" charset="-122"/>
              </a:rPr>
              <a:t>9</a:t>
            </a:r>
            <a:r>
              <a:rPr lang="zh-CN" altLang="en-US" sz="2800" dirty="0">
                <a:latin typeface="宋体" panose="02010600030101010101" pitchFamily="2" charset="-122"/>
                <a:ea typeface="宋体" panose="02010600030101010101" pitchFamily="2" charset="-122"/>
              </a:rPr>
              <a:t>进行分类。</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sp>
        <p:nvSpPr>
          <p:cNvPr id="168965" name="Rectangle 7"/>
          <p:cNvSpPr/>
          <p:nvPr/>
        </p:nvSpPr>
        <p:spPr>
          <a:xfrm>
            <a:off x="3867150" y="2681288"/>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168966" name="Text Box 10"/>
          <p:cNvSpPr txBox="1"/>
          <p:nvPr/>
        </p:nvSpPr>
        <p:spPr>
          <a:xfrm>
            <a:off x="304800" y="3886200"/>
            <a:ext cx="8610600" cy="3013075"/>
          </a:xfrm>
          <a:prstGeom prst="rect">
            <a:avLst/>
          </a:prstGeom>
          <a:noFill/>
          <a:ln w="9525">
            <a:noFill/>
          </a:ln>
        </p:spPr>
        <p:txBody>
          <a:bodyPr anchor="t" anchorCtr="0">
            <a:spAutoFit/>
          </a:bodyPr>
          <a:p>
            <a:pPr algn="just"/>
            <a:r>
              <a:rPr lang="en-US" altLang="zh-CN" sz="2400" dirty="0">
                <a:latin typeface="宋体" panose="02010600030101010101" pitchFamily="2" charset="-122"/>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每个数字用</a:t>
            </a:r>
            <a:r>
              <a:rPr lang="en-US" altLang="zh-CN" sz="2400" dirty="0">
                <a:latin typeface="Times New Roman" panose="02020603050405020304" pitchFamily="18" charset="0"/>
                <a:ea typeface="宋体" panose="02010600030101010101" pitchFamily="2" charset="-122"/>
              </a:rPr>
              <a:t>9</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rPr>
              <a:t>7</a:t>
            </a:r>
            <a:r>
              <a:rPr lang="zh-CN" altLang="en-US" sz="2400" dirty="0">
                <a:latin typeface="Times New Roman" panose="02020603050405020304" pitchFamily="18" charset="0"/>
                <a:ea typeface="宋体" panose="02010600030101010101" pitchFamily="2" charset="-122"/>
              </a:rPr>
              <a:t>的网格表示，灰色像素代表</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，黑色像素代表</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。将每个网格表示为</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的长位串。位映射由左上角开始向下直到网格的整个一列，然后重复其他列。</a:t>
            </a:r>
            <a:endParaRPr lang="zh-CN" altLang="en-US" sz="2400" dirty="0">
              <a:latin typeface="Times New Roman" panose="02020603050405020304" pitchFamily="18" charset="0"/>
              <a:ea typeface="宋体" panose="02010600030101010101" pitchFamily="2" charset="-122"/>
            </a:endParaRPr>
          </a:p>
          <a:p>
            <a:pPr algn="just"/>
            <a:r>
              <a:rPr lang="zh-CN" altLang="en-US" sz="2400" dirty="0">
                <a:latin typeface="Times New Roman" panose="02020603050405020304" pitchFamily="18" charset="0"/>
                <a:ea typeface="宋体" panose="02010600030101010101" pitchFamily="2" charset="-122"/>
              </a:rPr>
              <a:t>        </a:t>
            </a:r>
            <a:r>
              <a:rPr lang="zh-CN" altLang="en-US" sz="2400" dirty="0">
                <a:solidFill>
                  <a:srgbClr val="0000FF"/>
                </a:solidFill>
                <a:latin typeface="Times New Roman" panose="02020603050405020304" pitchFamily="18" charset="0"/>
                <a:ea typeface="宋体" panose="02010600030101010101" pitchFamily="2" charset="-122"/>
              </a:rPr>
              <a:t>选择</a:t>
            </a:r>
            <a:r>
              <a:rPr lang="en-US" altLang="zh-CN" sz="2400" dirty="0">
                <a:solidFill>
                  <a:srgbClr val="0000FF"/>
                </a:solidFill>
                <a:latin typeface="Times New Roman" panose="02020603050405020304" pitchFamily="18" charset="0"/>
                <a:ea typeface="宋体" panose="02010600030101010101" pitchFamily="2" charset="-122"/>
              </a:rPr>
              <a:t>BP</a:t>
            </a:r>
            <a:r>
              <a:rPr lang="zh-CN" altLang="en-US" sz="2400" dirty="0">
                <a:solidFill>
                  <a:srgbClr val="0000FF"/>
                </a:solidFill>
                <a:latin typeface="Times New Roman" panose="02020603050405020304" pitchFamily="18" charset="0"/>
                <a:ea typeface="宋体" panose="02010600030101010101" pitchFamily="2" charset="-122"/>
              </a:rPr>
              <a:t>网络结构为</a:t>
            </a:r>
            <a:r>
              <a:rPr lang="en-US" altLang="zh-CN" sz="2400" dirty="0">
                <a:solidFill>
                  <a:srgbClr val="0000FF"/>
                </a:solidFill>
                <a:latin typeface="Times New Roman" panose="02020603050405020304" pitchFamily="18" charset="0"/>
                <a:ea typeface="宋体" panose="02010600030101010101" pitchFamily="2" charset="-122"/>
              </a:rPr>
              <a:t>63-6-9</a:t>
            </a:r>
            <a:r>
              <a:rPr lang="zh-CN" altLang="en-US" sz="2400" dirty="0">
                <a:solidFill>
                  <a:srgbClr val="0000FF"/>
                </a:solidFill>
                <a:latin typeface="Times New Roman" panose="02020603050405020304" pitchFamily="18" charset="0"/>
                <a:ea typeface="宋体" panose="02010600030101010101" pitchFamily="2" charset="-122"/>
              </a:rPr>
              <a:t>。</a:t>
            </a:r>
            <a:r>
              <a:rPr lang="en-US" altLang="zh-CN" sz="2400" dirty="0">
                <a:solidFill>
                  <a:srgbClr val="0000FF"/>
                </a:solidFill>
                <a:latin typeface="Times New Roman" panose="02020603050405020304" pitchFamily="18" charset="0"/>
                <a:ea typeface="宋体" panose="02010600030101010101" pitchFamily="2" charset="-122"/>
              </a:rPr>
              <a:t>97</a:t>
            </a:r>
            <a:r>
              <a:rPr lang="zh-CN" altLang="en-US" sz="2400" dirty="0">
                <a:solidFill>
                  <a:srgbClr val="0000FF"/>
                </a:solidFill>
                <a:latin typeface="Times New Roman" panose="02020603050405020304" pitchFamily="18" charset="0"/>
                <a:ea typeface="宋体" panose="02010600030101010101" pitchFamily="2" charset="-122"/>
              </a:rPr>
              <a:t>个输入结点，对应上述网格的映射。</a:t>
            </a:r>
            <a:r>
              <a:rPr lang="en-US" altLang="zh-CN" sz="2400" dirty="0">
                <a:solidFill>
                  <a:srgbClr val="0000FF"/>
                </a:solidFill>
                <a:latin typeface="Times New Roman" panose="02020603050405020304" pitchFamily="18" charset="0"/>
                <a:ea typeface="宋体" panose="02010600030101010101" pitchFamily="2" charset="-122"/>
              </a:rPr>
              <a:t>9</a:t>
            </a:r>
            <a:r>
              <a:rPr lang="zh-CN" altLang="en-US" sz="2400" dirty="0">
                <a:solidFill>
                  <a:srgbClr val="0000FF"/>
                </a:solidFill>
                <a:latin typeface="Times New Roman" panose="02020603050405020304" pitchFamily="18" charset="0"/>
                <a:ea typeface="宋体" panose="02010600030101010101" pitchFamily="2" charset="-122"/>
              </a:rPr>
              <a:t>个输出结点对应</a:t>
            </a:r>
            <a:r>
              <a:rPr lang="en-US" altLang="zh-CN" sz="2400" dirty="0">
                <a:solidFill>
                  <a:srgbClr val="0000FF"/>
                </a:solidFill>
                <a:latin typeface="Times New Roman" panose="02020603050405020304" pitchFamily="18" charset="0"/>
                <a:ea typeface="宋体" panose="02010600030101010101" pitchFamily="2" charset="-122"/>
              </a:rPr>
              <a:t>10</a:t>
            </a:r>
            <a:r>
              <a:rPr lang="zh-CN" altLang="en-US" sz="2400" dirty="0">
                <a:solidFill>
                  <a:srgbClr val="0000FF"/>
                </a:solidFill>
                <a:latin typeface="Times New Roman" panose="02020603050405020304" pitchFamily="18" charset="0"/>
                <a:ea typeface="宋体" panose="02010600030101010101" pitchFamily="2" charset="-122"/>
              </a:rPr>
              <a:t>种分类。</a:t>
            </a:r>
            <a:endParaRPr lang="zh-CN" altLang="en-US" sz="2400" dirty="0">
              <a:solidFill>
                <a:srgbClr val="0000FF"/>
              </a:solidFill>
              <a:latin typeface="Times New Roman" panose="02020603050405020304" pitchFamily="18" charset="0"/>
              <a:ea typeface="宋体" panose="02010600030101010101" pitchFamily="2" charset="-122"/>
            </a:endParaRPr>
          </a:p>
          <a:p>
            <a:pPr algn="just"/>
            <a:r>
              <a:rPr lang="zh-CN" altLang="en-US" sz="2400" dirty="0">
                <a:latin typeface="Times New Roman" panose="02020603050405020304" pitchFamily="18" charset="0"/>
                <a:ea typeface="宋体" panose="02010600030101010101" pitchFamily="2" charset="-122"/>
              </a:rPr>
              <a:t>        使用的学习步长为</a:t>
            </a:r>
            <a:r>
              <a:rPr lang="en-US" altLang="zh-CN" sz="2400" dirty="0">
                <a:latin typeface="Times New Roman" panose="02020603050405020304" pitchFamily="18" charset="0"/>
                <a:ea typeface="宋体" panose="02010600030101010101" pitchFamily="2" charset="-122"/>
              </a:rPr>
              <a:t>0.3</a:t>
            </a:r>
            <a:r>
              <a:rPr lang="zh-CN" altLang="en-US" sz="2400" dirty="0">
                <a:latin typeface="Times New Roman" panose="02020603050405020304" pitchFamily="18" charset="0"/>
                <a:ea typeface="宋体" panose="02010600030101010101" pitchFamily="2" charset="-122"/>
              </a:rPr>
              <a:t>。训练</a:t>
            </a:r>
            <a:r>
              <a:rPr lang="en-US" altLang="zh-CN" sz="2400" dirty="0">
                <a:latin typeface="Times New Roman" panose="02020603050405020304" pitchFamily="18" charset="0"/>
                <a:ea typeface="宋体" panose="02010600030101010101" pitchFamily="2" charset="-122"/>
              </a:rPr>
              <a:t>600</a:t>
            </a:r>
            <a:r>
              <a:rPr lang="zh-CN" altLang="en-US" sz="2400" dirty="0">
                <a:latin typeface="Times New Roman" panose="02020603050405020304" pitchFamily="18" charset="0"/>
                <a:ea typeface="宋体" panose="02010600030101010101" pitchFamily="2" charset="-122"/>
              </a:rPr>
              <a:t>个周期，如果输出结点的值大于</a:t>
            </a:r>
            <a:r>
              <a:rPr lang="en-US" altLang="zh-CN" sz="2400" dirty="0">
                <a:latin typeface="Times New Roman" panose="02020603050405020304" pitchFamily="18" charset="0"/>
                <a:ea typeface="宋体" panose="02010600030101010101" pitchFamily="2" charset="-122"/>
              </a:rPr>
              <a:t>0.9</a:t>
            </a:r>
            <a:r>
              <a:rPr lang="zh-CN" altLang="en-US" sz="2400" dirty="0">
                <a:latin typeface="Times New Roman" panose="02020603050405020304" pitchFamily="18" charset="0"/>
                <a:ea typeface="宋体" panose="02010600030101010101" pitchFamily="2" charset="-122"/>
              </a:rPr>
              <a:t>，则取为</a:t>
            </a:r>
            <a:r>
              <a:rPr lang="en-US" altLang="zh-CN" sz="2400" dirty="0">
                <a:latin typeface="Times New Roman" panose="02020603050405020304" pitchFamily="18" charset="0"/>
                <a:ea typeface="宋体" panose="02010600030101010101" pitchFamily="2" charset="-122"/>
              </a:rPr>
              <a:t>ON</a:t>
            </a:r>
            <a:r>
              <a:rPr lang="zh-CN" altLang="en-US" sz="2400" dirty="0">
                <a:latin typeface="Times New Roman" panose="02020603050405020304" pitchFamily="18" charset="0"/>
                <a:ea typeface="宋体" panose="02010600030101010101" pitchFamily="2" charset="-122"/>
              </a:rPr>
              <a:t>，如果输出结点的值小于</a:t>
            </a:r>
            <a:r>
              <a:rPr lang="en-US" altLang="zh-CN" sz="2400" dirty="0">
                <a:latin typeface="Times New Roman" panose="02020603050405020304" pitchFamily="18" charset="0"/>
                <a:ea typeface="宋体" panose="02010600030101010101" pitchFamily="2" charset="-122"/>
              </a:rPr>
              <a:t>0.1</a:t>
            </a:r>
            <a:r>
              <a:rPr lang="zh-CN" altLang="en-US" sz="2400" dirty="0">
                <a:latin typeface="Times New Roman" panose="02020603050405020304" pitchFamily="18" charset="0"/>
                <a:ea typeface="宋体" panose="02010600030101010101" pitchFamily="2" charset="-122"/>
              </a:rPr>
              <a:t>，则取为</a:t>
            </a:r>
            <a:r>
              <a:rPr lang="en-US" altLang="zh-CN" sz="2400" dirty="0">
                <a:latin typeface="Times New Roman" panose="02020603050405020304" pitchFamily="18" charset="0"/>
                <a:ea typeface="宋体" panose="02010600030101010101" pitchFamily="2" charset="-122"/>
              </a:rPr>
              <a:t>OFF</a:t>
            </a:r>
            <a:r>
              <a:rPr lang="zh-CN" altLang="en-US" sz="2400" dirty="0">
                <a:latin typeface="Times New Roman" panose="02020603050405020304" pitchFamily="18"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p:txBody>
      </p:sp>
      <p:sp>
        <p:nvSpPr>
          <p:cNvPr id="168967" name="Text Box 11"/>
          <p:cNvSpPr txBox="1"/>
          <p:nvPr/>
        </p:nvSpPr>
        <p:spPr>
          <a:xfrm>
            <a:off x="5334000" y="1905000"/>
            <a:ext cx="2438400" cy="914400"/>
          </a:xfrm>
          <a:prstGeom prst="rect">
            <a:avLst/>
          </a:prstGeom>
          <a:noFill/>
          <a:ln w="9525">
            <a:noFill/>
          </a:ln>
        </p:spPr>
        <p:txBody>
          <a:bodyPr anchor="t" anchorCtr="0">
            <a:spAutoFit/>
          </a:bodyPr>
          <a:p>
            <a:pPr>
              <a:spcBef>
                <a:spcPct val="50000"/>
              </a:spcBef>
            </a:pPr>
            <a:endParaRPr lang="zh-CN" altLang="zh-CN" dirty="0">
              <a:latin typeface="Arial" panose="020B0604020202020204" pitchFamily="34" charset="0"/>
              <a:ea typeface="宋体" panose="02010600030101010101" pitchFamily="2" charset="-122"/>
            </a:endParaRPr>
          </a:p>
        </p:txBody>
      </p:sp>
      <p:sp>
        <p:nvSpPr>
          <p:cNvPr id="168968" name="Text Box 13"/>
          <p:cNvSpPr txBox="1"/>
          <p:nvPr/>
        </p:nvSpPr>
        <p:spPr>
          <a:xfrm>
            <a:off x="6934200" y="2057400"/>
            <a:ext cx="2209800" cy="914400"/>
          </a:xfrm>
          <a:prstGeom prst="rect">
            <a:avLst/>
          </a:prstGeom>
          <a:noFill/>
          <a:ln w="9525">
            <a:noFill/>
          </a:ln>
        </p:spPr>
        <p:txBody>
          <a:bodyPr anchor="t" anchorCtr="0">
            <a:spAutoFit/>
          </a:bodyPr>
          <a:p>
            <a:pPr>
              <a:spcBef>
                <a:spcPct val="50000"/>
              </a:spcBef>
            </a:pPr>
            <a:endParaRPr lang="zh-CN" altLang="zh-CN" dirty="0">
              <a:latin typeface="Arial" panose="020B0604020202020204" pitchFamily="34" charset="0"/>
              <a:ea typeface="宋体" panose="02010600030101010101" pitchFamily="2" charset="-122"/>
            </a:endParaRPr>
          </a:p>
        </p:txBody>
      </p:sp>
      <p:pic>
        <p:nvPicPr>
          <p:cNvPr id="168969" name="Picture 14" descr="4"/>
          <p:cNvPicPr>
            <a:picLocks noChangeAspect="1"/>
          </p:cNvPicPr>
          <p:nvPr/>
        </p:nvPicPr>
        <p:blipFill>
          <a:blip r:embed="rId1"/>
          <a:stretch>
            <a:fillRect/>
          </a:stretch>
        </p:blipFill>
        <p:spPr>
          <a:xfrm>
            <a:off x="5334000" y="1524000"/>
            <a:ext cx="2335213" cy="2362200"/>
          </a:xfrm>
          <a:prstGeom prst="rect">
            <a:avLst/>
          </a:prstGeom>
          <a:noFill/>
          <a:ln w="9525">
            <a:noFill/>
          </a:ln>
        </p:spPr>
      </p:pic>
      <p:pic>
        <p:nvPicPr>
          <p:cNvPr id="168970" name="Picture 15"/>
          <p:cNvPicPr>
            <a:picLocks noChangeAspect="1"/>
          </p:cNvPicPr>
          <p:nvPr/>
        </p:nvPicPr>
        <p:blipFill>
          <a:blip r:embed="rId2"/>
          <a:stretch>
            <a:fillRect/>
          </a:stretch>
        </p:blipFill>
        <p:spPr>
          <a:xfrm>
            <a:off x="1066800" y="1641475"/>
            <a:ext cx="3048000" cy="2109788"/>
          </a:xfrm>
          <a:prstGeom prst="rect">
            <a:avLst/>
          </a:prstGeom>
          <a:noFill/>
          <a:ln w="9525">
            <a:noFill/>
          </a:ln>
        </p:spPr>
      </p:pic>
    </p:spTree>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71010" name="Text Box 2"/>
          <p:cNvSpPr txBox="1"/>
          <p:nvPr/>
        </p:nvSpPr>
        <p:spPr>
          <a:xfrm>
            <a:off x="457200" y="4419600"/>
            <a:ext cx="8305800" cy="1917700"/>
          </a:xfrm>
          <a:prstGeom prst="rect">
            <a:avLst/>
          </a:prstGeom>
          <a:noFill/>
          <a:ln w="9525">
            <a:noFill/>
          </a:ln>
        </p:spPr>
        <p:txBody>
          <a:bodyPr anchor="t" anchorCtr="0">
            <a:spAutoFit/>
          </a:bodyPr>
          <a:p>
            <a:r>
              <a:rPr lang="en-US" altLang="zh-CN" sz="2400" dirty="0">
                <a:latin typeface="宋体" panose="02010600030101010101" pitchFamily="2" charset="-122"/>
                <a:ea typeface="宋体" panose="02010600030101010101" pitchFamily="2" charset="-122"/>
              </a:rPr>
              <a:t>    </a:t>
            </a:r>
            <a:r>
              <a:rPr lang="zh-CN" altLang="en-US" sz="2400" dirty="0">
                <a:solidFill>
                  <a:srgbClr val="0000FF"/>
                </a:solidFill>
                <a:latin typeface="宋体" panose="02010600030101010101" pitchFamily="2" charset="-122"/>
                <a:ea typeface="宋体" panose="02010600030101010101" pitchFamily="2" charset="-122"/>
              </a:rPr>
              <a:t>测试结果表明：除了</a:t>
            </a:r>
            <a:r>
              <a:rPr lang="en-US" altLang="zh-CN" sz="2400" dirty="0">
                <a:solidFill>
                  <a:srgbClr val="0000FF"/>
                </a:solidFill>
                <a:latin typeface="Times New Roman" panose="02020603050405020304" pitchFamily="18" charset="0"/>
                <a:ea typeface="宋体" panose="02010600030101010101" pitchFamily="2" charset="-122"/>
              </a:rPr>
              <a:t>8</a:t>
            </a:r>
            <a:r>
              <a:rPr lang="zh-CN" altLang="en-US" sz="2400" dirty="0">
                <a:solidFill>
                  <a:srgbClr val="0000FF"/>
                </a:solidFill>
                <a:latin typeface="宋体" panose="02010600030101010101" pitchFamily="2" charset="-122"/>
                <a:ea typeface="宋体" panose="02010600030101010101" pitchFamily="2" charset="-122"/>
              </a:rPr>
              <a:t>以外，所有被测的数字都能够被正确地识别。</a:t>
            </a:r>
            <a:endParaRPr lang="zh-CN" altLang="en-US" sz="2400" dirty="0">
              <a:solidFill>
                <a:srgbClr val="0000FF"/>
              </a:solidFill>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    对于数字</a:t>
            </a:r>
            <a:r>
              <a:rPr lang="en-US" altLang="zh-CN" sz="2400" dirty="0">
                <a:latin typeface="Times New Roman" panose="02020603050405020304" pitchFamily="18" charset="0"/>
                <a:ea typeface="宋体" panose="02010600030101010101" pitchFamily="2" charset="-122"/>
              </a:rPr>
              <a:t>8</a:t>
            </a:r>
            <a:r>
              <a:rPr lang="zh-CN" altLang="en-US" sz="2400" dirty="0">
                <a:latin typeface="宋体" panose="02010600030101010101" pitchFamily="2" charset="-122"/>
                <a:ea typeface="宋体" panose="02010600030101010101" pitchFamily="2" charset="-122"/>
              </a:rPr>
              <a:t>，神经网络的第</a:t>
            </a:r>
            <a:r>
              <a:rPr lang="en-US" altLang="zh-CN" sz="2400" dirty="0">
                <a:latin typeface="Times New Roman" panose="02020603050405020304" pitchFamily="18" charset="0"/>
                <a:ea typeface="宋体" panose="02010600030101010101" pitchFamily="2" charset="-122"/>
              </a:rPr>
              <a:t>6</a:t>
            </a:r>
            <a:r>
              <a:rPr lang="zh-CN" altLang="en-US" sz="2400" dirty="0">
                <a:latin typeface="宋体" panose="02010600030101010101" pitchFamily="2" charset="-122"/>
                <a:ea typeface="宋体" panose="02010600030101010101" pitchFamily="2" charset="-122"/>
              </a:rPr>
              <a:t>个结点的输出值为</a:t>
            </a:r>
            <a:r>
              <a:rPr lang="en-US" altLang="zh-CN" sz="2400" dirty="0">
                <a:latin typeface="Times New Roman" panose="02020603050405020304" pitchFamily="18" charset="0"/>
                <a:ea typeface="宋体" panose="02010600030101010101" pitchFamily="2" charset="-122"/>
              </a:rPr>
              <a:t>0.53</a:t>
            </a:r>
            <a:r>
              <a:rPr lang="zh-CN" altLang="en-US" sz="2400" dirty="0">
                <a:latin typeface="宋体" panose="02010600030101010101" pitchFamily="2" charset="-122"/>
                <a:ea typeface="宋体" panose="02010600030101010101" pitchFamily="2" charset="-122"/>
              </a:rPr>
              <a:t>，第</a:t>
            </a:r>
            <a:r>
              <a:rPr lang="en-US" altLang="zh-CN" sz="2400" dirty="0">
                <a:latin typeface="Times New Roman" panose="02020603050405020304" pitchFamily="18" charset="0"/>
                <a:ea typeface="宋体" panose="02010600030101010101" pitchFamily="2" charset="-122"/>
              </a:rPr>
              <a:t>8</a:t>
            </a:r>
            <a:r>
              <a:rPr lang="zh-CN" altLang="en-US" sz="2400" dirty="0">
                <a:latin typeface="宋体" panose="02010600030101010101" pitchFamily="2" charset="-122"/>
                <a:ea typeface="宋体" panose="02010600030101010101" pitchFamily="2" charset="-122"/>
              </a:rPr>
              <a:t>个结点的输出值为</a:t>
            </a:r>
            <a:r>
              <a:rPr lang="en-US" altLang="zh-CN" sz="2400" dirty="0">
                <a:latin typeface="Times New Roman" panose="02020603050405020304" pitchFamily="18" charset="0"/>
                <a:ea typeface="宋体" panose="02010600030101010101" pitchFamily="2" charset="-122"/>
              </a:rPr>
              <a:t>0.41</a:t>
            </a:r>
            <a:r>
              <a:rPr lang="zh-CN" altLang="en-US" sz="2400" dirty="0">
                <a:latin typeface="宋体" panose="02010600030101010101" pitchFamily="2" charset="-122"/>
                <a:ea typeface="宋体" panose="02010600030101010101" pitchFamily="2" charset="-122"/>
              </a:rPr>
              <a:t>，表明第</a:t>
            </a:r>
            <a:r>
              <a:rPr lang="en-US" altLang="zh-CN" sz="2400" dirty="0">
                <a:latin typeface="Times New Roman" panose="02020603050405020304" pitchFamily="18" charset="0"/>
                <a:ea typeface="宋体" panose="02010600030101010101" pitchFamily="2" charset="-122"/>
              </a:rPr>
              <a:t>8</a:t>
            </a:r>
            <a:r>
              <a:rPr lang="zh-CN" altLang="en-US" sz="2400" dirty="0">
                <a:latin typeface="宋体" panose="02010600030101010101" pitchFamily="2" charset="-122"/>
                <a:ea typeface="宋体" panose="02010600030101010101" pitchFamily="2" charset="-122"/>
              </a:rPr>
              <a:t>个样本是模糊的，可能是数字</a:t>
            </a:r>
            <a:r>
              <a:rPr lang="en-US" altLang="zh-CN" sz="2400" dirty="0">
                <a:latin typeface="Times New Roman" panose="02020603050405020304" pitchFamily="18" charset="0"/>
                <a:ea typeface="宋体" panose="02010600030101010101" pitchFamily="2" charset="-122"/>
              </a:rPr>
              <a:t>6</a:t>
            </a:r>
            <a:r>
              <a:rPr lang="zh-CN" altLang="en-US" sz="2400" dirty="0">
                <a:latin typeface="宋体" panose="02010600030101010101" pitchFamily="2" charset="-122"/>
                <a:ea typeface="宋体" panose="02010600030101010101" pitchFamily="2" charset="-122"/>
              </a:rPr>
              <a:t>，也可能是数字</a:t>
            </a:r>
            <a:r>
              <a:rPr lang="en-US" altLang="zh-CN" sz="2400" dirty="0">
                <a:latin typeface="Times New Roman" panose="02020603050405020304" pitchFamily="18" charset="0"/>
                <a:ea typeface="宋体" panose="02010600030101010101" pitchFamily="2" charset="-122"/>
              </a:rPr>
              <a:t>8</a:t>
            </a:r>
            <a:r>
              <a:rPr lang="zh-CN" altLang="en-US" sz="2400" dirty="0">
                <a:latin typeface="宋体" panose="02010600030101010101" pitchFamily="2" charset="-122"/>
                <a:ea typeface="宋体" panose="02010600030101010101" pitchFamily="2" charset="-122"/>
              </a:rPr>
              <a:t>，但也不完全确信是两者之一。</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sp>
        <p:nvSpPr>
          <p:cNvPr id="171011"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8.3.1  BP</a:t>
            </a:r>
            <a:r>
              <a:rPr lang="zh-CN" altLang="en-US" sz="3600" dirty="0">
                <a:solidFill>
                  <a:schemeClr val="bg1"/>
                </a:solidFill>
                <a:latin typeface="Times New Roman" panose="02020603050405020304" pitchFamily="18" charset="0"/>
                <a:ea typeface="黑体" panose="02010609060101010101" pitchFamily="2" charset="-122"/>
              </a:rPr>
              <a:t>神经网络在模式识别中的应用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71012" name="Text Box 5"/>
          <p:cNvSpPr txBox="1"/>
          <p:nvPr/>
        </p:nvSpPr>
        <p:spPr>
          <a:xfrm>
            <a:off x="685800" y="1430338"/>
            <a:ext cx="3200400" cy="2227262"/>
          </a:xfrm>
          <a:prstGeom prst="rect">
            <a:avLst/>
          </a:prstGeom>
          <a:noFill/>
          <a:ln w="9525">
            <a:noFill/>
          </a:ln>
        </p:spPr>
        <p:txBody>
          <a:bodyPr anchor="t" anchorCtr="0">
            <a:spAutoFit/>
          </a:bodyPr>
          <a:p>
            <a:r>
              <a:rPr lang="zh-CN" altLang="en-US" sz="2800" dirty="0">
                <a:latin typeface="宋体" panose="02010600030101010101" pitchFamily="2" charset="-122"/>
                <a:ea typeface="宋体" panose="02010600030101010101" pitchFamily="2" charset="-122"/>
              </a:rPr>
              <a:t>当训练成功后，对如图所示测试数据进行测试。测试数据都有一个或者多个位丢失。</a:t>
            </a:r>
            <a:endParaRPr lang="zh-CN" altLang="en-US" sz="2800" dirty="0">
              <a:latin typeface="Arial" panose="020B0604020202020204" pitchFamily="34" charset="0"/>
              <a:ea typeface="宋体" panose="02010600030101010101" pitchFamily="2" charset="-122"/>
            </a:endParaRPr>
          </a:p>
        </p:txBody>
      </p:sp>
      <p:pic>
        <p:nvPicPr>
          <p:cNvPr id="171013" name="Picture 6"/>
          <p:cNvPicPr>
            <a:picLocks noChangeAspect="1"/>
          </p:cNvPicPr>
          <p:nvPr/>
        </p:nvPicPr>
        <p:blipFill>
          <a:blip r:embed="rId1"/>
          <a:stretch>
            <a:fillRect/>
          </a:stretch>
        </p:blipFill>
        <p:spPr>
          <a:xfrm>
            <a:off x="4343400" y="1143000"/>
            <a:ext cx="3962400" cy="2752725"/>
          </a:xfrm>
          <a:prstGeom prst="rect">
            <a:avLst/>
          </a:prstGeom>
          <a:noFill/>
          <a:ln w="9525">
            <a:noFill/>
          </a:ln>
        </p:spPr>
      </p:pic>
    </p:spTree>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3"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72034" name="Rectangle 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8.3.2  BP</a:t>
            </a:r>
            <a:r>
              <a:rPr lang="zh-CN" altLang="en-US" sz="3600" dirty="0">
                <a:solidFill>
                  <a:schemeClr val="bg1"/>
                </a:solidFill>
                <a:latin typeface="Times New Roman" panose="02020603050405020304" pitchFamily="18" charset="0"/>
                <a:ea typeface="黑体" panose="02010609060101010101" pitchFamily="2" charset="-122"/>
              </a:rPr>
              <a:t>神经网络在软测量中的应用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72035" name="Rectangle 3"/>
          <p:cNvSpPr/>
          <p:nvPr/>
        </p:nvSpPr>
        <p:spPr>
          <a:xfrm>
            <a:off x="250825" y="914400"/>
            <a:ext cx="8642350" cy="5400675"/>
          </a:xfrm>
          <a:prstGeom prst="rect">
            <a:avLst/>
          </a:prstGeom>
          <a:noFill/>
          <a:ln w="9525">
            <a:noFill/>
          </a:ln>
        </p:spPr>
        <p:txBody>
          <a:bodyPr anchor="t" anchorCtr="0"/>
          <a:p>
            <a:pPr marL="469900" indent="-469900">
              <a:lnSpc>
                <a:spcPct val="140000"/>
              </a:lnSpc>
              <a:spcBef>
                <a:spcPct val="20000"/>
              </a:spcBef>
              <a:buClr>
                <a:schemeClr val="accent2"/>
              </a:buClr>
              <a:buSzPct val="60000"/>
            </a:pPr>
            <a:endParaRPr lang="zh-CN" altLang="zh-CN" sz="2800" b="1" dirty="0">
              <a:latin typeface="Times New Roman" panose="02020603050405020304" pitchFamily="18" charset="0"/>
              <a:ea typeface="宋体" panose="02010600030101010101" pitchFamily="2" charset="-122"/>
            </a:endParaRPr>
          </a:p>
        </p:txBody>
      </p:sp>
      <p:sp>
        <p:nvSpPr>
          <p:cNvPr id="333828" name="Rectangle 4"/>
          <p:cNvSpPr/>
          <p:nvPr/>
        </p:nvSpPr>
        <p:spPr>
          <a:xfrm>
            <a:off x="304800" y="1143000"/>
            <a:ext cx="8642350" cy="68580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o"/>
            </a:pPr>
            <a:r>
              <a:rPr lang="zh-CN" altLang="en-US" sz="2700" b="1" dirty="0">
                <a:latin typeface="Arial" panose="020B0604020202020204" pitchFamily="34" charset="0"/>
                <a:ea typeface="宋体" panose="02010600030101010101" pitchFamily="2" charset="-122"/>
              </a:rPr>
              <a:t>软测量技术</a:t>
            </a:r>
            <a:endParaRPr lang="zh-CN" altLang="en-US" sz="2700" b="1" dirty="0">
              <a:latin typeface="Arial" panose="020B0604020202020204" pitchFamily="34" charset="0"/>
              <a:ea typeface="宋体" panose="02010600030101010101" pitchFamily="2" charset="-122"/>
            </a:endParaRPr>
          </a:p>
        </p:txBody>
      </p:sp>
      <p:sp>
        <p:nvSpPr>
          <p:cNvPr id="333829" name="Rectangle 5"/>
          <p:cNvSpPr/>
          <p:nvPr/>
        </p:nvSpPr>
        <p:spPr>
          <a:xfrm>
            <a:off x="304800" y="5029200"/>
            <a:ext cx="8534400" cy="1203325"/>
          </a:xfrm>
          <a:prstGeom prst="rect">
            <a:avLst/>
          </a:prstGeom>
          <a:noFill/>
          <a:ln w="9525">
            <a:noFill/>
          </a:ln>
        </p:spPr>
        <p:txBody>
          <a:bodyPr anchor="t" anchorCtr="0">
            <a:spAutoFit/>
          </a:bodyPr>
          <a:p>
            <a:pPr>
              <a:lnSpc>
                <a:spcPct val="120000"/>
              </a:lnSpc>
              <a:spcBef>
                <a:spcPct val="50000"/>
              </a:spcBef>
              <a:buClr>
                <a:schemeClr val="accent2"/>
              </a:buClr>
              <a:buFont typeface="Wingdings" panose="05000000000000000000" pitchFamily="2" charset="2"/>
              <a:buChar char="o"/>
            </a:pPr>
            <a:r>
              <a:rPr lang="en-US" altLang="zh-CN" sz="2800" dirty="0">
                <a:latin typeface="Arial" panose="020B0604020202020204" pitchFamily="34" charset="0"/>
                <a:ea typeface="宋体" panose="02010600030101010101" pitchFamily="2" charset="-122"/>
              </a:rPr>
              <a:t> </a:t>
            </a:r>
            <a:r>
              <a:rPr lang="zh-CN" altLang="en-US" sz="2600" dirty="0">
                <a:latin typeface="Arial" panose="020B0604020202020204" pitchFamily="34" charset="0"/>
                <a:ea typeface="宋体" panose="02010600030101010101" pitchFamily="2" charset="-122"/>
              </a:rPr>
              <a:t>主导变量：被估计的变量。</a:t>
            </a:r>
            <a:endParaRPr lang="zh-CN" altLang="en-US" sz="2600" dirty="0">
              <a:latin typeface="Arial" panose="020B0604020202020204" pitchFamily="34" charset="0"/>
              <a:ea typeface="宋体" panose="02010600030101010101" pitchFamily="2" charset="-122"/>
            </a:endParaRPr>
          </a:p>
          <a:p>
            <a:pPr>
              <a:lnSpc>
                <a:spcPct val="120000"/>
              </a:lnSpc>
              <a:spcBef>
                <a:spcPct val="20000"/>
              </a:spcBef>
              <a:buClr>
                <a:schemeClr val="accent2"/>
              </a:buClr>
              <a:buFont typeface="Wingdings" panose="05000000000000000000" pitchFamily="2" charset="2"/>
              <a:buChar char="o"/>
            </a:pPr>
            <a:r>
              <a:rPr lang="zh-CN" altLang="en-US" sz="2600" dirty="0">
                <a:latin typeface="Arial" panose="020B0604020202020204" pitchFamily="34" charset="0"/>
                <a:ea typeface="宋体" panose="02010600030101010101" pitchFamily="2" charset="-122"/>
              </a:rPr>
              <a:t>  辅助变量：与被估计变量相关的一组可测变量</a:t>
            </a:r>
            <a:r>
              <a:rPr lang="zh-CN" altLang="en-US" sz="2800" dirty="0">
                <a:latin typeface="Arial" panose="020B0604020202020204" pitchFamily="34" charset="0"/>
                <a:ea typeface="宋体" panose="02010600030101010101" pitchFamily="2" charset="-122"/>
              </a:rPr>
              <a:t>。</a:t>
            </a:r>
            <a:endParaRPr lang="zh-CN" altLang="en-US" sz="2800" dirty="0">
              <a:latin typeface="Arial" panose="020B0604020202020204" pitchFamily="34" charset="0"/>
              <a:ea typeface="宋体" panose="02010600030101010101" pitchFamily="2" charset="-122"/>
            </a:endParaRPr>
          </a:p>
        </p:txBody>
      </p:sp>
      <p:graphicFrame>
        <p:nvGraphicFramePr>
          <p:cNvPr id="333830" name="Object 6"/>
          <p:cNvGraphicFramePr/>
          <p:nvPr/>
        </p:nvGraphicFramePr>
        <p:xfrm>
          <a:off x="533400" y="2286000"/>
          <a:ext cx="8355013" cy="2562225"/>
        </p:xfrm>
        <a:graphic>
          <a:graphicData uri="http://schemas.openxmlformats.org/presentationml/2006/ole">
            <mc:AlternateContent xmlns:mc="http://schemas.openxmlformats.org/markup-compatibility/2006">
              <mc:Choice xmlns:v="urn:schemas-microsoft-com:vml" Requires="v">
                <p:oleObj spid="_x0000_s3115" name="" r:id="rId1" imgW="7610475" imgH="2333625" progId="Paint.Picture">
                  <p:embed/>
                </p:oleObj>
              </mc:Choice>
              <mc:Fallback>
                <p:oleObj name="" r:id="rId1" imgW="7610475" imgH="2333625" progId="Paint.Picture">
                  <p:embed/>
                  <p:pic>
                    <p:nvPicPr>
                      <p:cNvPr id="0" name="图片 3114"/>
                      <p:cNvPicPr/>
                      <p:nvPr/>
                    </p:nvPicPr>
                    <p:blipFill>
                      <a:blip r:embed="rId2"/>
                      <a:stretch>
                        <a:fillRect/>
                      </a:stretch>
                    </p:blipFill>
                    <p:spPr>
                      <a:xfrm>
                        <a:off x="533400" y="2286000"/>
                        <a:ext cx="8355013" cy="256222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3828">
                                            <p:txEl>
                                              <p:charRg st="0" end="6"/>
                                            </p:txEl>
                                          </p:spTgt>
                                        </p:tgtEl>
                                        <p:attrNameLst>
                                          <p:attrName>style.visibility</p:attrName>
                                        </p:attrNameLst>
                                      </p:cBhvr>
                                      <p:to>
                                        <p:strVal val="visible"/>
                                      </p:to>
                                    </p:set>
                                    <p:anim calcmode="lin" valueType="num">
                                      <p:cBhvr>
                                        <p:cTn id="7" dur="500" fill="hold"/>
                                        <p:tgtEl>
                                          <p:spTgt spid="333828">
                                            <p:txEl>
                                              <p:charRg st="0" end="6"/>
                                            </p:txEl>
                                          </p:spTgt>
                                        </p:tgtEl>
                                        <p:attrNameLst>
                                          <p:attrName>ppt_x</p:attrName>
                                        </p:attrNameLst>
                                      </p:cBhvr>
                                      <p:tavLst>
                                        <p:tav tm="0">
                                          <p:val>
                                            <p:strVal val="0-#ppt_w/2"/>
                                          </p:val>
                                        </p:tav>
                                        <p:tav tm="100000">
                                          <p:val>
                                            <p:strVal val="#ppt_x"/>
                                          </p:val>
                                        </p:tav>
                                      </p:tavLst>
                                    </p:anim>
                                    <p:anim calcmode="lin" valueType="num">
                                      <p:cBhvr>
                                        <p:cTn id="8" dur="500" fill="hold"/>
                                        <p:tgtEl>
                                          <p:spTgt spid="333828">
                                            <p:txEl>
                                              <p:charRg st="0" end="6"/>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3830"/>
                                        </p:tgtEl>
                                        <p:attrNameLst>
                                          <p:attrName>style.visibility</p:attrName>
                                        </p:attrNameLst>
                                      </p:cBhvr>
                                      <p:to>
                                        <p:strVal val="visible"/>
                                      </p:to>
                                    </p:set>
                                    <p:anim calcmode="lin" valueType="num">
                                      <p:cBhvr>
                                        <p:cTn id="13" dur="500" fill="hold"/>
                                        <p:tgtEl>
                                          <p:spTgt spid="333830"/>
                                        </p:tgtEl>
                                        <p:attrNameLst>
                                          <p:attrName>ppt_x</p:attrName>
                                        </p:attrNameLst>
                                      </p:cBhvr>
                                      <p:tavLst>
                                        <p:tav tm="0">
                                          <p:val>
                                            <p:strVal val="0-#ppt_w/2"/>
                                          </p:val>
                                        </p:tav>
                                        <p:tav tm="100000">
                                          <p:val>
                                            <p:strVal val="#ppt_x"/>
                                          </p:val>
                                        </p:tav>
                                      </p:tavLst>
                                    </p:anim>
                                    <p:anim calcmode="lin" valueType="num">
                                      <p:cBhvr>
                                        <p:cTn id="14" dur="500" fill="hold"/>
                                        <p:tgtEl>
                                          <p:spTgt spid="3338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3829"/>
                                        </p:tgtEl>
                                        <p:attrNameLst>
                                          <p:attrName>style.visibility</p:attrName>
                                        </p:attrNameLst>
                                      </p:cBhvr>
                                      <p:to>
                                        <p:strVal val="visible"/>
                                      </p:to>
                                    </p:set>
                                    <p:anim calcmode="lin" valueType="num">
                                      <p:cBhvr>
                                        <p:cTn id="19" dur="500" fill="hold"/>
                                        <p:tgtEl>
                                          <p:spTgt spid="333829"/>
                                        </p:tgtEl>
                                        <p:attrNameLst>
                                          <p:attrName>ppt_x</p:attrName>
                                        </p:attrNameLst>
                                      </p:cBhvr>
                                      <p:tavLst>
                                        <p:tav tm="0">
                                          <p:val>
                                            <p:strVal val="0-#ppt_w/2"/>
                                          </p:val>
                                        </p:tav>
                                        <p:tav tm="100000">
                                          <p:val>
                                            <p:strVal val="#ppt_x"/>
                                          </p:val>
                                        </p:tav>
                                      </p:tavLst>
                                    </p:anim>
                                    <p:anim calcmode="lin" valueType="num">
                                      <p:cBhvr>
                                        <p:cTn id="20" dur="500" fill="hold"/>
                                        <p:tgtEl>
                                          <p:spTgt spid="333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8" grpId="0" build="p"/>
      <p:bldP spid="33382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334850" name="Rectangle 2"/>
          <p:cNvSpPr/>
          <p:nvPr/>
        </p:nvSpPr>
        <p:spPr>
          <a:xfrm>
            <a:off x="381000" y="1076325"/>
            <a:ext cx="8359775" cy="5400675"/>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o"/>
            </a:pPr>
            <a:r>
              <a:rPr lang="zh-CN" altLang="en-US" sz="2600" dirty="0">
                <a:latin typeface="宋体" panose="02010600030101010101" pitchFamily="2" charset="-122"/>
                <a:ea typeface="宋体" panose="02010600030101010101" pitchFamily="2" charset="-122"/>
              </a:rPr>
              <a:t>软测量系统的设计：</a:t>
            </a:r>
            <a:endParaRPr lang="zh-CN" altLang="en-US" sz="2600" dirty="0">
              <a:latin typeface="宋体" panose="02010600030101010101" pitchFamily="2" charset="-122"/>
              <a:ea typeface="宋体" panose="02010600030101010101" pitchFamily="2" charset="-122"/>
            </a:endParaRPr>
          </a:p>
          <a:p>
            <a:pPr marL="469900" indent="-469900">
              <a:lnSpc>
                <a:spcPct val="120000"/>
              </a:lnSpc>
              <a:spcBef>
                <a:spcPct val="20000"/>
              </a:spcBef>
              <a:buClr>
                <a:srgbClr val="0000FF"/>
              </a:buClr>
              <a:buFont typeface="Wingdings" panose="05000000000000000000" pitchFamily="2" charset="2"/>
              <a:buChar char="§"/>
            </a:pPr>
            <a:r>
              <a:rPr lang="zh-CN" altLang="en-US" sz="2600" dirty="0">
                <a:latin typeface="宋体" panose="02010600030101010101" pitchFamily="2" charset="-122"/>
                <a:ea typeface="宋体" panose="02010600030101010101" pitchFamily="2" charset="-122"/>
              </a:rPr>
              <a:t>辅助变量的选择：变量类型、变量数量和检测点位置的选择。</a:t>
            </a:r>
            <a:endParaRPr lang="zh-CN" altLang="en-US" sz="2600" dirty="0">
              <a:latin typeface="宋体" panose="02010600030101010101" pitchFamily="2" charset="-122"/>
              <a:ea typeface="宋体" panose="02010600030101010101" pitchFamily="2" charset="-122"/>
            </a:endParaRPr>
          </a:p>
          <a:p>
            <a:pPr marL="469900" indent="-469900">
              <a:lnSpc>
                <a:spcPct val="120000"/>
              </a:lnSpc>
              <a:spcBef>
                <a:spcPct val="20000"/>
              </a:spcBef>
              <a:buClr>
                <a:srgbClr val="0000FF"/>
              </a:buClr>
              <a:buFont typeface="Wingdings" panose="05000000000000000000" pitchFamily="2" charset="2"/>
              <a:buChar char="§"/>
            </a:pPr>
            <a:r>
              <a:rPr lang="zh-CN" altLang="en-US" sz="2600" dirty="0">
                <a:latin typeface="宋体" panose="02010600030101010101" pitchFamily="2" charset="-122"/>
                <a:ea typeface="宋体" panose="02010600030101010101" pitchFamily="2" charset="-122"/>
              </a:rPr>
              <a:t>数据采集与处理。</a:t>
            </a:r>
            <a:endParaRPr lang="zh-CN" altLang="en-US" sz="2600" dirty="0">
              <a:latin typeface="宋体" panose="02010600030101010101" pitchFamily="2" charset="-122"/>
              <a:ea typeface="宋体" panose="02010600030101010101" pitchFamily="2" charset="-122"/>
            </a:endParaRPr>
          </a:p>
          <a:p>
            <a:pPr marL="469900" indent="-469900">
              <a:lnSpc>
                <a:spcPct val="120000"/>
              </a:lnSpc>
              <a:spcBef>
                <a:spcPct val="20000"/>
              </a:spcBef>
              <a:buClr>
                <a:srgbClr val="0000FF"/>
              </a:buClr>
              <a:buFont typeface="Wingdings" panose="05000000000000000000" pitchFamily="2" charset="2"/>
              <a:buChar char="§"/>
            </a:pPr>
            <a:r>
              <a:rPr lang="zh-CN" altLang="en-US" sz="2600" dirty="0">
                <a:latin typeface="宋体" panose="02010600030101010101" pitchFamily="2" charset="-122"/>
                <a:ea typeface="宋体" panose="02010600030101010101" pitchFamily="2" charset="-122"/>
              </a:rPr>
              <a:t>软测量模型的建立：通过辅助变量来获得对主导变量的最佳估计。</a:t>
            </a:r>
            <a:r>
              <a:rPr lang="zh-CN" altLang="en-US" sz="2800" dirty="0">
                <a:latin typeface="宋体" panose="02010600030101010101" pitchFamily="2" charset="-122"/>
                <a:ea typeface="宋体" panose="02010600030101010101" pitchFamily="2" charset="-122"/>
              </a:rPr>
              <a:t> </a:t>
            </a:r>
            <a:r>
              <a:rPr lang="zh-CN" altLang="en-US" sz="2800" dirty="0">
                <a:latin typeface="Arial" panose="020B0604020202020204" pitchFamily="34" charset="0"/>
                <a:ea typeface="宋体" panose="02010600030101010101" pitchFamily="2" charset="-122"/>
              </a:rPr>
              <a:t> </a:t>
            </a:r>
            <a:endParaRPr lang="zh-CN" altLang="en-US" sz="2800" dirty="0">
              <a:latin typeface="Arial" panose="020B0604020202020204" pitchFamily="34" charset="0"/>
              <a:ea typeface="宋体" panose="02010600030101010101" pitchFamily="2" charset="-122"/>
            </a:endParaRPr>
          </a:p>
        </p:txBody>
      </p:sp>
      <p:sp>
        <p:nvSpPr>
          <p:cNvPr id="173059" name="Rectangle 3"/>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8.3.2  BP</a:t>
            </a:r>
            <a:r>
              <a:rPr lang="zh-CN" altLang="en-US" sz="3600" dirty="0">
                <a:solidFill>
                  <a:schemeClr val="bg1"/>
                </a:solidFill>
                <a:latin typeface="Times New Roman" panose="02020603050405020304" pitchFamily="18" charset="0"/>
                <a:ea typeface="黑体" panose="02010609060101010101" pitchFamily="2" charset="-122"/>
              </a:rPr>
              <a:t>神经网络在软测量中的应用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34850">
                                            <p:txEl>
                                              <p:charRg st="0" end="10"/>
                                            </p:txEl>
                                          </p:spTgt>
                                        </p:tgtEl>
                                        <p:attrNameLst>
                                          <p:attrName>style.visibility</p:attrName>
                                        </p:attrNameLst>
                                      </p:cBhvr>
                                      <p:to>
                                        <p:strVal val="visible"/>
                                      </p:to>
                                    </p:set>
                                    <p:animEffect transition="in" filter="barn(inHorizontal)">
                                      <p:cBhvr>
                                        <p:cTn id="7" dur="500"/>
                                        <p:tgtEl>
                                          <p:spTgt spid="334850">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334850">
                                            <p:txEl>
                                              <p:charRg st="10" end="38"/>
                                            </p:txEl>
                                          </p:spTgt>
                                        </p:tgtEl>
                                        <p:attrNameLst>
                                          <p:attrName>style.visibility</p:attrName>
                                        </p:attrNameLst>
                                      </p:cBhvr>
                                      <p:to>
                                        <p:strVal val="visible"/>
                                      </p:to>
                                    </p:set>
                                    <p:animEffect transition="in" filter="barn(inHorizontal)">
                                      <p:cBhvr>
                                        <p:cTn id="12" dur="500"/>
                                        <p:tgtEl>
                                          <p:spTgt spid="334850">
                                            <p:txEl>
                                              <p:charRg st="10" end="3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334850">
                                            <p:txEl>
                                              <p:charRg st="38" end="47"/>
                                            </p:txEl>
                                          </p:spTgt>
                                        </p:tgtEl>
                                        <p:attrNameLst>
                                          <p:attrName>style.visibility</p:attrName>
                                        </p:attrNameLst>
                                      </p:cBhvr>
                                      <p:to>
                                        <p:strVal val="visible"/>
                                      </p:to>
                                    </p:set>
                                    <p:animEffect transition="in" filter="barn(inHorizontal)">
                                      <p:cBhvr>
                                        <p:cTn id="17" dur="500"/>
                                        <p:tgtEl>
                                          <p:spTgt spid="334850">
                                            <p:txEl>
                                              <p:charRg st="38" end="4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334850">
                                            <p:txEl>
                                              <p:charRg st="47" end="79"/>
                                            </p:txEl>
                                          </p:spTgt>
                                        </p:tgtEl>
                                        <p:attrNameLst>
                                          <p:attrName>style.visibility</p:attrName>
                                        </p:attrNameLst>
                                      </p:cBhvr>
                                      <p:to>
                                        <p:strVal val="visible"/>
                                      </p:to>
                                    </p:set>
                                    <p:animEffect transition="in" filter="barn(inHorizontal)">
                                      <p:cBhvr>
                                        <p:cTn id="22" dur="500"/>
                                        <p:tgtEl>
                                          <p:spTgt spid="334850">
                                            <p:txEl>
                                              <p:charRg st="47" end="7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p:txBody>
          <a:bodyPr anchor="b" anchorCtr="0"/>
          <a:p>
            <a:r>
              <a:rPr lang="zh-CN" altLang="en-US"/>
              <a:t>。</a:t>
            </a:r>
            <a:endParaRPr lang="zh-CN" altLang="en-US"/>
          </a:p>
        </p:txBody>
      </p:sp>
      <p:pic>
        <p:nvPicPr>
          <p:cNvPr id="38914" name="图片 1"/>
          <p:cNvPicPr>
            <a:picLocks noChangeAspect="1"/>
          </p:cNvPicPr>
          <p:nvPr/>
        </p:nvPicPr>
        <p:blipFill>
          <a:blip r:embed="rId1"/>
          <a:stretch>
            <a:fillRect/>
          </a:stretch>
        </p:blipFill>
        <p:spPr>
          <a:xfrm>
            <a:off x="407988" y="917575"/>
            <a:ext cx="3390900" cy="793750"/>
          </a:xfrm>
          <a:prstGeom prst="rect">
            <a:avLst/>
          </a:prstGeom>
          <a:noFill/>
          <a:ln w="9525">
            <a:noFill/>
          </a:ln>
        </p:spPr>
      </p:pic>
      <p:sp>
        <p:nvSpPr>
          <p:cNvPr id="38915" name="内容占位符 2"/>
          <p:cNvSpPr>
            <a:spLocks noGrp="1"/>
          </p:cNvSpPr>
          <p:nvPr>
            <p:ph idx="1"/>
          </p:nvPr>
        </p:nvSpPr>
        <p:spPr>
          <a:xfrm>
            <a:off x="250825" y="1962150"/>
            <a:ext cx="8642350" cy="5400675"/>
          </a:xfrm>
        </p:spPr>
        <p:txBody>
          <a:bodyPr anchor="t" anchorCtr="0"/>
          <a:p>
            <a:r>
              <a:rPr lang="zh-CN" altLang="en-US" sz="2400"/>
              <a:t>Hebb提出了神经元处理信息的</a:t>
            </a:r>
            <a:r>
              <a:rPr lang="zh-CN" altLang="en-US" sz="2400">
                <a:solidFill>
                  <a:srgbClr val="FF0000"/>
                </a:solidFill>
              </a:rPr>
              <a:t>机制规律</a:t>
            </a:r>
            <a:r>
              <a:rPr lang="zh-CN" altLang="en-US" sz="2400">
                <a:solidFill>
                  <a:schemeClr val="tx1"/>
                </a:solidFill>
              </a:rPr>
              <a:t>，</a:t>
            </a:r>
            <a:r>
              <a:rPr lang="zh-CN" altLang="en-US" sz="2400"/>
              <a:t>但只是一个设想，</a:t>
            </a:r>
            <a:r>
              <a:rPr lang="zh-CN" altLang="en-US" sz="2400">
                <a:solidFill>
                  <a:srgbClr val="FF0000"/>
                </a:solidFill>
              </a:rPr>
              <a:t>没有验证</a:t>
            </a:r>
            <a:r>
              <a:rPr lang="zh-CN" altLang="en-US" sz="2400"/>
              <a:t>。</a:t>
            </a:r>
            <a:endParaRPr lang="zh-CN" altLang="en-US" sz="2400"/>
          </a:p>
          <a:p>
            <a:r>
              <a:rPr lang="zh-CN" altLang="en-US" sz="2400"/>
              <a:t>1957年，Rosenblatt在纽约时报上发表文章Electronic ‘Brain’ Teaches Itself，首次提出了可以模型人类感知能力的机器，并称之为感知机</a:t>
            </a:r>
            <a:endParaRPr lang="zh-CN" altLang="en-US" sz="2400"/>
          </a:p>
        </p:txBody>
      </p:sp>
    </p:spTree>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1"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74082" name="Rectangle 3"/>
          <p:cNvSpPr/>
          <p:nvPr/>
        </p:nvSpPr>
        <p:spPr>
          <a:xfrm>
            <a:off x="250825" y="908050"/>
            <a:ext cx="8642350" cy="5400675"/>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
            </a:pPr>
            <a:r>
              <a:rPr lang="zh-CN" altLang="en-US" sz="2600" b="1" dirty="0">
                <a:latin typeface="Times New Roman" panose="02020603050405020304" pitchFamily="18" charset="0"/>
                <a:ea typeface="宋体" panose="02010600030101010101" pitchFamily="2" charset="-122"/>
              </a:rPr>
              <a:t>序批式活性污泥法（</a:t>
            </a:r>
            <a:r>
              <a:rPr lang="en-US" altLang="zh-CN" sz="2600" b="1" dirty="0">
                <a:latin typeface="Times New Roman" panose="02020603050405020304" pitchFamily="18" charset="0"/>
                <a:ea typeface="宋体" panose="02010600030101010101" pitchFamily="2" charset="-122"/>
              </a:rPr>
              <a:t>SBR</a:t>
            </a:r>
            <a:r>
              <a:rPr lang="zh-CN" altLang="en-US" sz="2600" b="1" dirty="0">
                <a:latin typeface="Times New Roman" panose="02020603050405020304" pitchFamily="18" charset="0"/>
                <a:ea typeface="宋体" panose="02010600030101010101" pitchFamily="2" charset="-122"/>
              </a:rPr>
              <a:t>）</a:t>
            </a:r>
            <a:endParaRPr lang="zh-CN" altLang="en-US" sz="2600" b="1" dirty="0">
              <a:latin typeface="Times New Roman" panose="02020603050405020304" pitchFamily="18" charset="0"/>
              <a:ea typeface="宋体" panose="02010600030101010101" pitchFamily="2" charset="-122"/>
            </a:endParaRPr>
          </a:p>
        </p:txBody>
      </p:sp>
      <p:pic>
        <p:nvPicPr>
          <p:cNvPr id="335876" name="Picture 4"/>
          <p:cNvPicPr>
            <a:picLocks noChangeAspect="1"/>
          </p:cNvPicPr>
          <p:nvPr/>
        </p:nvPicPr>
        <p:blipFill>
          <a:blip r:embed="rId1"/>
          <a:stretch>
            <a:fillRect/>
          </a:stretch>
        </p:blipFill>
        <p:spPr>
          <a:xfrm>
            <a:off x="457200" y="1857375"/>
            <a:ext cx="8229600" cy="3476625"/>
          </a:xfrm>
          <a:prstGeom prst="rect">
            <a:avLst/>
          </a:prstGeom>
          <a:noFill/>
          <a:ln w="9525">
            <a:noFill/>
          </a:ln>
        </p:spPr>
      </p:pic>
      <p:sp>
        <p:nvSpPr>
          <p:cNvPr id="174084" name="Rectangle 5"/>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8.3.2  BP</a:t>
            </a:r>
            <a:r>
              <a:rPr lang="zh-CN" altLang="en-US" sz="3600" dirty="0">
                <a:solidFill>
                  <a:schemeClr val="bg1"/>
                </a:solidFill>
                <a:latin typeface="Times New Roman" panose="02020603050405020304" pitchFamily="18" charset="0"/>
                <a:ea typeface="黑体" panose="02010609060101010101" pitchFamily="2" charset="-122"/>
              </a:rPr>
              <a:t>神经网络在软测量中的应用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35876"/>
                                        </p:tgtEl>
                                        <p:attrNameLst>
                                          <p:attrName>style.visibility</p:attrName>
                                        </p:attrNameLst>
                                      </p:cBhvr>
                                      <p:to>
                                        <p:strVal val="visible"/>
                                      </p:to>
                                    </p:set>
                                    <p:animEffect transition="in" filter="barn(inHorizontal)">
                                      <p:cBhvr>
                                        <p:cTn id="7" dur="500"/>
                                        <p:tgtEl>
                                          <p:spTgt spid="335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336899" name="Rectangle 3"/>
          <p:cNvSpPr/>
          <p:nvPr/>
        </p:nvSpPr>
        <p:spPr>
          <a:xfrm>
            <a:off x="250825" y="908050"/>
            <a:ext cx="8642350" cy="5400675"/>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pPr>
            <a:r>
              <a:rPr lang="en-US" altLang="zh-CN" sz="2200" b="1" dirty="0">
                <a:latin typeface="Times New Roman" panose="02020603050405020304" pitchFamily="18" charset="0"/>
                <a:ea typeface="宋体" panose="02010600030101010101" pitchFamily="2" charset="-122"/>
              </a:rPr>
              <a:t>BOD</a:t>
            </a:r>
            <a:r>
              <a:rPr lang="zh-CN" altLang="en-US" sz="2200" b="1" dirty="0">
                <a:latin typeface="Times New Roman" panose="02020603050405020304" pitchFamily="18" charset="0"/>
                <a:ea typeface="宋体" panose="02010600030101010101" pitchFamily="2" charset="-122"/>
              </a:rPr>
              <a:t>、</a:t>
            </a:r>
            <a:r>
              <a:rPr lang="en-US" altLang="zh-CN" sz="2200" b="1" dirty="0">
                <a:latin typeface="Times New Roman" panose="02020603050405020304" pitchFamily="18" charset="0"/>
                <a:ea typeface="宋体" panose="02010600030101010101" pitchFamily="2" charset="-122"/>
              </a:rPr>
              <a:t>COD</a:t>
            </a:r>
            <a:r>
              <a:rPr lang="zh-CN" altLang="en-US" sz="2200" b="1" dirty="0">
                <a:latin typeface="Times New Roman" panose="02020603050405020304" pitchFamily="18" charset="0"/>
                <a:ea typeface="宋体" panose="02010600030101010101" pitchFamily="2" charset="-122"/>
              </a:rPr>
              <a:t>、</a:t>
            </a:r>
            <a:r>
              <a:rPr lang="en-US" altLang="zh-CN" sz="2200" b="1" dirty="0">
                <a:latin typeface="Times New Roman" panose="02020603050405020304" pitchFamily="18" charset="0"/>
                <a:ea typeface="宋体" panose="02010600030101010101" pitchFamily="2" charset="-122"/>
              </a:rPr>
              <a:t>N</a:t>
            </a:r>
            <a:r>
              <a:rPr lang="zh-CN" altLang="en-US" sz="2200" b="1" dirty="0">
                <a:latin typeface="Times New Roman" panose="02020603050405020304" pitchFamily="18" charset="0"/>
                <a:ea typeface="宋体" panose="02010600030101010101" pitchFamily="2" charset="-122"/>
              </a:rPr>
              <a:t>和</a:t>
            </a:r>
            <a:r>
              <a:rPr lang="en-US" altLang="zh-CN" sz="2200" b="1" dirty="0">
                <a:latin typeface="Times New Roman" panose="02020603050405020304" pitchFamily="18" charset="0"/>
                <a:ea typeface="宋体" panose="02010600030101010101" pitchFamily="2" charset="-122"/>
              </a:rPr>
              <a:t>P</a:t>
            </a:r>
            <a:r>
              <a:rPr lang="zh-CN" altLang="en-US" sz="2200" b="1" dirty="0">
                <a:latin typeface="Times New Roman" panose="02020603050405020304" pitchFamily="18" charset="0"/>
                <a:ea typeface="宋体" panose="02010600030101010101" pitchFamily="2" charset="-122"/>
              </a:rPr>
              <a:t>：为软测量模型的主导变量。</a:t>
            </a:r>
            <a:endParaRPr lang="zh-CN" altLang="en-US" sz="2200" b="1" dirty="0">
              <a:latin typeface="Times New Roman" panose="02020603050405020304" pitchFamily="18" charset="0"/>
              <a:ea typeface="宋体" panose="02010600030101010101" pitchFamily="2" charset="-122"/>
            </a:endParaRPr>
          </a:p>
          <a:p>
            <a:pPr marL="469900" indent="-469900">
              <a:lnSpc>
                <a:spcPct val="120000"/>
              </a:lnSpc>
              <a:spcBef>
                <a:spcPct val="20000"/>
              </a:spcBef>
              <a:buClr>
                <a:schemeClr val="accent2"/>
              </a:buClr>
              <a:buFont typeface="Wingdings" panose="05000000000000000000" pitchFamily="2" charset="2"/>
            </a:pPr>
            <a:r>
              <a:rPr lang="en-US" altLang="zh-CN" sz="2200" b="1" dirty="0">
                <a:latin typeface="Times New Roman" panose="02020603050405020304" pitchFamily="18" charset="0"/>
                <a:ea typeface="宋体" panose="02010600030101010101" pitchFamily="2" charset="-122"/>
              </a:rPr>
              <a:t>ORP</a:t>
            </a:r>
            <a:r>
              <a:rPr lang="zh-CN" altLang="en-US" sz="2200" b="1" dirty="0">
                <a:latin typeface="Times New Roman" panose="02020603050405020304" pitchFamily="18" charset="0"/>
                <a:ea typeface="宋体" panose="02010600030101010101" pitchFamily="2" charset="-122"/>
              </a:rPr>
              <a:t>、</a:t>
            </a:r>
            <a:r>
              <a:rPr lang="en-US" altLang="zh-CN" sz="2200" b="1" dirty="0">
                <a:latin typeface="Times New Roman" panose="02020603050405020304" pitchFamily="18" charset="0"/>
                <a:ea typeface="宋体" panose="02010600030101010101" pitchFamily="2" charset="-122"/>
              </a:rPr>
              <a:t>DO</a:t>
            </a:r>
            <a:r>
              <a:rPr lang="zh-CN" altLang="en-US" sz="2200" b="1" dirty="0">
                <a:latin typeface="Times New Roman" panose="02020603050405020304" pitchFamily="18" charset="0"/>
                <a:ea typeface="宋体" panose="02010600030101010101" pitchFamily="2" charset="-122"/>
              </a:rPr>
              <a:t>、</a:t>
            </a:r>
            <a:r>
              <a:rPr lang="en-US" altLang="zh-CN" sz="2200" b="1" dirty="0">
                <a:latin typeface="Times New Roman" panose="02020603050405020304" pitchFamily="18" charset="0"/>
                <a:ea typeface="宋体" panose="02010600030101010101" pitchFamily="2" charset="-122"/>
              </a:rPr>
              <a:t>PH</a:t>
            </a:r>
            <a:r>
              <a:rPr lang="zh-CN" altLang="en-US" sz="2200" b="1" dirty="0">
                <a:latin typeface="Times New Roman" panose="02020603050405020304" pitchFamily="18" charset="0"/>
                <a:ea typeface="宋体" panose="02010600030101010101" pitchFamily="2" charset="-122"/>
              </a:rPr>
              <a:t>和</a:t>
            </a:r>
            <a:r>
              <a:rPr lang="en-US" altLang="zh-CN" sz="2200" b="1" dirty="0">
                <a:latin typeface="Times New Roman" panose="02020603050405020304" pitchFamily="18" charset="0"/>
                <a:ea typeface="宋体" panose="02010600030101010101" pitchFamily="2" charset="-122"/>
              </a:rPr>
              <a:t>MLSS</a:t>
            </a:r>
            <a:r>
              <a:rPr lang="zh-CN" altLang="en-US" sz="2200" b="1" dirty="0">
                <a:latin typeface="Times New Roman" panose="02020603050405020304" pitchFamily="18" charset="0"/>
                <a:ea typeface="宋体" panose="02010600030101010101" pitchFamily="2" charset="-122"/>
              </a:rPr>
              <a:t>：辅助变量。</a:t>
            </a:r>
            <a:endParaRPr lang="zh-CN" altLang="en-US" sz="2200" b="1" dirty="0">
              <a:latin typeface="Times New Roman" panose="02020603050405020304" pitchFamily="18" charset="0"/>
              <a:ea typeface="宋体" panose="02010600030101010101" pitchFamily="2" charset="-122"/>
            </a:endParaRPr>
          </a:p>
          <a:p>
            <a:pPr marL="469900" indent="-469900">
              <a:lnSpc>
                <a:spcPct val="120000"/>
              </a:lnSpc>
              <a:spcBef>
                <a:spcPct val="20000"/>
              </a:spcBef>
              <a:buClr>
                <a:schemeClr val="accent2"/>
              </a:buClr>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三层</a:t>
            </a:r>
            <a:r>
              <a:rPr lang="en-US" altLang="zh-CN" sz="2200" b="1" dirty="0">
                <a:latin typeface="Times New Roman" panose="02020603050405020304" pitchFamily="18" charset="0"/>
                <a:ea typeface="宋体" panose="02010600030101010101" pitchFamily="2" charset="-122"/>
              </a:rPr>
              <a:t>BP</a:t>
            </a:r>
            <a:r>
              <a:rPr lang="zh-CN" altLang="en-US" sz="2200" b="1" dirty="0">
                <a:latin typeface="Times New Roman" panose="02020603050405020304" pitchFamily="18" charset="0"/>
                <a:ea typeface="宋体" panose="02010600030101010101" pitchFamily="2" charset="-122"/>
              </a:rPr>
              <a:t>网络：</a:t>
            </a:r>
            <a:r>
              <a:rPr lang="zh-CN" altLang="en-US" sz="1900" b="1" dirty="0">
                <a:latin typeface="Times New Roman" panose="02020603050405020304" pitchFamily="18" charset="0"/>
                <a:ea typeface="宋体" panose="02010600030101010101" pitchFamily="2" charset="-122"/>
              </a:rPr>
              <a:t> </a:t>
            </a:r>
            <a:endParaRPr lang="zh-CN" altLang="en-US" sz="2800" b="1" dirty="0">
              <a:latin typeface="Times New Roman" panose="02020603050405020304" pitchFamily="18" charset="0"/>
              <a:ea typeface="宋体" panose="02010600030101010101" pitchFamily="2" charset="-122"/>
            </a:endParaRPr>
          </a:p>
        </p:txBody>
      </p:sp>
      <p:pic>
        <p:nvPicPr>
          <p:cNvPr id="336900" name="Picture 4"/>
          <p:cNvPicPr>
            <a:picLocks noChangeAspect="1"/>
          </p:cNvPicPr>
          <p:nvPr/>
        </p:nvPicPr>
        <p:blipFill>
          <a:blip r:embed="rId1"/>
          <a:stretch>
            <a:fillRect/>
          </a:stretch>
        </p:blipFill>
        <p:spPr>
          <a:xfrm>
            <a:off x="838200" y="2133600"/>
            <a:ext cx="7620000" cy="4343400"/>
          </a:xfrm>
          <a:prstGeom prst="rect">
            <a:avLst/>
          </a:prstGeom>
          <a:noFill/>
          <a:ln w="9525">
            <a:noFill/>
          </a:ln>
        </p:spPr>
      </p:pic>
      <p:sp>
        <p:nvSpPr>
          <p:cNvPr id="175108" name="Rectangle 5"/>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8.3.2  BP</a:t>
            </a:r>
            <a:r>
              <a:rPr lang="zh-CN" altLang="en-US" sz="3600" dirty="0">
                <a:solidFill>
                  <a:schemeClr val="bg1"/>
                </a:solidFill>
                <a:latin typeface="Times New Roman" panose="02020603050405020304" pitchFamily="18" charset="0"/>
                <a:ea typeface="黑体" panose="02010609060101010101" pitchFamily="2" charset="-122"/>
              </a:rPr>
              <a:t>神经网络在软测量中的应用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6899">
                                            <p:txEl>
                                              <p:charRg st="0" end="25"/>
                                            </p:txEl>
                                          </p:spTgt>
                                        </p:tgtEl>
                                        <p:attrNameLst>
                                          <p:attrName>style.visibility</p:attrName>
                                        </p:attrNameLst>
                                      </p:cBhvr>
                                      <p:to>
                                        <p:strVal val="visible"/>
                                      </p:to>
                                    </p:set>
                                    <p:anim calcmode="lin" valueType="num">
                                      <p:cBhvr>
                                        <p:cTn id="7" dur="500" fill="hold"/>
                                        <p:tgtEl>
                                          <p:spTgt spid="336899">
                                            <p:txEl>
                                              <p:charRg st="0" end="25"/>
                                            </p:txEl>
                                          </p:spTgt>
                                        </p:tgtEl>
                                        <p:attrNameLst>
                                          <p:attrName>ppt_x</p:attrName>
                                        </p:attrNameLst>
                                      </p:cBhvr>
                                      <p:tavLst>
                                        <p:tav tm="0">
                                          <p:val>
                                            <p:strVal val="0-#ppt_w/2"/>
                                          </p:val>
                                        </p:tav>
                                        <p:tav tm="100000">
                                          <p:val>
                                            <p:strVal val="#ppt_x"/>
                                          </p:val>
                                        </p:tav>
                                      </p:tavLst>
                                    </p:anim>
                                    <p:anim calcmode="lin" valueType="num">
                                      <p:cBhvr>
                                        <p:cTn id="8" dur="500" fill="hold"/>
                                        <p:tgtEl>
                                          <p:spTgt spid="336899">
                                            <p:txEl>
                                              <p:charRg st="0" end="25"/>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6899">
                                            <p:txEl>
                                              <p:charRg st="25" end="46"/>
                                            </p:txEl>
                                          </p:spTgt>
                                        </p:tgtEl>
                                        <p:attrNameLst>
                                          <p:attrName>style.visibility</p:attrName>
                                        </p:attrNameLst>
                                      </p:cBhvr>
                                      <p:to>
                                        <p:strVal val="visible"/>
                                      </p:to>
                                    </p:set>
                                    <p:anim calcmode="lin" valueType="num">
                                      <p:cBhvr>
                                        <p:cTn id="13" dur="500" fill="hold"/>
                                        <p:tgtEl>
                                          <p:spTgt spid="336899">
                                            <p:txEl>
                                              <p:charRg st="25" end="46"/>
                                            </p:txEl>
                                          </p:spTgt>
                                        </p:tgtEl>
                                        <p:attrNameLst>
                                          <p:attrName>ppt_x</p:attrName>
                                        </p:attrNameLst>
                                      </p:cBhvr>
                                      <p:tavLst>
                                        <p:tav tm="0">
                                          <p:val>
                                            <p:strVal val="0-#ppt_w/2"/>
                                          </p:val>
                                        </p:tav>
                                        <p:tav tm="100000">
                                          <p:val>
                                            <p:strVal val="#ppt_x"/>
                                          </p:val>
                                        </p:tav>
                                      </p:tavLst>
                                    </p:anim>
                                    <p:anim calcmode="lin" valueType="num">
                                      <p:cBhvr>
                                        <p:cTn id="14" dur="500" fill="hold"/>
                                        <p:tgtEl>
                                          <p:spTgt spid="336899">
                                            <p:txEl>
                                              <p:charRg st="25" end="4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6899">
                                            <p:txEl>
                                              <p:charRg st="46" end="55"/>
                                            </p:txEl>
                                          </p:spTgt>
                                        </p:tgtEl>
                                        <p:attrNameLst>
                                          <p:attrName>style.visibility</p:attrName>
                                        </p:attrNameLst>
                                      </p:cBhvr>
                                      <p:to>
                                        <p:strVal val="visible"/>
                                      </p:to>
                                    </p:set>
                                    <p:anim calcmode="lin" valueType="num">
                                      <p:cBhvr>
                                        <p:cTn id="19" dur="500" fill="hold"/>
                                        <p:tgtEl>
                                          <p:spTgt spid="336899">
                                            <p:txEl>
                                              <p:charRg st="46" end="55"/>
                                            </p:txEl>
                                          </p:spTgt>
                                        </p:tgtEl>
                                        <p:attrNameLst>
                                          <p:attrName>ppt_x</p:attrName>
                                        </p:attrNameLst>
                                      </p:cBhvr>
                                      <p:tavLst>
                                        <p:tav tm="0">
                                          <p:val>
                                            <p:strVal val="0-#ppt_w/2"/>
                                          </p:val>
                                        </p:tav>
                                        <p:tav tm="100000">
                                          <p:val>
                                            <p:strVal val="#ppt_x"/>
                                          </p:val>
                                        </p:tav>
                                      </p:tavLst>
                                    </p:anim>
                                    <p:anim calcmode="lin" valueType="num">
                                      <p:cBhvr>
                                        <p:cTn id="20" dur="500" fill="hold"/>
                                        <p:tgtEl>
                                          <p:spTgt spid="336899">
                                            <p:txEl>
                                              <p:charRg st="46" end="5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36900"/>
                                        </p:tgtEl>
                                        <p:attrNameLst>
                                          <p:attrName>style.visibility</p:attrName>
                                        </p:attrNameLst>
                                      </p:cBhvr>
                                      <p:to>
                                        <p:strVal val="visible"/>
                                      </p:to>
                                    </p:set>
                                    <p:anim calcmode="lin" valueType="num">
                                      <p:cBhvr>
                                        <p:cTn id="25" dur="500" fill="hold"/>
                                        <p:tgtEl>
                                          <p:spTgt spid="336900"/>
                                        </p:tgtEl>
                                        <p:attrNameLst>
                                          <p:attrName>ppt_w</p:attrName>
                                        </p:attrNameLst>
                                      </p:cBhvr>
                                      <p:tavLst>
                                        <p:tav tm="0">
                                          <p:val>
                                            <p:fltVal val="0.000000"/>
                                          </p:val>
                                        </p:tav>
                                        <p:tav tm="100000">
                                          <p:val>
                                            <p:strVal val="#ppt_w"/>
                                          </p:val>
                                        </p:tav>
                                      </p:tavLst>
                                    </p:anim>
                                    <p:anim calcmode="lin" valueType="num">
                                      <p:cBhvr>
                                        <p:cTn id="26" dur="500" fill="hold"/>
                                        <p:tgtEl>
                                          <p:spTgt spid="336900"/>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76130" name="Rectangle 2"/>
          <p:cNvSpPr>
            <a:spLocks noGrp="1"/>
          </p:cNvSpPr>
          <p:nvPr>
            <p:ph type="title"/>
          </p:nvPr>
        </p:nvSpPr>
        <p:spPr/>
        <p:txBody>
          <a:bodyPr vert="horz" wrap="square" lIns="91440" tIns="45720" rIns="91440" bIns="45720" anchor="b" anchorCtr="0"/>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8</a:t>
            </a:r>
            <a:r>
              <a:rPr lang="zh-CN" altLang="en-US" sz="3600" b="0" dirty="0">
                <a:latin typeface="Times New Roman" panose="02020603050405020304" pitchFamily="18" charset="0"/>
                <a:ea typeface="黑体" panose="02010609060101010101" pitchFamily="2" charset="-122"/>
              </a:rPr>
              <a:t>章  人工神经网络及其应用</a:t>
            </a:r>
            <a:endParaRPr lang="zh-CN" altLang="en-US" sz="3600" b="0" dirty="0">
              <a:latin typeface="Times New Roman" panose="02020603050405020304" pitchFamily="18" charset="0"/>
              <a:ea typeface="黑体" panose="02010609060101010101" pitchFamily="2" charset="-122"/>
            </a:endParaRPr>
          </a:p>
        </p:txBody>
      </p:sp>
      <p:sp>
        <p:nvSpPr>
          <p:cNvPr id="176131" name="Rectangle 5"/>
          <p:cNvSpPr>
            <a:spLocks noGrp="1"/>
          </p:cNvSpPr>
          <p:nvPr>
            <p:ph idx="1"/>
          </p:nvPr>
        </p:nvSpPr>
        <p:spPr>
          <a:xfrm>
            <a:off x="555625" y="1000125"/>
            <a:ext cx="8435975" cy="5400675"/>
          </a:xfrm>
        </p:spPr>
        <p:txBody>
          <a:bodyPr vert="horz" wrap="square" lIns="91440" tIns="45720" rIns="91440" bIns="45720" anchor="t" anchorCtr="0"/>
          <a:p>
            <a:pPr eaLnBrk="1" hangingPunct="1">
              <a:lnSpc>
                <a:spcPct val="160000"/>
              </a:lnSpc>
            </a:pPr>
            <a:r>
              <a:rPr lang="en-US" altLang="zh-CN" b="1" dirty="0">
                <a:latin typeface="Times New Roman" panose="02020603050405020304" pitchFamily="18" charset="0"/>
              </a:rPr>
              <a:t>8.1  </a:t>
            </a:r>
            <a:r>
              <a:rPr lang="zh-CN" altLang="en-US" b="1" dirty="0">
                <a:latin typeface="Times New Roman" panose="02020603050405020304" pitchFamily="18" charset="0"/>
              </a:rPr>
              <a:t>神经元与神经网络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8.2  BP</a:t>
            </a:r>
            <a:r>
              <a:rPr lang="zh-CN" altLang="en-US" b="1" dirty="0">
                <a:latin typeface="Times New Roman" panose="02020603050405020304" pitchFamily="18" charset="0"/>
              </a:rPr>
              <a:t>神经网络及其学习算法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8.3  BP</a:t>
            </a:r>
            <a:r>
              <a:rPr lang="zh-CN" altLang="en-US" b="1" dirty="0">
                <a:latin typeface="宋体" panose="02010600030101010101" pitchFamily="2" charset="-122"/>
              </a:rPr>
              <a:t>神经网络的应用</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8.4  Hopfield</a:t>
            </a:r>
            <a:r>
              <a:rPr lang="zh-CN" altLang="en-US" b="1" dirty="0">
                <a:solidFill>
                  <a:srgbClr val="0000FF"/>
                </a:solidFill>
                <a:latin typeface="宋体" panose="02010600030101010101" pitchFamily="2" charset="-122"/>
              </a:rPr>
              <a:t>神经网络及其改进</a:t>
            </a:r>
            <a:r>
              <a:rPr lang="zh-CN" altLang="en-US" b="1" dirty="0">
                <a:solidFill>
                  <a:srgbClr val="0000FF"/>
                </a:solidFill>
                <a:latin typeface="Times New Roman" panose="02020603050405020304" pitchFamily="18" charset="0"/>
              </a:rPr>
              <a:t> </a:t>
            </a:r>
            <a:endParaRPr lang="zh-CN" altLang="en-US" b="1" dirty="0">
              <a:solidFill>
                <a:srgbClr val="0000FF"/>
              </a:solidFill>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8.5  Hopfield</a:t>
            </a:r>
            <a:r>
              <a:rPr lang="zh-CN" altLang="en-US" b="1" dirty="0">
                <a:latin typeface="Times New Roman" panose="02020603050405020304" pitchFamily="18" charset="0"/>
              </a:rPr>
              <a:t>神经网络的应用</a:t>
            </a:r>
            <a:endParaRPr lang="zh-CN" altLang="en-US" b="1" dirty="0">
              <a:latin typeface="Times New Roman" panose="02020603050405020304" pitchFamily="18" charset="0"/>
            </a:endParaRPr>
          </a:p>
        </p:txBody>
      </p:sp>
    </p:spTree>
  </p:cSld>
  <p:clrMapOvr>
    <a:masterClrMapping/>
  </p:clrMapOvr>
  <p:transition>
    <p:rand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7715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  Hopfield</a:t>
            </a:r>
            <a:r>
              <a:rPr lang="zh-CN" altLang="en-US" sz="3600" b="0" dirty="0">
                <a:latin typeface="Times New Roman" panose="02020603050405020304" pitchFamily="18" charset="0"/>
                <a:ea typeface="黑体" panose="02010609060101010101" pitchFamily="2" charset="-122"/>
              </a:rPr>
              <a:t>神经网络及其改进</a:t>
            </a:r>
            <a:endParaRPr lang="zh-CN" altLang="en-US" sz="3600" b="0" dirty="0">
              <a:latin typeface="Times New Roman" panose="02020603050405020304" pitchFamily="18" charset="0"/>
              <a:ea typeface="黑体" panose="02010609060101010101" pitchFamily="2" charset="-122"/>
            </a:endParaRPr>
          </a:p>
        </p:txBody>
      </p:sp>
      <p:sp>
        <p:nvSpPr>
          <p:cNvPr id="154629" name="Rectangle 5"/>
          <p:cNvSpPr>
            <a:spLocks noGrp="1"/>
          </p:cNvSpPr>
          <p:nvPr>
            <p:ph idx="1"/>
          </p:nvPr>
        </p:nvSpPr>
        <p:spPr>
          <a:xfrm>
            <a:off x="577850" y="1219200"/>
            <a:ext cx="8642350" cy="3124200"/>
          </a:xfrm>
        </p:spPr>
        <p:txBody>
          <a:bodyPr vert="horz" wrap="square" lIns="91440" tIns="45720" rIns="91440" bIns="45720" anchor="t" anchorCtr="0"/>
          <a:p>
            <a:pPr eaLnBrk="1" hangingPunct="1">
              <a:lnSpc>
                <a:spcPct val="140000"/>
              </a:lnSpc>
              <a:buSzPct val="60000"/>
              <a:buFontTx/>
              <a:buBlip>
                <a:blip r:embed="rId1"/>
              </a:buBlip>
            </a:pPr>
            <a:r>
              <a:rPr lang="en-US" altLang="zh-CN" b="1" dirty="0">
                <a:latin typeface="Times New Roman" panose="02020603050405020304" pitchFamily="18" charset="0"/>
              </a:rPr>
              <a:t>8.4.1  </a:t>
            </a:r>
            <a:r>
              <a:rPr lang="zh-CN" altLang="en-US" b="1" dirty="0">
                <a:latin typeface="Times New Roman" panose="02020603050405020304" pitchFamily="18" charset="0"/>
              </a:rPr>
              <a:t>离散型</a:t>
            </a:r>
            <a:r>
              <a:rPr lang="en-US" altLang="zh-CN" b="1" dirty="0">
                <a:latin typeface="Times New Roman" panose="02020603050405020304" pitchFamily="18" charset="0"/>
              </a:rPr>
              <a:t>Hopfield</a:t>
            </a:r>
            <a:r>
              <a:rPr lang="zh-CN" altLang="en-US" b="1" dirty="0">
                <a:latin typeface="Times New Roman" panose="02020603050405020304" pitchFamily="18" charset="0"/>
              </a:rPr>
              <a:t>神经网络</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8.4.2  </a:t>
            </a:r>
            <a:r>
              <a:rPr lang="zh-CN" altLang="en-US" b="1" dirty="0">
                <a:latin typeface="Times New Roman" panose="02020603050405020304" pitchFamily="18" charset="0"/>
              </a:rPr>
              <a:t>连续型</a:t>
            </a:r>
            <a:r>
              <a:rPr lang="en-US" altLang="zh-CN" b="1" dirty="0">
                <a:latin typeface="Times New Roman" panose="02020603050405020304" pitchFamily="18" charset="0"/>
              </a:rPr>
              <a:t>Hopfield</a:t>
            </a:r>
            <a:r>
              <a:rPr lang="zh-CN" altLang="en-US" b="1" dirty="0">
                <a:latin typeface="Times New Roman" panose="02020603050405020304" pitchFamily="18" charset="0"/>
              </a:rPr>
              <a:t>神经网络及其</a:t>
            </a:r>
            <a:r>
              <a:rPr lang="en-US" altLang="zh-CN" b="1" dirty="0">
                <a:latin typeface="Times New Roman" panose="02020603050405020304" pitchFamily="18" charset="0"/>
              </a:rPr>
              <a:t>VLSI</a:t>
            </a:r>
            <a:r>
              <a:rPr lang="zh-CN" altLang="en-US" b="1" dirty="0">
                <a:latin typeface="Times New Roman" panose="02020603050405020304" pitchFamily="18" charset="0"/>
              </a:rPr>
              <a:t>实现</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8.4.3  </a:t>
            </a:r>
            <a:r>
              <a:rPr lang="zh-CN" altLang="en-US" b="1" dirty="0">
                <a:latin typeface="Times New Roman" panose="02020603050405020304" pitchFamily="18" charset="0"/>
              </a:rPr>
              <a:t>随机神经网络</a:t>
            </a:r>
            <a:endParaRPr lang="zh-CN" altLang="en-US" b="1" dirty="0">
              <a:latin typeface="Times New Roman" panose="02020603050405020304" pitchFamily="18" charset="0"/>
            </a:endParaRPr>
          </a:p>
          <a:p>
            <a:pPr eaLnBrk="1" hangingPunct="1">
              <a:lnSpc>
                <a:spcPct val="140000"/>
              </a:lnSpc>
              <a:buSzPct val="60000"/>
              <a:buFontTx/>
              <a:buNone/>
            </a:pPr>
            <a:endParaRPr lang="en-US" altLang="zh-CN" b="1"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54629">
                                            <p:txEl>
                                              <p:charRg st="0" end="23"/>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54629">
                                            <p:txEl>
                                              <p:charRg st="23" end="54"/>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54629">
                                            <p:txEl>
                                              <p:charRg st="54" end="68"/>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54629">
                                            <p:txEl>
                                              <p:charRg st="68" end="6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9" grpId="0" advAuto="100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79202"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  Hopfield</a:t>
            </a:r>
            <a:r>
              <a:rPr lang="zh-CN" altLang="en-US" sz="3600" b="0" dirty="0">
                <a:latin typeface="Times New Roman" panose="02020603050405020304" pitchFamily="18" charset="0"/>
                <a:ea typeface="黑体" panose="02010609060101010101" pitchFamily="2" charset="-122"/>
              </a:rPr>
              <a:t>神经网络及其改进</a:t>
            </a:r>
            <a:endParaRPr lang="zh-CN" altLang="en-US" sz="3600" b="0" dirty="0">
              <a:latin typeface="Times New Roman" panose="02020603050405020304" pitchFamily="18" charset="0"/>
              <a:ea typeface="黑体" panose="02010609060101010101" pitchFamily="2" charset="-122"/>
            </a:endParaRPr>
          </a:p>
        </p:txBody>
      </p:sp>
      <p:sp>
        <p:nvSpPr>
          <p:cNvPr id="239621" name="Rectangle 5"/>
          <p:cNvSpPr>
            <a:spLocks noGrp="1"/>
          </p:cNvSpPr>
          <p:nvPr>
            <p:ph idx="1"/>
          </p:nvPr>
        </p:nvSpPr>
        <p:spPr>
          <a:xfrm>
            <a:off x="685800" y="1143000"/>
            <a:ext cx="7848600" cy="3810000"/>
          </a:xfrm>
        </p:spPr>
        <p:txBody>
          <a:bodyPr vert="horz" wrap="square" lIns="91440" tIns="45720" rIns="91440" bIns="45720" anchor="t" anchorCtr="0"/>
          <a:p>
            <a:pPr eaLnBrk="1" hangingPunct="1">
              <a:lnSpc>
                <a:spcPct val="140000"/>
              </a:lnSpc>
              <a:buSzPct val="60000"/>
              <a:buFontTx/>
              <a:buBlip>
                <a:blip r:embed="rId1"/>
              </a:buBlip>
            </a:pPr>
            <a:r>
              <a:rPr lang="en-US" altLang="zh-CN" b="1" dirty="0">
                <a:solidFill>
                  <a:srgbClr val="0000FF"/>
                </a:solidFill>
                <a:latin typeface="Times New Roman" panose="02020603050405020304" pitchFamily="18" charset="0"/>
              </a:rPr>
              <a:t>8.4.1  </a:t>
            </a:r>
            <a:r>
              <a:rPr lang="zh-CN" altLang="en-US" b="1" dirty="0">
                <a:solidFill>
                  <a:srgbClr val="0000FF"/>
                </a:solidFill>
                <a:latin typeface="Times New Roman" panose="02020603050405020304" pitchFamily="18" charset="0"/>
              </a:rPr>
              <a:t>离散型</a:t>
            </a:r>
            <a:r>
              <a:rPr lang="en-US" altLang="zh-CN" b="1" dirty="0">
                <a:solidFill>
                  <a:srgbClr val="0000FF"/>
                </a:solidFill>
                <a:latin typeface="Times New Roman" panose="02020603050405020304" pitchFamily="18" charset="0"/>
              </a:rPr>
              <a:t>Hopfield</a:t>
            </a:r>
            <a:r>
              <a:rPr lang="zh-CN" altLang="en-US" b="1" dirty="0">
                <a:solidFill>
                  <a:srgbClr val="0000FF"/>
                </a:solidFill>
                <a:latin typeface="Times New Roman" panose="02020603050405020304" pitchFamily="18" charset="0"/>
              </a:rPr>
              <a:t>神经网络</a:t>
            </a:r>
            <a:endParaRPr lang="zh-CN" altLang="en-US" b="1" dirty="0">
              <a:solidFill>
                <a:srgbClr val="0000FF"/>
              </a:solidFill>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8.4.2  </a:t>
            </a:r>
            <a:r>
              <a:rPr lang="zh-CN" altLang="en-US" b="1" dirty="0">
                <a:latin typeface="Times New Roman" panose="02020603050405020304" pitchFamily="18" charset="0"/>
              </a:rPr>
              <a:t>连续型</a:t>
            </a:r>
            <a:r>
              <a:rPr lang="en-US" altLang="zh-CN" b="1" dirty="0">
                <a:latin typeface="Times New Roman" panose="02020603050405020304" pitchFamily="18" charset="0"/>
              </a:rPr>
              <a:t>Hopfield</a:t>
            </a:r>
            <a:r>
              <a:rPr lang="zh-CN" altLang="en-US" b="1" dirty="0">
                <a:latin typeface="Times New Roman" panose="02020603050405020304" pitchFamily="18" charset="0"/>
              </a:rPr>
              <a:t>神经网络及其</a:t>
            </a:r>
            <a:r>
              <a:rPr lang="en-US" altLang="zh-CN" b="1" dirty="0">
                <a:latin typeface="Times New Roman" panose="02020603050405020304" pitchFamily="18" charset="0"/>
              </a:rPr>
              <a:t>VLSI</a:t>
            </a:r>
            <a:r>
              <a:rPr lang="zh-CN" altLang="en-US" b="1" dirty="0">
                <a:latin typeface="Times New Roman" panose="02020603050405020304" pitchFamily="18" charset="0"/>
              </a:rPr>
              <a:t>实现</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8.4.3  </a:t>
            </a:r>
            <a:r>
              <a:rPr lang="zh-CN" altLang="en-US" b="1" dirty="0">
                <a:latin typeface="Times New Roman" panose="02020603050405020304" pitchFamily="18" charset="0"/>
              </a:rPr>
              <a:t>随机神经网络</a:t>
            </a:r>
            <a:endParaRPr lang="zh-CN" altLang="en-US" b="1" dirty="0">
              <a:latin typeface="Times New Roman" panose="02020603050405020304" pitchFamily="18" charset="0"/>
            </a:endParaRPr>
          </a:p>
          <a:p>
            <a:pPr eaLnBrk="1" hangingPunct="1">
              <a:lnSpc>
                <a:spcPct val="140000"/>
              </a:lnSpc>
              <a:buSzPct val="60000"/>
              <a:buFontTx/>
              <a:buNone/>
            </a:pPr>
            <a:endParaRPr lang="en-US" altLang="zh-CN" b="1"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39621">
                                            <p:txEl>
                                              <p:charRg st="0" end="23"/>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39621">
                                            <p:txEl>
                                              <p:charRg st="23" end="54"/>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39621">
                                            <p:txEl>
                                              <p:charRg st="54" end="68"/>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39621">
                                            <p:txEl>
                                              <p:charRg st="68" end="6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advAuto="100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标题 1"/>
          <p:cNvSpPr>
            <a:spLocks noGrp="1"/>
          </p:cNvSpPr>
          <p:nvPr>
            <p:ph type="title"/>
          </p:nvPr>
        </p:nvSpPr>
        <p:spPr/>
        <p:txBody>
          <a:bodyPr anchor="b" anchorCtr="0"/>
          <a:p>
            <a:r>
              <a:rPr lang="zh-CN" altLang="en-US" dirty="0">
                <a:latin typeface="Times New Roman" panose="02020603050405020304" pitchFamily="18" charset="0"/>
                <a:ea typeface="黑体" panose="02010609060101010101" pitchFamily="2" charset="-122"/>
              </a:rPr>
              <a:t>反馈神经网络</a:t>
            </a:r>
            <a:endParaRPr lang="zh-CN" altLang="en-US"/>
          </a:p>
        </p:txBody>
      </p:sp>
      <p:sp>
        <p:nvSpPr>
          <p:cNvPr id="181250" name="内容占位符 2"/>
          <p:cNvSpPr>
            <a:spLocks noGrp="1"/>
          </p:cNvSpPr>
          <p:nvPr>
            <p:ph idx="1"/>
          </p:nvPr>
        </p:nvSpPr>
        <p:spPr/>
        <p:txBody>
          <a:bodyPr anchor="t" anchorCtr="0"/>
          <a:p>
            <a:r>
              <a:rPr lang="en-US" altLang="zh-CN"/>
              <a:t> 1</a:t>
            </a:r>
            <a:endParaRPr lang="zh-CN" altLang="en-US"/>
          </a:p>
          <a:p>
            <a:endParaRPr lang="zh-CN" altLang="en-US"/>
          </a:p>
          <a:p>
            <a:r>
              <a:rPr lang="en-US" altLang="zh-CN"/>
              <a:t>  2</a:t>
            </a:r>
            <a:r>
              <a:rPr lang="zh-CN" altLang="en-US"/>
              <a:t> </a:t>
            </a:r>
            <a:endParaRPr lang="zh-CN" altLang="en-US"/>
          </a:p>
          <a:p>
            <a:endParaRPr lang="zh-CN" altLang="en-US"/>
          </a:p>
          <a:p>
            <a:r>
              <a:rPr lang="en-US" altLang="zh-CN"/>
              <a:t>  3</a:t>
            </a:r>
            <a:endParaRPr lang="en-US" altLang="zh-CN"/>
          </a:p>
        </p:txBody>
      </p:sp>
      <p:pic>
        <p:nvPicPr>
          <p:cNvPr id="181251" name="图片 4"/>
          <p:cNvPicPr>
            <a:picLocks noChangeAspect="1"/>
          </p:cNvPicPr>
          <p:nvPr/>
        </p:nvPicPr>
        <p:blipFill>
          <a:blip r:embed="rId1"/>
          <a:stretch>
            <a:fillRect/>
          </a:stretch>
        </p:blipFill>
        <p:spPr>
          <a:xfrm>
            <a:off x="933450" y="908050"/>
            <a:ext cx="6448425" cy="1104900"/>
          </a:xfrm>
          <a:prstGeom prst="rect">
            <a:avLst/>
          </a:prstGeom>
          <a:noFill/>
          <a:ln w="9525">
            <a:noFill/>
          </a:ln>
        </p:spPr>
      </p:pic>
      <p:pic>
        <p:nvPicPr>
          <p:cNvPr id="181252" name="图片 5"/>
          <p:cNvPicPr>
            <a:picLocks noChangeAspect="1"/>
          </p:cNvPicPr>
          <p:nvPr/>
        </p:nvPicPr>
        <p:blipFill>
          <a:blip r:embed="rId2"/>
          <a:stretch>
            <a:fillRect/>
          </a:stretch>
        </p:blipFill>
        <p:spPr>
          <a:xfrm>
            <a:off x="962025" y="2259013"/>
            <a:ext cx="6419850" cy="1057275"/>
          </a:xfrm>
          <a:prstGeom prst="rect">
            <a:avLst/>
          </a:prstGeom>
          <a:noFill/>
          <a:ln w="9525">
            <a:noFill/>
          </a:ln>
        </p:spPr>
      </p:pic>
      <p:pic>
        <p:nvPicPr>
          <p:cNvPr id="181253" name="图片 6"/>
          <p:cNvPicPr>
            <a:picLocks noChangeAspect="1"/>
          </p:cNvPicPr>
          <p:nvPr/>
        </p:nvPicPr>
        <p:blipFill>
          <a:blip r:embed="rId3"/>
          <a:stretch>
            <a:fillRect/>
          </a:stretch>
        </p:blipFill>
        <p:spPr>
          <a:xfrm>
            <a:off x="962025" y="3489325"/>
            <a:ext cx="6381750" cy="1419225"/>
          </a:xfrm>
          <a:prstGeom prst="rect">
            <a:avLst/>
          </a:prstGeom>
          <a:noFill/>
          <a:ln w="9525">
            <a:noFill/>
          </a:ln>
        </p:spPr>
      </p:pic>
    </p:spTree>
  </p:cSld>
  <p:clrMapOvr>
    <a:masterClrMapping/>
  </p:clrMapOvr>
  <p:transition>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3" name="标题 1"/>
          <p:cNvSpPr>
            <a:spLocks noGrp="1"/>
          </p:cNvSpPr>
          <p:nvPr>
            <p:ph type="title"/>
          </p:nvPr>
        </p:nvSpPr>
        <p:spPr/>
        <p:txBody>
          <a:bodyPr anchor="b" anchorCtr="0"/>
          <a:p>
            <a:endParaRPr lang="zh-CN" altLang="en-US"/>
          </a:p>
        </p:txBody>
      </p:sp>
      <p:pic>
        <p:nvPicPr>
          <p:cNvPr id="182274" name="内容占位符 3"/>
          <p:cNvPicPr>
            <a:picLocks noGrp="1" noChangeAspect="1"/>
          </p:cNvPicPr>
          <p:nvPr>
            <p:ph idx="1"/>
          </p:nvPr>
        </p:nvPicPr>
        <p:blipFill>
          <a:blip r:embed="rId1"/>
          <a:stretch>
            <a:fillRect/>
          </a:stretch>
        </p:blipFill>
        <p:spPr>
          <a:xfrm>
            <a:off x="501650" y="1336675"/>
            <a:ext cx="8140700" cy="4921250"/>
          </a:xfrm>
        </p:spPr>
      </p:pic>
    </p:spTree>
  </p:cSld>
  <p:clrMapOvr>
    <a:masterClrMapping/>
  </p:clrMapOvr>
  <p:transition>
    <p:rand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7" name="标题 1"/>
          <p:cNvSpPr>
            <a:spLocks noGrp="1"/>
          </p:cNvSpPr>
          <p:nvPr>
            <p:ph type="title"/>
          </p:nvPr>
        </p:nvSpPr>
        <p:spPr/>
        <p:txBody>
          <a:bodyPr anchor="b" anchorCtr="0"/>
          <a:p>
            <a:endParaRPr lang="zh-CN" altLang="en-US"/>
          </a:p>
        </p:txBody>
      </p:sp>
      <p:pic>
        <p:nvPicPr>
          <p:cNvPr id="183298" name="内容占位符 3"/>
          <p:cNvPicPr>
            <a:picLocks noGrp="1" noChangeAspect="1"/>
          </p:cNvPicPr>
          <p:nvPr>
            <p:ph idx="1"/>
          </p:nvPr>
        </p:nvPicPr>
        <p:blipFill>
          <a:blip r:embed="rId1"/>
          <a:stretch>
            <a:fillRect/>
          </a:stretch>
        </p:blipFill>
        <p:spPr>
          <a:xfrm>
            <a:off x="431800" y="1171575"/>
            <a:ext cx="8216900" cy="5183188"/>
          </a:xfrm>
        </p:spPr>
      </p:pic>
    </p:spTree>
  </p:cSld>
  <p:clrMapOvr>
    <a:masterClrMapping/>
  </p:clrMapOvr>
  <p:transition>
    <p:random/>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5345" name="标题 1"/>
          <p:cNvSpPr>
            <a:spLocks noGrp="1"/>
          </p:cNvSpPr>
          <p:nvPr>
            <p:ph type="title"/>
          </p:nvPr>
        </p:nvSpPr>
        <p:spPr/>
        <p:txBody>
          <a:bodyPr anchor="b" anchorCtr="0"/>
          <a:p>
            <a:endParaRPr lang="zh-CN" altLang="en-US"/>
          </a:p>
        </p:txBody>
      </p:sp>
      <p:sp>
        <p:nvSpPr>
          <p:cNvPr id="185346" name="内容占位符 2"/>
          <p:cNvSpPr>
            <a:spLocks noGrp="1"/>
          </p:cNvSpPr>
          <p:nvPr>
            <p:ph idx="1"/>
          </p:nvPr>
        </p:nvSpPr>
        <p:spPr/>
        <p:txBody>
          <a:bodyPr anchor="t" anchorCtr="0"/>
          <a:p>
            <a:r>
              <a:rPr lang="en-US" altLang="zh-CN"/>
              <a:t>Energy-Based Model</a:t>
            </a:r>
            <a:endParaRPr lang="en-US" altLang="zh-CN"/>
          </a:p>
          <a:p>
            <a:pPr lvl="1" indent="-436245"/>
            <a:r>
              <a:rPr lang="zh-CN" altLang="en-US"/>
              <a:t>什么是</a:t>
            </a:r>
            <a:r>
              <a:rPr lang="en-US" altLang="zh-CN"/>
              <a:t>EBM</a:t>
            </a:r>
            <a:endParaRPr lang="en-US" altLang="zh-CN"/>
          </a:p>
          <a:p>
            <a:pPr lvl="1" indent="-436245"/>
            <a:r>
              <a:rPr lang="en-US" altLang="zh-CN"/>
              <a:t>EBM</a:t>
            </a:r>
            <a:r>
              <a:rPr lang="zh-CN" altLang="en-US"/>
              <a:t>能做什么</a:t>
            </a:r>
            <a:endParaRPr lang="zh-CN" altLang="en-US"/>
          </a:p>
          <a:p>
            <a:endParaRPr lang="en-US" altLang="zh-CN"/>
          </a:p>
        </p:txBody>
      </p:sp>
    </p:spTree>
  </p:cSld>
  <p:clrMapOvr>
    <a:masterClrMapping/>
  </p:clrMapOvr>
  <p:transition>
    <p:rand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69" name="标题 1"/>
          <p:cNvSpPr>
            <a:spLocks noGrp="1"/>
          </p:cNvSpPr>
          <p:nvPr>
            <p:ph type="title"/>
          </p:nvPr>
        </p:nvSpPr>
        <p:spPr/>
        <p:txBody>
          <a:bodyPr anchor="b" anchorCtr="0"/>
          <a:p>
            <a:endParaRPr lang="zh-CN" altLang="en-US"/>
          </a:p>
        </p:txBody>
      </p:sp>
      <p:pic>
        <p:nvPicPr>
          <p:cNvPr id="186370" name="内容占位符 3"/>
          <p:cNvPicPr>
            <a:picLocks noGrp="1" noChangeAspect="1"/>
          </p:cNvPicPr>
          <p:nvPr>
            <p:ph idx="1"/>
          </p:nvPr>
        </p:nvPicPr>
        <p:blipFill>
          <a:blip r:embed="rId1"/>
          <a:stretch>
            <a:fillRect/>
          </a:stretch>
        </p:blipFill>
        <p:spPr>
          <a:xfrm>
            <a:off x="1009650" y="1206500"/>
            <a:ext cx="6765925" cy="3505200"/>
          </a:xfrm>
        </p:spPr>
      </p:pic>
      <p:pic>
        <p:nvPicPr>
          <p:cNvPr id="186371" name="图片 4"/>
          <p:cNvPicPr>
            <a:picLocks noChangeAspect="1"/>
          </p:cNvPicPr>
          <p:nvPr/>
        </p:nvPicPr>
        <p:blipFill>
          <a:blip r:embed="rId2"/>
          <a:stretch>
            <a:fillRect/>
          </a:stretch>
        </p:blipFill>
        <p:spPr>
          <a:xfrm>
            <a:off x="1752600" y="4711700"/>
            <a:ext cx="5281613" cy="1236663"/>
          </a:xfrm>
          <a:prstGeom prst="rect">
            <a:avLst/>
          </a:prstGeom>
          <a:noFill/>
          <a:ln w="9525">
            <a:noFill/>
          </a:ln>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
          <p:cNvSpPr>
            <a:spLocks noGrp="1"/>
          </p:cNvSpPr>
          <p:nvPr>
            <p:ph type="title"/>
          </p:nvPr>
        </p:nvSpPr>
        <p:spPr/>
        <p:txBody>
          <a:bodyPr anchor="b" anchorCtr="0"/>
          <a:p>
            <a:endParaRPr lang="zh-CN" altLang="en-US"/>
          </a:p>
        </p:txBody>
      </p:sp>
      <p:pic>
        <p:nvPicPr>
          <p:cNvPr id="39938" name="内容占位符 2"/>
          <p:cNvPicPr>
            <a:picLocks noGrp="1" noChangeAspect="1"/>
          </p:cNvPicPr>
          <p:nvPr>
            <p:ph idx="1"/>
          </p:nvPr>
        </p:nvPicPr>
        <p:blipFill>
          <a:blip r:embed="rId1"/>
          <a:stretch>
            <a:fillRect/>
          </a:stretch>
        </p:blipFill>
        <p:spPr>
          <a:xfrm>
            <a:off x="390525" y="1047750"/>
            <a:ext cx="8186738" cy="5403850"/>
          </a:xfrm>
        </p:spPr>
      </p:pic>
    </p:spTree>
  </p:cSld>
  <p:clrMapOvr>
    <a:masterClrMapping/>
  </p:clrMapOvr>
  <p:transition>
    <p:rand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3" name="标题 1"/>
          <p:cNvSpPr>
            <a:spLocks noGrp="1"/>
          </p:cNvSpPr>
          <p:nvPr>
            <p:ph type="title"/>
          </p:nvPr>
        </p:nvSpPr>
        <p:spPr/>
        <p:txBody>
          <a:bodyPr anchor="b" anchorCtr="0"/>
          <a:p>
            <a:endParaRPr lang="zh-CN" altLang="en-US"/>
          </a:p>
        </p:txBody>
      </p:sp>
      <p:pic>
        <p:nvPicPr>
          <p:cNvPr id="187394" name="内容占位符 3"/>
          <p:cNvPicPr>
            <a:picLocks noGrp="1" noChangeAspect="1"/>
          </p:cNvPicPr>
          <p:nvPr>
            <p:ph idx="1"/>
          </p:nvPr>
        </p:nvPicPr>
        <p:blipFill>
          <a:blip r:embed="rId1"/>
          <a:stretch>
            <a:fillRect/>
          </a:stretch>
        </p:blipFill>
        <p:spPr>
          <a:xfrm>
            <a:off x="1712913" y="1423988"/>
            <a:ext cx="5916612" cy="3711575"/>
          </a:xfrm>
        </p:spPr>
      </p:pic>
      <p:pic>
        <p:nvPicPr>
          <p:cNvPr id="187395" name="图片 4"/>
          <p:cNvPicPr>
            <a:picLocks noChangeAspect="1"/>
          </p:cNvPicPr>
          <p:nvPr/>
        </p:nvPicPr>
        <p:blipFill>
          <a:blip r:embed="rId2"/>
          <a:stretch>
            <a:fillRect/>
          </a:stretch>
        </p:blipFill>
        <p:spPr>
          <a:xfrm>
            <a:off x="2635250" y="5135563"/>
            <a:ext cx="3286125" cy="712787"/>
          </a:xfrm>
          <a:prstGeom prst="rect">
            <a:avLst/>
          </a:prstGeom>
          <a:noFill/>
          <a:ln w="9525">
            <a:noFill/>
          </a:ln>
        </p:spPr>
      </p:pic>
    </p:spTree>
  </p:cSld>
  <p:clrMapOvr>
    <a:masterClrMapping/>
  </p:clrMapOvr>
  <p:transition>
    <p:random/>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8417" name="标题 1"/>
          <p:cNvSpPr>
            <a:spLocks noGrp="1"/>
          </p:cNvSpPr>
          <p:nvPr>
            <p:ph type="title"/>
          </p:nvPr>
        </p:nvSpPr>
        <p:spPr/>
        <p:txBody>
          <a:bodyPr anchor="b" anchorCtr="0"/>
          <a:p>
            <a:endParaRPr lang="zh-CN" altLang="en-US"/>
          </a:p>
        </p:txBody>
      </p:sp>
      <p:pic>
        <p:nvPicPr>
          <p:cNvPr id="188418" name="内容占位符 3"/>
          <p:cNvPicPr>
            <a:picLocks noGrp="1" noChangeAspect="1"/>
          </p:cNvPicPr>
          <p:nvPr>
            <p:ph idx="1"/>
          </p:nvPr>
        </p:nvPicPr>
        <p:blipFill>
          <a:blip r:embed="rId1"/>
          <a:stretch>
            <a:fillRect/>
          </a:stretch>
        </p:blipFill>
        <p:spPr>
          <a:xfrm>
            <a:off x="1795463" y="1535113"/>
            <a:ext cx="5737225" cy="3787775"/>
          </a:xfrm>
        </p:spPr>
      </p:pic>
    </p:spTree>
  </p:cSld>
  <p:clrMapOvr>
    <a:masterClrMapping/>
  </p:clrMapOvr>
  <p:transition>
    <p:random/>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90465" name="标题 1"/>
          <p:cNvSpPr>
            <a:spLocks noGrp="1"/>
          </p:cNvSpPr>
          <p:nvPr>
            <p:ph type="title"/>
          </p:nvPr>
        </p:nvSpPr>
        <p:spPr/>
        <p:txBody>
          <a:bodyPr anchor="b" anchorCtr="0"/>
          <a:p>
            <a:endParaRPr lang="zh-CN" altLang="en-US"/>
          </a:p>
        </p:txBody>
      </p:sp>
      <p:sp>
        <p:nvSpPr>
          <p:cNvPr id="3" name="内容占位符 2"/>
          <p:cNvSpPr>
            <a:spLocks noGrp="1"/>
          </p:cNvSpPr>
          <p:nvPr>
            <p:ph idx="1"/>
          </p:nvPr>
        </p:nvSpPr>
        <p:spPr/>
        <p:txBody>
          <a:bodyPr/>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800" b="0" i="0" u="none" strike="noStrike" kern="0" cap="none" spc="0" normalizeH="0" baseline="0" noProof="1">
                <a:solidFill>
                  <a:schemeClr val="tx1"/>
                </a:solidFill>
                <a:latin typeface="+mn-lt"/>
                <a:ea typeface="+mn-ea"/>
                <a:cs typeface="+mn-cs"/>
              </a:rPr>
              <a:t>分类</a:t>
            </a:r>
            <a:endParaRPr kumimoji="0" lang="zh-CN" altLang="en-US" sz="2800" b="0" i="0" u="none" strike="noStrike" kern="0" cap="none" spc="0" normalizeH="0" baseline="0" noProof="1">
              <a:solidFill>
                <a:schemeClr val="tx1"/>
              </a:solidFill>
              <a:latin typeface="+mn-lt"/>
              <a:ea typeface="+mn-ea"/>
              <a:cs typeface="+mn-cs"/>
            </a:endParaRPr>
          </a:p>
          <a:p>
            <a:pPr marL="908050" marR="0" lvl="1" indent="-43688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n"/>
            </a:pPr>
            <a:r>
              <a:rPr kumimoji="0" lang="zh-CN" altLang="en-US" sz="2600" b="0" i="0" u="none" strike="noStrike" kern="0" cap="none" spc="0" normalizeH="0" baseline="0" noProof="1">
                <a:solidFill>
                  <a:schemeClr val="folHlink"/>
                </a:solidFill>
                <a:latin typeface="+mn-lt"/>
                <a:ea typeface="+mn-ea"/>
                <a:cs typeface="+mn-ea"/>
              </a:rPr>
              <a:t>把</a:t>
            </a:r>
            <a:r>
              <a:rPr kumimoji="0" lang="en-US" altLang="zh-CN" sz="2600" b="0" i="0" u="none" strike="noStrike" kern="0" cap="none" spc="0" normalizeH="0" baseline="0" noProof="1">
                <a:solidFill>
                  <a:schemeClr val="folHlink"/>
                </a:solidFill>
                <a:latin typeface="+mn-lt"/>
                <a:ea typeface="+mn-ea"/>
                <a:cs typeface="+mn-ea"/>
              </a:rPr>
              <a:t>X</a:t>
            </a:r>
            <a:r>
              <a:rPr kumimoji="0" lang="zh-CN" altLang="en-US" sz="2600" b="0" i="0" u="none" strike="noStrike" kern="0" cap="none" spc="0" normalizeH="0" baseline="0" noProof="1">
                <a:solidFill>
                  <a:schemeClr val="folHlink"/>
                </a:solidFill>
                <a:latin typeface="+mn-lt"/>
                <a:ea typeface="+mn-ea"/>
                <a:cs typeface="+mn-ea"/>
              </a:rPr>
              <a:t>带入到能量函数</a:t>
            </a:r>
            <a:r>
              <a:rPr kumimoji="0" lang="en-US" altLang="zh-CN" sz="2600" b="0" i="0" u="none" strike="noStrike" kern="0" cap="none" spc="0" normalizeH="0" baseline="0" noProof="1">
                <a:solidFill>
                  <a:schemeClr val="folHlink"/>
                </a:solidFill>
                <a:latin typeface="+mn-lt"/>
                <a:ea typeface="+mn-ea"/>
                <a:cs typeface="+mn-ea"/>
              </a:rPr>
              <a:t>E</a:t>
            </a:r>
            <a:r>
              <a:rPr kumimoji="0" lang="zh-CN" altLang="en-US" sz="2600" b="0" i="0" u="none" strike="noStrike" kern="0" cap="none" spc="0" normalizeH="0" baseline="0" noProof="1">
                <a:solidFill>
                  <a:schemeClr val="folHlink"/>
                </a:solidFill>
                <a:latin typeface="+mn-lt"/>
                <a:ea typeface="+mn-ea"/>
                <a:cs typeface="+mn-ea"/>
              </a:rPr>
              <a:t>中，随机一个</a:t>
            </a:r>
            <a:r>
              <a:rPr kumimoji="0" lang="en-US" altLang="zh-CN" sz="2600" b="0" i="0" u="none" strike="noStrike" kern="0" cap="none" spc="0" normalizeH="0" baseline="0" noProof="1">
                <a:solidFill>
                  <a:schemeClr val="folHlink"/>
                </a:solidFill>
                <a:latin typeface="+mn-lt"/>
                <a:ea typeface="+mn-ea"/>
                <a:cs typeface="+mn-ea"/>
              </a:rPr>
              <a:t>Y</a:t>
            </a:r>
            <a:r>
              <a:rPr kumimoji="0" lang="zh-CN" altLang="en-US" sz="2600" b="0" i="0" u="none" strike="noStrike" kern="0" cap="none" spc="0" normalizeH="0" baseline="0" noProof="1">
                <a:solidFill>
                  <a:schemeClr val="folHlink"/>
                </a:solidFill>
                <a:latin typeface="+mn-lt"/>
                <a:ea typeface="+mn-ea"/>
                <a:cs typeface="+mn-ea"/>
              </a:rPr>
              <a:t>也带入函数中，</a:t>
            </a:r>
            <a:endParaRPr kumimoji="0" lang="zh-CN" altLang="en-US" sz="2600" b="0" i="0" u="none" strike="noStrike" kern="0" cap="none" spc="0" normalizeH="0" baseline="0" noProof="1">
              <a:solidFill>
                <a:schemeClr val="folHlink"/>
              </a:solidFill>
              <a:latin typeface="+mn-lt"/>
              <a:ea typeface="+mn-ea"/>
              <a:cs typeface="+mn-ea"/>
            </a:endParaRPr>
          </a:p>
          <a:p>
            <a:pPr marL="47117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0" i="0" u="none" strike="noStrike" kern="0" cap="none" spc="0" normalizeH="0" baseline="0" noProof="1">
                <a:solidFill>
                  <a:schemeClr val="folHlink"/>
                </a:solidFill>
                <a:latin typeface="+mn-lt"/>
                <a:ea typeface="+mn-ea"/>
                <a:cs typeface="+mn-ea"/>
              </a:rPr>
              <a:t>     固定住</a:t>
            </a:r>
            <a:r>
              <a:rPr kumimoji="0" lang="en-US" altLang="zh-CN" sz="2600" b="0" i="0" u="none" strike="noStrike" kern="0" cap="none" spc="0" normalizeH="0" baseline="0" noProof="1">
                <a:solidFill>
                  <a:schemeClr val="folHlink"/>
                </a:solidFill>
                <a:latin typeface="+mn-lt"/>
                <a:ea typeface="+mn-ea"/>
                <a:cs typeface="+mn-ea"/>
              </a:rPr>
              <a:t>X</a:t>
            </a:r>
            <a:r>
              <a:rPr kumimoji="0" lang="zh-CN" altLang="en-US" sz="2600" b="0" i="0" u="none" strike="noStrike" kern="0" cap="none" spc="0" normalizeH="0" baseline="0" noProof="1">
                <a:solidFill>
                  <a:schemeClr val="folHlink"/>
                </a:solidFill>
                <a:latin typeface="+mn-lt"/>
                <a:ea typeface="+mn-ea"/>
                <a:cs typeface="+mn-ea"/>
              </a:rPr>
              <a:t>，对</a:t>
            </a:r>
            <a:r>
              <a:rPr kumimoji="0" lang="en-US" altLang="zh-CN" sz="2600" b="0" i="0" u="none" strike="noStrike" kern="0" cap="none" spc="0" normalizeH="0" baseline="0" noProof="1">
                <a:solidFill>
                  <a:schemeClr val="folHlink"/>
                </a:solidFill>
                <a:latin typeface="+mn-lt"/>
                <a:ea typeface="+mn-ea"/>
                <a:cs typeface="+mn-ea"/>
              </a:rPr>
              <a:t>Y</a:t>
            </a:r>
            <a:r>
              <a:rPr kumimoji="0" lang="zh-CN" altLang="en-US" sz="2600" b="0" i="0" u="none" strike="noStrike" kern="0" cap="none" spc="0" normalizeH="0" baseline="0" noProof="1">
                <a:solidFill>
                  <a:schemeClr val="folHlink"/>
                </a:solidFill>
                <a:latin typeface="+mn-lt"/>
                <a:ea typeface="+mn-ea"/>
                <a:cs typeface="+mn-ea"/>
              </a:rPr>
              <a:t>做梯度下降，直到</a:t>
            </a:r>
            <a:r>
              <a:rPr kumimoji="0" lang="en-US" altLang="zh-CN" sz="2600" b="0" i="0" u="none" strike="noStrike" kern="0" cap="none" spc="0" normalizeH="0" baseline="0" noProof="1">
                <a:solidFill>
                  <a:schemeClr val="folHlink"/>
                </a:solidFill>
                <a:latin typeface="+mn-lt"/>
                <a:ea typeface="+mn-ea"/>
                <a:cs typeface="+mn-ea"/>
              </a:rPr>
              <a:t>Y</a:t>
            </a:r>
            <a:r>
              <a:rPr kumimoji="0" lang="zh-CN" altLang="en-US" sz="2600" b="0" i="0" u="none" strike="noStrike" kern="0" cap="none" spc="0" normalizeH="0" baseline="0" noProof="1">
                <a:solidFill>
                  <a:schemeClr val="folHlink"/>
                </a:solidFill>
                <a:latin typeface="+mn-lt"/>
                <a:ea typeface="+mn-ea"/>
                <a:cs typeface="+mn-ea"/>
              </a:rPr>
              <a:t>收敛到某一个值，</a:t>
            </a:r>
            <a:endParaRPr kumimoji="0" lang="zh-CN" altLang="en-US" sz="2600" b="0" i="0" u="none" strike="noStrike" kern="0" cap="none" spc="0" normalizeH="0" baseline="0" noProof="1">
              <a:solidFill>
                <a:schemeClr val="folHlink"/>
              </a:solidFill>
              <a:latin typeface="+mn-lt"/>
              <a:ea typeface="+mn-ea"/>
              <a:cs typeface="+mn-ea"/>
            </a:endParaRPr>
          </a:p>
          <a:p>
            <a:pPr marL="47117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0" i="0" u="none" strike="noStrike" kern="0" cap="none" spc="0" normalizeH="0" baseline="0" noProof="1">
                <a:solidFill>
                  <a:schemeClr val="folHlink"/>
                </a:solidFill>
                <a:latin typeface="+mn-lt"/>
                <a:ea typeface="+mn-ea"/>
                <a:cs typeface="+mn-ea"/>
              </a:rPr>
              <a:t>     这个值就是</a:t>
            </a:r>
            <a:r>
              <a:rPr kumimoji="0" lang="en-US" altLang="zh-CN" sz="2600" b="0" i="0" u="none" strike="noStrike" kern="0" cap="none" spc="0" normalizeH="0" baseline="0" noProof="1">
                <a:solidFill>
                  <a:schemeClr val="folHlink"/>
                </a:solidFill>
                <a:latin typeface="+mn-lt"/>
                <a:ea typeface="+mn-ea"/>
                <a:cs typeface="+mn-ea"/>
              </a:rPr>
              <a:t>Y</a:t>
            </a:r>
            <a:r>
              <a:rPr kumimoji="0" lang="zh-CN" altLang="en-US" sz="2600" b="0" i="0" u="none" strike="noStrike" kern="0" cap="none" spc="0" normalizeH="0" baseline="0" noProof="1">
                <a:solidFill>
                  <a:schemeClr val="folHlink"/>
                </a:solidFill>
                <a:latin typeface="+mn-lt"/>
                <a:ea typeface="+mn-ea"/>
                <a:cs typeface="+mn-ea"/>
              </a:rPr>
              <a:t>的分类</a:t>
            </a:r>
            <a:endParaRPr kumimoji="0" lang="zh-CN" altLang="en-US" sz="2600" b="0" i="0" u="none" strike="noStrike" kern="0" cap="none" spc="0" normalizeH="0" baseline="0" noProof="1">
              <a:solidFill>
                <a:schemeClr val="folHlink"/>
              </a:solidFill>
              <a:latin typeface="+mn-lt"/>
              <a:ea typeface="+mn-ea"/>
              <a:cs typeface="+mn-ea"/>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800" b="0" i="0" u="none" strike="noStrike" kern="0" cap="none" spc="0" normalizeH="0" baseline="0" noProof="1">
                <a:solidFill>
                  <a:schemeClr val="tx1"/>
                </a:solidFill>
                <a:latin typeface="+mn-lt"/>
                <a:ea typeface="+mn-ea"/>
                <a:cs typeface="+mn-cs"/>
              </a:rPr>
              <a:t>生成</a:t>
            </a:r>
            <a:endParaRPr kumimoji="0" lang="zh-CN" altLang="en-US" sz="2800" b="0" i="0" u="none" strike="noStrike" kern="0" cap="none" spc="0" normalizeH="0" baseline="0" noProof="1">
              <a:solidFill>
                <a:schemeClr val="tx1"/>
              </a:solidFill>
              <a:latin typeface="+mn-lt"/>
              <a:ea typeface="+mn-ea"/>
              <a:cs typeface="+mn-cs"/>
            </a:endParaRPr>
          </a:p>
          <a:p>
            <a:pPr marL="908050" marR="0" lvl="1" indent="-43688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n"/>
            </a:pPr>
            <a:r>
              <a:rPr kumimoji="0" lang="zh-CN" altLang="en-US" sz="2600" b="0" i="0" u="none" strike="noStrike" kern="0" cap="none" spc="0" normalizeH="0" baseline="0" noProof="1">
                <a:solidFill>
                  <a:schemeClr val="folHlink"/>
                </a:solidFill>
                <a:latin typeface="+mn-lt"/>
                <a:ea typeface="+mn-ea"/>
                <a:cs typeface="+mn-ea"/>
                <a:sym typeface="+mn-ea"/>
              </a:rPr>
              <a:t> 把X带入到能量函数E中，随机一个Y也带入函数中，</a:t>
            </a:r>
            <a:endParaRPr kumimoji="0" lang="zh-CN" altLang="en-US" sz="2600" b="0" i="0" u="none" strike="noStrike" kern="0" cap="none" spc="0" normalizeH="0" baseline="0" noProof="1">
              <a:solidFill>
                <a:schemeClr val="folHlink"/>
              </a:solidFill>
              <a:latin typeface="+mn-lt"/>
              <a:ea typeface="+mn-ea"/>
              <a:cs typeface="+mn-ea"/>
            </a:endParaRPr>
          </a:p>
          <a:p>
            <a:pPr marL="47117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0" i="0" u="none" strike="noStrike" kern="0" cap="none" spc="0" normalizeH="0" baseline="0" noProof="1">
                <a:solidFill>
                  <a:schemeClr val="folHlink"/>
                </a:solidFill>
                <a:latin typeface="+mn-lt"/>
                <a:ea typeface="+mn-ea"/>
                <a:cs typeface="+mn-ea"/>
                <a:sym typeface="+mn-ea"/>
              </a:rPr>
              <a:t>      固定住</a:t>
            </a:r>
            <a:r>
              <a:rPr kumimoji="0" lang="en-US" altLang="zh-CN" sz="2600" b="0" i="0" u="none" strike="noStrike" kern="0" cap="none" spc="0" normalizeH="0" baseline="0" noProof="1">
                <a:solidFill>
                  <a:schemeClr val="folHlink"/>
                </a:solidFill>
                <a:latin typeface="+mn-lt"/>
                <a:ea typeface="+mn-ea"/>
                <a:cs typeface="+mn-ea"/>
                <a:sym typeface="+mn-ea"/>
              </a:rPr>
              <a:t>Y</a:t>
            </a:r>
            <a:r>
              <a:rPr kumimoji="0" lang="zh-CN" altLang="en-US" sz="2600" b="0" i="0" u="none" strike="noStrike" kern="0" cap="none" spc="0" normalizeH="0" baseline="0" noProof="1">
                <a:solidFill>
                  <a:schemeClr val="folHlink"/>
                </a:solidFill>
                <a:latin typeface="+mn-lt"/>
                <a:ea typeface="+mn-ea"/>
                <a:cs typeface="+mn-ea"/>
                <a:sym typeface="+mn-ea"/>
              </a:rPr>
              <a:t>，对</a:t>
            </a:r>
            <a:r>
              <a:rPr kumimoji="0" lang="en-US" altLang="zh-CN" sz="2600" b="0" i="0" u="none" strike="noStrike" kern="0" cap="none" spc="0" normalizeH="0" baseline="0" noProof="1">
                <a:solidFill>
                  <a:schemeClr val="folHlink"/>
                </a:solidFill>
                <a:latin typeface="+mn-lt"/>
                <a:ea typeface="+mn-ea"/>
                <a:cs typeface="+mn-ea"/>
                <a:sym typeface="+mn-ea"/>
              </a:rPr>
              <a:t>X</a:t>
            </a:r>
            <a:r>
              <a:rPr kumimoji="0" lang="zh-CN" altLang="en-US" sz="2600" b="0" i="0" u="none" strike="noStrike" kern="0" cap="none" spc="0" normalizeH="0" baseline="0" noProof="1">
                <a:solidFill>
                  <a:schemeClr val="folHlink"/>
                </a:solidFill>
                <a:latin typeface="+mn-lt"/>
                <a:ea typeface="+mn-ea"/>
                <a:cs typeface="+mn-ea"/>
                <a:sym typeface="+mn-ea"/>
              </a:rPr>
              <a:t>做梯度下降，直到</a:t>
            </a:r>
            <a:r>
              <a:rPr kumimoji="0" lang="en-US" altLang="zh-CN" sz="2600" b="0" i="0" u="none" strike="noStrike" kern="0" cap="none" spc="0" normalizeH="0" baseline="0" noProof="1">
                <a:solidFill>
                  <a:schemeClr val="folHlink"/>
                </a:solidFill>
                <a:latin typeface="+mn-lt"/>
                <a:ea typeface="+mn-ea"/>
                <a:cs typeface="+mn-ea"/>
                <a:sym typeface="+mn-ea"/>
              </a:rPr>
              <a:t>X</a:t>
            </a:r>
            <a:r>
              <a:rPr kumimoji="0" lang="zh-CN" altLang="en-US" sz="2600" b="0" i="0" u="none" strike="noStrike" kern="0" cap="none" spc="0" normalizeH="0" baseline="0" noProof="1">
                <a:solidFill>
                  <a:schemeClr val="folHlink"/>
                </a:solidFill>
                <a:latin typeface="+mn-lt"/>
                <a:ea typeface="+mn-ea"/>
                <a:cs typeface="+mn-ea"/>
                <a:sym typeface="+mn-ea"/>
              </a:rPr>
              <a:t>收敛到某一个值，</a:t>
            </a:r>
            <a:endParaRPr kumimoji="0" lang="zh-CN" altLang="en-US" sz="2600" b="0" i="0" u="none" strike="noStrike" kern="0" cap="none" spc="0" normalizeH="0" baseline="0" noProof="1">
              <a:solidFill>
                <a:schemeClr val="folHlink"/>
              </a:solidFill>
              <a:latin typeface="+mn-lt"/>
              <a:ea typeface="+mn-ea"/>
              <a:cs typeface="+mn-ea"/>
            </a:endParaRPr>
          </a:p>
          <a:p>
            <a:pPr marL="47117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0" i="0" u="none" strike="noStrike" kern="0" cap="none" spc="0" normalizeH="0" baseline="0" noProof="1">
                <a:solidFill>
                  <a:schemeClr val="folHlink"/>
                </a:solidFill>
                <a:latin typeface="+mn-lt"/>
                <a:ea typeface="+mn-ea"/>
                <a:cs typeface="+mn-ea"/>
                <a:sym typeface="+mn-ea"/>
              </a:rPr>
              <a:t>      得到条件生成模型</a:t>
            </a:r>
            <a:endParaRPr kumimoji="0" lang="zh-CN" altLang="en-US" sz="2600" b="0" i="0" u="none" strike="noStrike" kern="0" cap="none" spc="0" normalizeH="0" baseline="0" noProof="1">
              <a:solidFill>
                <a:schemeClr val="folHlink"/>
              </a:solidFill>
              <a:latin typeface="+mn-lt"/>
              <a:ea typeface="+mn-ea"/>
              <a:cs typeface="+mn-ea"/>
              <a:sym typeface="+mn-ea"/>
            </a:endParaRPr>
          </a:p>
          <a:p>
            <a:pPr marL="908050" marR="0" lvl="1" indent="-43688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n"/>
            </a:pPr>
            <a:r>
              <a:rPr kumimoji="0" lang="zh-CN" altLang="en-US" sz="2600" b="0" i="0" u="none" strike="noStrike" kern="0" cap="none" spc="0" normalizeH="0" baseline="0" noProof="1">
                <a:solidFill>
                  <a:schemeClr val="folHlink"/>
                </a:solidFill>
                <a:latin typeface="+mn-lt"/>
                <a:ea typeface="+mn-ea"/>
                <a:cs typeface="+mn-ea"/>
                <a:sym typeface="+mn-ea"/>
              </a:rPr>
              <a:t>都的固定，对</a:t>
            </a:r>
            <a:r>
              <a:rPr kumimoji="0" lang="en-US" altLang="zh-CN" sz="2600" b="0" i="0" u="none" strike="noStrike" kern="0" cap="none" spc="0" normalizeH="0" baseline="0" noProof="1">
                <a:solidFill>
                  <a:schemeClr val="folHlink"/>
                </a:solidFill>
                <a:latin typeface="+mn-lt"/>
                <a:ea typeface="+mn-ea"/>
                <a:cs typeface="+mn-ea"/>
                <a:sym typeface="+mn-ea"/>
              </a:rPr>
              <a:t>X</a:t>
            </a:r>
            <a:r>
              <a:rPr kumimoji="0" lang="zh-CN" altLang="en-US" sz="2600" b="0" i="0" u="none" strike="noStrike" kern="0" cap="none" spc="0" normalizeH="0" baseline="0" noProof="1">
                <a:solidFill>
                  <a:schemeClr val="folHlink"/>
                </a:solidFill>
                <a:latin typeface="+mn-lt"/>
                <a:ea typeface="+mn-ea"/>
                <a:cs typeface="+mn-ea"/>
                <a:sym typeface="+mn-ea"/>
              </a:rPr>
              <a:t>，</a:t>
            </a:r>
            <a:r>
              <a:rPr kumimoji="0" lang="en-US" altLang="zh-CN" sz="2600" b="0" i="0" u="none" strike="noStrike" kern="0" cap="none" spc="0" normalizeH="0" baseline="0" noProof="1">
                <a:solidFill>
                  <a:schemeClr val="folHlink"/>
                </a:solidFill>
                <a:latin typeface="+mn-lt"/>
                <a:ea typeface="+mn-ea"/>
                <a:cs typeface="+mn-ea"/>
                <a:sym typeface="+mn-ea"/>
              </a:rPr>
              <a:t>Y</a:t>
            </a:r>
            <a:r>
              <a:rPr kumimoji="0" lang="zh-CN" altLang="en-US" sz="2600" b="0" i="0" u="none" strike="noStrike" kern="0" cap="none" spc="0" normalizeH="0" baseline="0" noProof="1">
                <a:solidFill>
                  <a:schemeClr val="folHlink"/>
                </a:solidFill>
                <a:latin typeface="+mn-lt"/>
                <a:ea typeface="+mn-ea"/>
                <a:cs typeface="+mn-ea"/>
                <a:sym typeface="+mn-ea"/>
              </a:rPr>
              <a:t>做梯度下降，得到纯</a:t>
            </a:r>
            <a:r>
              <a:rPr kumimoji="0" lang="zh-CN" altLang="en-US" sz="2600" b="0" i="0" u="none" strike="noStrike" kern="0" cap="none" spc="0" normalizeH="0" baseline="0" noProof="1">
                <a:solidFill>
                  <a:schemeClr val="folHlink"/>
                </a:solidFill>
                <a:latin typeface="+mn-lt"/>
                <a:ea typeface="+mn-ea"/>
                <a:cs typeface="+mn-ea"/>
                <a:sym typeface="+mn-ea"/>
              </a:rPr>
              <a:t>生成模型</a:t>
            </a:r>
            <a:endParaRPr kumimoji="0" lang="zh-CN" altLang="en-US" sz="2600" b="0" i="0" u="none" strike="noStrike" kern="0" cap="none" spc="0" normalizeH="0" baseline="0" noProof="1">
              <a:solidFill>
                <a:schemeClr val="folHlink"/>
              </a:solidFill>
              <a:latin typeface="+mn-lt"/>
              <a:ea typeface="+mn-ea"/>
              <a:cs typeface="+mn-ea"/>
              <a:sym typeface="+mn-ea"/>
            </a:endParaRPr>
          </a:p>
          <a:p>
            <a:pPr marL="471170" marR="0" lvl="1"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en-US" sz="2600" b="0" i="0" u="none" strike="noStrike" kern="0" cap="none" spc="0" normalizeH="0" baseline="0" noProof="1">
              <a:solidFill>
                <a:schemeClr val="folHlink"/>
              </a:solidFill>
              <a:latin typeface="+mn-lt"/>
              <a:ea typeface="+mn-ea"/>
              <a:cs typeface="+mn-ea"/>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endParaRPr kumimoji="0" lang="zh-CN" altLang="en-US" sz="2800" b="0" i="0" u="none" strike="noStrike" kern="0" cap="none" spc="0" normalizeH="0" baseline="0" noProof="1">
              <a:solidFill>
                <a:schemeClr val="tx1"/>
              </a:solidFill>
              <a:latin typeface="+mn-lt"/>
              <a:ea typeface="+mn-ea"/>
              <a:cs typeface="+mn-cs"/>
            </a:endParaRPr>
          </a:p>
        </p:txBody>
      </p:sp>
    </p:spTree>
  </p:cSld>
  <p:clrMapOvr>
    <a:masterClrMapping/>
  </p:clrMapOvr>
  <p:transition>
    <p:random/>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91489" name="标题 1"/>
          <p:cNvSpPr>
            <a:spLocks noGrp="1"/>
          </p:cNvSpPr>
          <p:nvPr>
            <p:ph type="title"/>
          </p:nvPr>
        </p:nvSpPr>
        <p:spPr/>
        <p:txBody>
          <a:bodyPr anchor="b" anchorCtr="0"/>
          <a:p>
            <a:endParaRPr lang="zh-CN" altLang="en-US"/>
          </a:p>
        </p:txBody>
      </p:sp>
      <p:pic>
        <p:nvPicPr>
          <p:cNvPr id="191490" name="内容占位符 3"/>
          <p:cNvPicPr>
            <a:picLocks noGrp="1" noChangeAspect="1"/>
          </p:cNvPicPr>
          <p:nvPr>
            <p:ph idx="1"/>
          </p:nvPr>
        </p:nvPicPr>
        <p:blipFill>
          <a:blip r:embed="rId1"/>
          <a:stretch>
            <a:fillRect/>
          </a:stretch>
        </p:blipFill>
        <p:spPr>
          <a:xfrm>
            <a:off x="1166813" y="1566863"/>
            <a:ext cx="6367462" cy="4421187"/>
          </a:xfrm>
        </p:spPr>
      </p:pic>
      <p:pic>
        <p:nvPicPr>
          <p:cNvPr id="191491" name="图片 4"/>
          <p:cNvPicPr>
            <a:picLocks noChangeAspect="1"/>
          </p:cNvPicPr>
          <p:nvPr/>
        </p:nvPicPr>
        <p:blipFill>
          <a:blip r:embed="rId2"/>
          <a:stretch>
            <a:fillRect/>
          </a:stretch>
        </p:blipFill>
        <p:spPr>
          <a:xfrm>
            <a:off x="2073275" y="3149600"/>
            <a:ext cx="825500" cy="315913"/>
          </a:xfrm>
          <a:prstGeom prst="rect">
            <a:avLst/>
          </a:prstGeom>
          <a:noFill/>
          <a:ln w="9525">
            <a:noFill/>
          </a:ln>
        </p:spPr>
      </p:pic>
    </p:spTree>
  </p:cSld>
  <p:clrMapOvr>
    <a:masterClrMapping/>
  </p:clrMapOvr>
  <p:transition>
    <p:rand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7" name="标题 1"/>
          <p:cNvSpPr>
            <a:spLocks noGrp="1"/>
          </p:cNvSpPr>
          <p:nvPr>
            <p:ph type="title"/>
          </p:nvPr>
        </p:nvSpPr>
        <p:spPr/>
        <p:txBody>
          <a:bodyPr anchor="b" anchorCtr="0"/>
          <a:p>
            <a:endParaRPr lang="zh-CN" altLang="en-US"/>
          </a:p>
        </p:txBody>
      </p:sp>
      <p:sp>
        <p:nvSpPr>
          <p:cNvPr id="193538" name="内容占位符 2"/>
          <p:cNvSpPr>
            <a:spLocks noGrp="1"/>
          </p:cNvSpPr>
          <p:nvPr>
            <p:ph idx="1"/>
          </p:nvPr>
        </p:nvSpPr>
        <p:spPr>
          <a:xfrm>
            <a:off x="250825" y="908050"/>
            <a:ext cx="8893175" cy="5400675"/>
          </a:xfrm>
        </p:spPr>
        <p:txBody>
          <a:bodyPr anchor="t" anchorCtr="0"/>
          <a:p>
            <a:r>
              <a:rPr lang="en-US" altLang="zh-CN"/>
              <a:t>EBM</a:t>
            </a:r>
            <a:endParaRPr lang="en-US" altLang="zh-CN"/>
          </a:p>
          <a:p>
            <a:r>
              <a:rPr lang="zh-CN" altLang="en-US"/>
              <a:t>优势</a:t>
            </a:r>
            <a:endParaRPr lang="zh-CN" altLang="en-US"/>
          </a:p>
          <a:p>
            <a:pPr lvl="1" indent="-436245"/>
            <a:r>
              <a:rPr lang="zh-CN" altLang="en-US"/>
              <a:t>原理与大脑思维相似</a:t>
            </a:r>
            <a:endParaRPr lang="zh-CN" altLang="en-US"/>
          </a:p>
          <a:p>
            <a:pPr lvl="1" indent="-436245"/>
            <a:r>
              <a:rPr lang="zh-CN" altLang="en-US"/>
              <a:t>深度学习的未来？</a:t>
            </a:r>
            <a:endParaRPr lang="zh-CN" altLang="en-US"/>
          </a:p>
          <a:p>
            <a:pPr lvl="1" indent="-436245"/>
            <a:r>
              <a:rPr lang="zh-CN" altLang="en-US"/>
              <a:t>ICLR 2020: Yann LeCun and Energy-Based Models。将当前的DL，ML统一在能量模型的框架中</a:t>
            </a:r>
            <a:endParaRPr lang="zh-CN" altLang="en-US"/>
          </a:p>
          <a:p>
            <a:r>
              <a:rPr lang="zh-CN" altLang="en-US"/>
              <a:t>劣势</a:t>
            </a:r>
            <a:endParaRPr lang="zh-CN" altLang="en-US"/>
          </a:p>
          <a:p>
            <a:pPr lvl="1" indent="-436245"/>
            <a:r>
              <a:rPr lang="zh-CN" altLang="en-US"/>
              <a:t>速度慢，求导，多</a:t>
            </a:r>
            <a:r>
              <a:rPr lang="en-US" altLang="zh-CN"/>
              <a:t>XY</a:t>
            </a:r>
            <a:r>
              <a:rPr lang="zh-CN" altLang="en-US"/>
              <a:t>对</a:t>
            </a:r>
            <a:endParaRPr lang="zh-CN" altLang="en-US"/>
          </a:p>
          <a:p>
            <a:pPr lvl="1" indent="-436245"/>
            <a:r>
              <a:rPr lang="zh-CN" altLang="en-US"/>
              <a:t>准确率，可能陷入局部最小值（梯度下降）</a:t>
            </a:r>
            <a:endParaRPr lang="zh-CN" altLang="en-US"/>
          </a:p>
        </p:txBody>
      </p:sp>
    </p:spTree>
  </p:cSld>
  <p:clrMapOvr>
    <a:masterClrMapping/>
  </p:clrMapOvr>
  <p:transition>
    <p:random/>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95586" name="Rectangle 2"/>
          <p:cNvSpPr>
            <a:spLocks noGrp="1"/>
          </p:cNvSpPr>
          <p:nvPr>
            <p:ph type="title"/>
          </p:nvPr>
        </p:nvSpPr>
        <p:spPr/>
        <p:txBody>
          <a:bodyPr vert="horz" wrap="square" lIns="91440" tIns="45720" rIns="91440" bIns="45720" anchor="b" anchorCtr="0"/>
          <a:p>
            <a:pPr eaLnBrk="1" hangingPunct="1"/>
            <a:endParaRPr lang="zh-CN" altLang="zh-CN" sz="2600" b="0" dirty="0"/>
          </a:p>
        </p:txBody>
      </p:sp>
      <p:sp>
        <p:nvSpPr>
          <p:cNvPr id="195587" name="Line 3"/>
          <p:cNvSpPr/>
          <p:nvPr/>
        </p:nvSpPr>
        <p:spPr>
          <a:xfrm flipV="1">
            <a:off x="1981200" y="2362200"/>
            <a:ext cx="0" cy="1524000"/>
          </a:xfrm>
          <a:prstGeom prst="line">
            <a:avLst/>
          </a:prstGeom>
          <a:ln w="19050" cap="flat" cmpd="sng">
            <a:solidFill>
              <a:srgbClr val="FF3300"/>
            </a:solidFill>
            <a:prstDash val="solid"/>
            <a:round/>
            <a:headEnd type="none" w="med" len="med"/>
            <a:tailEnd type="triangle" w="med" len="med"/>
          </a:ln>
        </p:spPr>
      </p:sp>
      <p:graphicFrame>
        <p:nvGraphicFramePr>
          <p:cNvPr id="195588" name="Object 4"/>
          <p:cNvGraphicFramePr/>
          <p:nvPr/>
        </p:nvGraphicFramePr>
        <p:xfrm>
          <a:off x="2076450" y="2286000"/>
          <a:ext cx="217488" cy="306388"/>
        </p:xfrm>
        <a:graphic>
          <a:graphicData uri="http://schemas.openxmlformats.org/presentationml/2006/ole">
            <mc:AlternateContent xmlns:mc="http://schemas.openxmlformats.org/markup-compatibility/2006">
              <mc:Choice xmlns:v="urn:schemas-microsoft-com:vml" Requires="v">
                <p:oleObj spid="_x0000_s3117" name="" r:id="rId1" imgW="127000" imgH="177165" progId="Equation.DSMT4">
                  <p:embed/>
                </p:oleObj>
              </mc:Choice>
              <mc:Fallback>
                <p:oleObj name="" r:id="rId1" imgW="127000" imgH="177165" progId="Equation.DSMT4">
                  <p:embed/>
                  <p:pic>
                    <p:nvPicPr>
                      <p:cNvPr id="0" name="图片 3116"/>
                      <p:cNvPicPr/>
                      <p:nvPr/>
                    </p:nvPicPr>
                    <p:blipFill>
                      <a:blip r:embed="rId2"/>
                      <a:stretch>
                        <a:fillRect/>
                      </a:stretch>
                    </p:blipFill>
                    <p:spPr>
                      <a:xfrm>
                        <a:off x="2076450" y="2286000"/>
                        <a:ext cx="217488" cy="306388"/>
                      </a:xfrm>
                      <a:prstGeom prst="rect">
                        <a:avLst/>
                      </a:prstGeom>
                      <a:noFill/>
                      <a:ln w="38100">
                        <a:noFill/>
                        <a:miter/>
                      </a:ln>
                    </p:spPr>
                  </p:pic>
                </p:oleObj>
              </mc:Fallback>
            </mc:AlternateContent>
          </a:graphicData>
        </a:graphic>
      </p:graphicFrame>
      <p:graphicFrame>
        <p:nvGraphicFramePr>
          <p:cNvPr id="195589" name="Object 5"/>
          <p:cNvGraphicFramePr/>
          <p:nvPr/>
        </p:nvGraphicFramePr>
        <p:xfrm>
          <a:off x="3424238" y="2286000"/>
          <a:ext cx="247650" cy="315913"/>
        </p:xfrm>
        <a:graphic>
          <a:graphicData uri="http://schemas.openxmlformats.org/presentationml/2006/ole">
            <mc:AlternateContent xmlns:mc="http://schemas.openxmlformats.org/markup-compatibility/2006">
              <mc:Choice xmlns:v="urn:schemas-microsoft-com:vml" Requires="v">
                <p:oleObj spid="_x0000_s3116" name="" r:id="rId3" imgW="139700" imgH="177800" progId="Equation.DSMT4">
                  <p:embed/>
                </p:oleObj>
              </mc:Choice>
              <mc:Fallback>
                <p:oleObj name="" r:id="rId3" imgW="139700" imgH="177800" progId="Equation.DSMT4">
                  <p:embed/>
                  <p:pic>
                    <p:nvPicPr>
                      <p:cNvPr id="0" name="图片 3115"/>
                      <p:cNvPicPr/>
                      <p:nvPr/>
                    </p:nvPicPr>
                    <p:blipFill>
                      <a:blip r:embed="rId4"/>
                      <a:stretch>
                        <a:fillRect/>
                      </a:stretch>
                    </p:blipFill>
                    <p:spPr>
                      <a:xfrm>
                        <a:off x="3424238" y="2286000"/>
                        <a:ext cx="247650" cy="315913"/>
                      </a:xfrm>
                      <a:prstGeom prst="rect">
                        <a:avLst/>
                      </a:prstGeom>
                      <a:noFill/>
                      <a:ln w="38100">
                        <a:noFill/>
                        <a:miter/>
                      </a:ln>
                    </p:spPr>
                  </p:pic>
                </p:oleObj>
              </mc:Fallback>
            </mc:AlternateContent>
          </a:graphicData>
        </a:graphic>
      </p:graphicFrame>
      <p:sp>
        <p:nvSpPr>
          <p:cNvPr id="195590" name="Line 6"/>
          <p:cNvSpPr/>
          <p:nvPr/>
        </p:nvSpPr>
        <p:spPr>
          <a:xfrm flipV="1">
            <a:off x="3352800" y="2371725"/>
            <a:ext cx="0" cy="1524000"/>
          </a:xfrm>
          <a:prstGeom prst="line">
            <a:avLst/>
          </a:prstGeom>
          <a:ln w="19050" cap="flat" cmpd="sng">
            <a:solidFill>
              <a:schemeClr val="tx1"/>
            </a:solidFill>
            <a:prstDash val="solid"/>
            <a:round/>
            <a:headEnd type="none" w="med" len="med"/>
            <a:tailEnd type="triangle" w="med" len="med"/>
          </a:ln>
        </p:spPr>
      </p:sp>
      <p:sp>
        <p:nvSpPr>
          <p:cNvPr id="195591" name="Line 7"/>
          <p:cNvSpPr/>
          <p:nvPr/>
        </p:nvSpPr>
        <p:spPr>
          <a:xfrm flipV="1">
            <a:off x="7010400" y="2371725"/>
            <a:ext cx="0" cy="1524000"/>
          </a:xfrm>
          <a:prstGeom prst="line">
            <a:avLst/>
          </a:prstGeom>
          <a:ln w="19050" cap="flat" cmpd="sng">
            <a:solidFill>
              <a:srgbClr val="33CC33"/>
            </a:solidFill>
            <a:prstDash val="solid"/>
            <a:round/>
            <a:headEnd type="none" w="med" len="med"/>
            <a:tailEnd type="triangle" w="med" len="med"/>
          </a:ln>
        </p:spPr>
      </p:sp>
      <p:graphicFrame>
        <p:nvGraphicFramePr>
          <p:cNvPr id="195592" name="Object 8"/>
          <p:cNvGraphicFramePr/>
          <p:nvPr/>
        </p:nvGraphicFramePr>
        <p:xfrm>
          <a:off x="7008813" y="2209800"/>
          <a:ext cx="276225" cy="347663"/>
        </p:xfrm>
        <a:graphic>
          <a:graphicData uri="http://schemas.openxmlformats.org/presentationml/2006/ole">
            <mc:AlternateContent xmlns:mc="http://schemas.openxmlformats.org/markup-compatibility/2006">
              <mc:Choice xmlns:v="urn:schemas-microsoft-com:vml" Requires="v">
                <p:oleObj spid="_x0000_s3118" name="" r:id="rId5" imgW="139700" imgH="177800" progId="Equation.DSMT4">
                  <p:embed/>
                </p:oleObj>
              </mc:Choice>
              <mc:Fallback>
                <p:oleObj name="" r:id="rId5" imgW="139700" imgH="177800" progId="Equation.DSMT4">
                  <p:embed/>
                  <p:pic>
                    <p:nvPicPr>
                      <p:cNvPr id="0" name="图片 3117"/>
                      <p:cNvPicPr/>
                      <p:nvPr/>
                    </p:nvPicPr>
                    <p:blipFill>
                      <a:blip r:embed="rId6"/>
                      <a:stretch>
                        <a:fillRect/>
                      </a:stretch>
                    </p:blipFill>
                    <p:spPr>
                      <a:xfrm>
                        <a:off x="7008813" y="2209800"/>
                        <a:ext cx="276225" cy="347663"/>
                      </a:xfrm>
                      <a:prstGeom prst="rect">
                        <a:avLst/>
                      </a:prstGeom>
                      <a:noFill/>
                      <a:ln w="38100">
                        <a:noFill/>
                        <a:miter/>
                      </a:ln>
                    </p:spPr>
                  </p:pic>
                </p:oleObj>
              </mc:Fallback>
            </mc:AlternateContent>
          </a:graphicData>
        </a:graphic>
      </p:graphicFrame>
      <p:sp>
        <p:nvSpPr>
          <p:cNvPr id="195593" name="Text Box 9"/>
          <p:cNvSpPr txBox="1"/>
          <p:nvPr/>
        </p:nvSpPr>
        <p:spPr>
          <a:xfrm>
            <a:off x="2362200" y="6080125"/>
            <a:ext cx="4343400" cy="396875"/>
          </a:xfrm>
          <a:prstGeom prst="rect">
            <a:avLst/>
          </a:prstGeom>
          <a:noFill/>
          <a:ln w="9525">
            <a:noFill/>
          </a:ln>
        </p:spPr>
        <p:txBody>
          <a:bodyPr anchor="t" anchorCtr="0">
            <a:spAutoFit/>
          </a:bodyPr>
          <a:p>
            <a:pPr>
              <a:spcBef>
                <a:spcPct val="50000"/>
              </a:spcBef>
            </a:pPr>
            <a:r>
              <a:rPr lang="zh-CN" altLang="en-US" sz="2000" b="1" dirty="0">
                <a:latin typeface="Times New Roman" panose="02020603050405020304" pitchFamily="18" charset="0"/>
                <a:ea typeface="宋体" panose="02010600030101010101" pitchFamily="2" charset="-122"/>
              </a:rPr>
              <a:t>离散</a:t>
            </a:r>
            <a:r>
              <a:rPr lang="en-US" altLang="zh-CN" sz="2000" b="1" dirty="0">
                <a:latin typeface="Times New Roman" panose="02020603050405020304" pitchFamily="18" charset="0"/>
                <a:ea typeface="宋体" panose="02010600030101010101" pitchFamily="2" charset="-122"/>
              </a:rPr>
              <a:t>Hopfield</a:t>
            </a:r>
            <a:r>
              <a:rPr lang="zh-CN" altLang="en-US" sz="2000" b="1" dirty="0">
                <a:latin typeface="Times New Roman" panose="02020603050405020304" pitchFamily="18" charset="0"/>
                <a:ea typeface="宋体" panose="02010600030101010101" pitchFamily="2" charset="-122"/>
              </a:rPr>
              <a:t>神经网络结构图</a:t>
            </a:r>
            <a:endParaRPr lang="zh-CN" altLang="en-US" sz="2000" b="1" dirty="0">
              <a:latin typeface="Times New Roman" panose="02020603050405020304" pitchFamily="18" charset="0"/>
              <a:ea typeface="宋体" panose="02010600030101010101" pitchFamily="2" charset="-122"/>
            </a:endParaRPr>
          </a:p>
        </p:txBody>
      </p:sp>
      <p:graphicFrame>
        <p:nvGraphicFramePr>
          <p:cNvPr id="195594" name="Object 10"/>
          <p:cNvGraphicFramePr/>
          <p:nvPr/>
        </p:nvGraphicFramePr>
        <p:xfrm>
          <a:off x="5046663" y="2209800"/>
          <a:ext cx="276225" cy="393700"/>
        </p:xfrm>
        <a:graphic>
          <a:graphicData uri="http://schemas.openxmlformats.org/presentationml/2006/ole">
            <mc:AlternateContent xmlns:mc="http://schemas.openxmlformats.org/markup-compatibility/2006">
              <mc:Choice xmlns:v="urn:schemas-microsoft-com:vml" Requires="v">
                <p:oleObj spid="_x0000_s3119" name="" r:id="rId7" imgW="127000" imgH="177165" progId="Equation.DSMT4">
                  <p:embed/>
                </p:oleObj>
              </mc:Choice>
              <mc:Fallback>
                <p:oleObj name="" r:id="rId7" imgW="127000" imgH="177165" progId="Equation.DSMT4">
                  <p:embed/>
                  <p:pic>
                    <p:nvPicPr>
                      <p:cNvPr id="0" name="图片 3118"/>
                      <p:cNvPicPr/>
                      <p:nvPr/>
                    </p:nvPicPr>
                    <p:blipFill>
                      <a:blip r:embed="rId8"/>
                      <a:stretch>
                        <a:fillRect/>
                      </a:stretch>
                    </p:blipFill>
                    <p:spPr>
                      <a:xfrm>
                        <a:off x="5046663" y="2209800"/>
                        <a:ext cx="276225" cy="393700"/>
                      </a:xfrm>
                      <a:prstGeom prst="rect">
                        <a:avLst/>
                      </a:prstGeom>
                      <a:noFill/>
                      <a:ln w="38100">
                        <a:noFill/>
                        <a:miter/>
                      </a:ln>
                    </p:spPr>
                  </p:pic>
                </p:oleObj>
              </mc:Fallback>
            </mc:AlternateContent>
          </a:graphicData>
        </a:graphic>
      </p:graphicFrame>
      <p:sp>
        <p:nvSpPr>
          <p:cNvPr id="195595" name="Line 11"/>
          <p:cNvSpPr/>
          <p:nvPr/>
        </p:nvSpPr>
        <p:spPr>
          <a:xfrm flipV="1">
            <a:off x="5013325" y="2362200"/>
            <a:ext cx="0" cy="1524000"/>
          </a:xfrm>
          <a:prstGeom prst="line">
            <a:avLst/>
          </a:prstGeom>
          <a:ln w="19050" cap="flat" cmpd="sng">
            <a:solidFill>
              <a:srgbClr val="0033CC"/>
            </a:solidFill>
            <a:prstDash val="solid"/>
            <a:round/>
            <a:headEnd type="none" w="med" len="med"/>
            <a:tailEnd type="triangle" w="med" len="med"/>
          </a:ln>
        </p:spPr>
      </p:sp>
      <p:sp>
        <p:nvSpPr>
          <p:cNvPr id="195596" name="Text Box 12"/>
          <p:cNvSpPr txBox="1"/>
          <p:nvPr/>
        </p:nvSpPr>
        <p:spPr>
          <a:xfrm>
            <a:off x="4191000" y="3810000"/>
            <a:ext cx="609600" cy="457200"/>
          </a:xfrm>
          <a:prstGeom prst="rect">
            <a:avLst/>
          </a:prstGeom>
          <a:noFill/>
          <a:ln w="9525">
            <a:noFill/>
          </a:ln>
        </p:spPr>
        <p:txBody>
          <a:bodyPr anchor="t" anchorCtr="0">
            <a:spAutoFit/>
          </a:bodyPr>
          <a:p>
            <a:pPr>
              <a:spcBef>
                <a:spcPct val="50000"/>
              </a:spcBef>
            </a:pPr>
            <a:r>
              <a:rPr lang="en-US" altLang="zh-CN"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sp>
        <p:nvSpPr>
          <p:cNvPr id="195597" name="Text Box 13"/>
          <p:cNvSpPr txBox="1"/>
          <p:nvPr/>
        </p:nvSpPr>
        <p:spPr>
          <a:xfrm>
            <a:off x="5791200" y="3810000"/>
            <a:ext cx="609600" cy="457200"/>
          </a:xfrm>
          <a:prstGeom prst="rect">
            <a:avLst/>
          </a:prstGeom>
          <a:noFill/>
          <a:ln w="9525">
            <a:noFill/>
          </a:ln>
        </p:spPr>
        <p:txBody>
          <a:bodyPr anchor="t" anchorCtr="0">
            <a:spAutoFit/>
          </a:bodyPr>
          <a:p>
            <a:pPr>
              <a:spcBef>
                <a:spcPct val="50000"/>
              </a:spcBef>
            </a:pPr>
            <a:r>
              <a:rPr lang="en-US" altLang="zh-CN"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sp>
        <p:nvSpPr>
          <p:cNvPr id="195598" name="Oval 14"/>
          <p:cNvSpPr/>
          <p:nvPr/>
        </p:nvSpPr>
        <p:spPr>
          <a:xfrm>
            <a:off x="1752600" y="3895725"/>
            <a:ext cx="457200" cy="381000"/>
          </a:xfrm>
          <a:prstGeom prst="ellipse">
            <a:avLst/>
          </a:prstGeom>
          <a:gradFill rotWithShape="0">
            <a:gsLst>
              <a:gs pos="0">
                <a:schemeClr val="bg1"/>
              </a:gs>
              <a:gs pos="100000">
                <a:srgbClr val="FF3300"/>
              </a:gs>
            </a:gsLst>
            <a:path path="shape">
              <a:fillToRect l="50000" t="50000" r="50000" b="50000"/>
            </a:path>
            <a:tileRect/>
          </a:gradFill>
          <a:ln w="15875" cap="flat" cmpd="sng">
            <a:solidFill>
              <a:srgbClr val="FF33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599" name="Text Box 15"/>
          <p:cNvSpPr txBox="1"/>
          <p:nvPr/>
        </p:nvSpPr>
        <p:spPr>
          <a:xfrm>
            <a:off x="1828800" y="3886200"/>
            <a:ext cx="304800" cy="366713"/>
          </a:xfrm>
          <a:prstGeom prst="rect">
            <a:avLst/>
          </a:prstGeom>
          <a:noFill/>
          <a:ln w="9525">
            <a:noFill/>
          </a:ln>
        </p:spPr>
        <p:txBody>
          <a:bodyPr anchor="t" anchorCtr="0">
            <a:spAutoFit/>
          </a:bodyPr>
          <a:p>
            <a:pPr>
              <a:spcBef>
                <a:spcPct val="50000"/>
              </a:spcBef>
            </a:pPr>
            <a:r>
              <a:rPr lang="en-US" altLang="zh-CN" sz="1800" dirty="0">
                <a:latin typeface="Times New Roman" panose="02020603050405020304" pitchFamily="18" charset="0"/>
                <a:ea typeface="宋体" panose="02010600030101010101" pitchFamily="2" charset="-122"/>
              </a:rPr>
              <a:t>1</a:t>
            </a:r>
            <a:endParaRPr lang="en-US" altLang="zh-CN" sz="1800" dirty="0">
              <a:latin typeface="Times New Roman" panose="02020603050405020304" pitchFamily="18" charset="0"/>
              <a:ea typeface="宋体" panose="02010600030101010101" pitchFamily="2" charset="-122"/>
            </a:endParaRPr>
          </a:p>
        </p:txBody>
      </p:sp>
      <p:sp>
        <p:nvSpPr>
          <p:cNvPr id="195600" name="Oval 16"/>
          <p:cNvSpPr/>
          <p:nvPr/>
        </p:nvSpPr>
        <p:spPr>
          <a:xfrm>
            <a:off x="3124200" y="3895725"/>
            <a:ext cx="457200" cy="381000"/>
          </a:xfrm>
          <a:prstGeom prst="ellipse">
            <a:avLst/>
          </a:prstGeom>
          <a:gradFill rotWithShape="0">
            <a:gsLst>
              <a:gs pos="0">
                <a:schemeClr val="bg1"/>
              </a:gs>
              <a:gs pos="100000">
                <a:schemeClr val="tx1"/>
              </a:gs>
            </a:gsLst>
            <a:path path="shape">
              <a:fillToRect l="50000" t="50000" r="50000" b="50000"/>
            </a:path>
            <a:tileRect/>
          </a:gradFill>
          <a:ln w="1587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5601" name="Text Box 17"/>
          <p:cNvSpPr txBox="1"/>
          <p:nvPr/>
        </p:nvSpPr>
        <p:spPr>
          <a:xfrm>
            <a:off x="3200400" y="3886200"/>
            <a:ext cx="304800" cy="366713"/>
          </a:xfrm>
          <a:prstGeom prst="rect">
            <a:avLst/>
          </a:prstGeom>
          <a:noFill/>
          <a:ln w="9525">
            <a:noFill/>
          </a:ln>
        </p:spPr>
        <p:txBody>
          <a:bodyPr anchor="t" anchorCtr="0">
            <a:spAutoFit/>
          </a:bodyPr>
          <a:p>
            <a:pPr>
              <a:spcBef>
                <a:spcPct val="50000"/>
              </a:spcBef>
            </a:pPr>
            <a:r>
              <a:rPr lang="en-US" altLang="zh-CN" sz="1800" dirty="0">
                <a:latin typeface="Times New Roman" panose="02020603050405020304" pitchFamily="18" charset="0"/>
                <a:ea typeface="宋体" panose="02010600030101010101" pitchFamily="2" charset="-122"/>
              </a:rPr>
              <a:t>2</a:t>
            </a:r>
            <a:endParaRPr lang="en-US" altLang="zh-CN" sz="1800" dirty="0">
              <a:latin typeface="Times New Roman" panose="02020603050405020304" pitchFamily="18" charset="0"/>
              <a:ea typeface="宋体" panose="02010600030101010101" pitchFamily="2" charset="-122"/>
            </a:endParaRPr>
          </a:p>
        </p:txBody>
      </p:sp>
      <p:sp>
        <p:nvSpPr>
          <p:cNvPr id="195602" name="Oval 18"/>
          <p:cNvSpPr/>
          <p:nvPr/>
        </p:nvSpPr>
        <p:spPr>
          <a:xfrm>
            <a:off x="4784725" y="3886200"/>
            <a:ext cx="457200" cy="381000"/>
          </a:xfrm>
          <a:prstGeom prst="ellipse">
            <a:avLst/>
          </a:prstGeom>
          <a:gradFill rotWithShape="0">
            <a:gsLst>
              <a:gs pos="0">
                <a:schemeClr val="bg1"/>
              </a:gs>
              <a:gs pos="100000">
                <a:srgbClr val="0033CC"/>
              </a:gs>
            </a:gsLst>
            <a:path path="shape">
              <a:fillToRect l="50000" t="50000" r="50000" b="50000"/>
            </a:path>
            <a:tileRect/>
          </a:gradFill>
          <a:ln w="15875" cap="flat" cmpd="sng">
            <a:solidFill>
              <a:srgbClr val="0033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195603" name="Object 19"/>
          <p:cNvGraphicFramePr/>
          <p:nvPr/>
        </p:nvGraphicFramePr>
        <p:xfrm>
          <a:off x="4937125" y="3886200"/>
          <a:ext cx="168275" cy="311150"/>
        </p:xfrm>
        <a:graphic>
          <a:graphicData uri="http://schemas.openxmlformats.org/presentationml/2006/ole">
            <mc:AlternateContent xmlns:mc="http://schemas.openxmlformats.org/markup-compatibility/2006">
              <mc:Choice xmlns:v="urn:schemas-microsoft-com:vml" Requires="v">
                <p:oleObj spid="_x0000_s3121" name="" r:id="rId9" imgW="88265" imgH="164465" progId="Equation.3">
                  <p:embed/>
                </p:oleObj>
              </mc:Choice>
              <mc:Fallback>
                <p:oleObj name="" r:id="rId9" imgW="88265" imgH="164465" progId="Equation.3">
                  <p:embed/>
                  <p:pic>
                    <p:nvPicPr>
                      <p:cNvPr id="0" name="图片 3120"/>
                      <p:cNvPicPr/>
                      <p:nvPr/>
                    </p:nvPicPr>
                    <p:blipFill>
                      <a:blip r:embed="rId10"/>
                      <a:stretch>
                        <a:fillRect/>
                      </a:stretch>
                    </p:blipFill>
                    <p:spPr>
                      <a:xfrm>
                        <a:off x="4937125" y="3886200"/>
                        <a:ext cx="168275" cy="311150"/>
                      </a:xfrm>
                      <a:prstGeom prst="rect">
                        <a:avLst/>
                      </a:prstGeom>
                      <a:noFill/>
                      <a:ln w="38100">
                        <a:noFill/>
                        <a:miter/>
                      </a:ln>
                    </p:spPr>
                  </p:pic>
                </p:oleObj>
              </mc:Fallback>
            </mc:AlternateContent>
          </a:graphicData>
        </a:graphic>
      </p:graphicFrame>
      <p:sp>
        <p:nvSpPr>
          <p:cNvPr id="195604" name="Oval 20"/>
          <p:cNvSpPr/>
          <p:nvPr/>
        </p:nvSpPr>
        <p:spPr>
          <a:xfrm>
            <a:off x="6781800" y="3895725"/>
            <a:ext cx="457200" cy="381000"/>
          </a:xfrm>
          <a:prstGeom prst="ellipse">
            <a:avLst/>
          </a:prstGeom>
          <a:gradFill rotWithShape="0">
            <a:gsLst>
              <a:gs pos="0">
                <a:schemeClr val="bg1"/>
              </a:gs>
              <a:gs pos="100000">
                <a:srgbClr val="33CC33"/>
              </a:gs>
            </a:gsLst>
            <a:path path="shape">
              <a:fillToRect l="50000" t="50000" r="50000" b="50000"/>
            </a:path>
            <a:tileRect/>
          </a:gradFill>
          <a:ln w="15875" cap="flat" cmpd="sng">
            <a:solidFill>
              <a:srgbClr val="33CC33"/>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195605" name="Object 21"/>
          <p:cNvGraphicFramePr/>
          <p:nvPr/>
        </p:nvGraphicFramePr>
        <p:xfrm>
          <a:off x="6934200" y="3962400"/>
          <a:ext cx="207963" cy="228600"/>
        </p:xfrm>
        <a:graphic>
          <a:graphicData uri="http://schemas.openxmlformats.org/presentationml/2006/ole">
            <mc:AlternateContent xmlns:mc="http://schemas.openxmlformats.org/markup-compatibility/2006">
              <mc:Choice xmlns:v="urn:schemas-microsoft-com:vml" Requires="v">
                <p:oleObj spid="_x0000_s3120" name="" r:id="rId11" imgW="127000" imgH="139700" progId="Equation.3">
                  <p:embed/>
                </p:oleObj>
              </mc:Choice>
              <mc:Fallback>
                <p:oleObj name="" r:id="rId11" imgW="127000" imgH="139700" progId="Equation.3">
                  <p:embed/>
                  <p:pic>
                    <p:nvPicPr>
                      <p:cNvPr id="0" name="图片 3119"/>
                      <p:cNvPicPr/>
                      <p:nvPr/>
                    </p:nvPicPr>
                    <p:blipFill>
                      <a:blip r:embed="rId12"/>
                      <a:stretch>
                        <a:fillRect/>
                      </a:stretch>
                    </p:blipFill>
                    <p:spPr>
                      <a:xfrm>
                        <a:off x="6934200" y="3962400"/>
                        <a:ext cx="207963" cy="228600"/>
                      </a:xfrm>
                      <a:prstGeom prst="rect">
                        <a:avLst/>
                      </a:prstGeom>
                      <a:noFill/>
                      <a:ln w="38100">
                        <a:noFill/>
                        <a:miter/>
                      </a:ln>
                    </p:spPr>
                  </p:pic>
                </p:oleObj>
              </mc:Fallback>
            </mc:AlternateContent>
          </a:graphicData>
        </a:graphic>
      </p:graphicFrame>
      <p:graphicFrame>
        <p:nvGraphicFramePr>
          <p:cNvPr id="195606" name="Object 22"/>
          <p:cNvGraphicFramePr/>
          <p:nvPr/>
        </p:nvGraphicFramePr>
        <p:xfrm>
          <a:off x="2667000" y="4387850"/>
          <a:ext cx="288925" cy="260350"/>
        </p:xfrm>
        <a:graphic>
          <a:graphicData uri="http://schemas.openxmlformats.org/presentationml/2006/ole">
            <mc:AlternateContent xmlns:mc="http://schemas.openxmlformats.org/markup-compatibility/2006">
              <mc:Choice xmlns:v="urn:schemas-microsoft-com:vml" Requires="v">
                <p:oleObj spid="_x0000_s3123" name="" r:id="rId13" imgW="241300" imgH="215900" progId="Equation.3">
                  <p:embed/>
                </p:oleObj>
              </mc:Choice>
              <mc:Fallback>
                <p:oleObj name="" r:id="rId13" imgW="241300" imgH="215900" progId="Equation.3">
                  <p:embed/>
                  <p:pic>
                    <p:nvPicPr>
                      <p:cNvPr id="0" name="图片 3122"/>
                      <p:cNvPicPr/>
                      <p:nvPr/>
                    </p:nvPicPr>
                    <p:blipFill>
                      <a:blip r:embed="rId14"/>
                      <a:stretch>
                        <a:fillRect/>
                      </a:stretch>
                    </p:blipFill>
                    <p:spPr>
                      <a:xfrm>
                        <a:off x="2667000" y="4387850"/>
                        <a:ext cx="288925" cy="260350"/>
                      </a:xfrm>
                      <a:prstGeom prst="rect">
                        <a:avLst/>
                      </a:prstGeom>
                      <a:noFill/>
                      <a:ln w="38100">
                        <a:noFill/>
                        <a:miter/>
                      </a:ln>
                    </p:spPr>
                  </p:pic>
                </p:oleObj>
              </mc:Fallback>
            </mc:AlternateContent>
          </a:graphicData>
        </a:graphic>
      </p:graphicFrame>
      <p:graphicFrame>
        <p:nvGraphicFramePr>
          <p:cNvPr id="195607" name="Object 23"/>
          <p:cNvGraphicFramePr/>
          <p:nvPr/>
        </p:nvGraphicFramePr>
        <p:xfrm>
          <a:off x="6172200" y="4124325"/>
          <a:ext cx="288925" cy="274638"/>
        </p:xfrm>
        <a:graphic>
          <a:graphicData uri="http://schemas.openxmlformats.org/presentationml/2006/ole">
            <mc:AlternateContent xmlns:mc="http://schemas.openxmlformats.org/markup-compatibility/2006">
              <mc:Choice xmlns:v="urn:schemas-microsoft-com:vml" Requires="v">
                <p:oleObj spid="_x0000_s3126" name="" r:id="rId15" imgW="241300" imgH="228600" progId="Equation.3">
                  <p:embed/>
                </p:oleObj>
              </mc:Choice>
              <mc:Fallback>
                <p:oleObj name="" r:id="rId15" imgW="241300" imgH="228600" progId="Equation.3">
                  <p:embed/>
                  <p:pic>
                    <p:nvPicPr>
                      <p:cNvPr id="0" name="图片 3125"/>
                      <p:cNvPicPr/>
                      <p:nvPr/>
                    </p:nvPicPr>
                    <p:blipFill>
                      <a:blip r:embed="rId16"/>
                      <a:stretch>
                        <a:fillRect/>
                      </a:stretch>
                    </p:blipFill>
                    <p:spPr>
                      <a:xfrm>
                        <a:off x="6172200" y="4124325"/>
                        <a:ext cx="288925" cy="274638"/>
                      </a:xfrm>
                      <a:prstGeom prst="rect">
                        <a:avLst/>
                      </a:prstGeom>
                      <a:noFill/>
                      <a:ln w="38100">
                        <a:noFill/>
                        <a:miter/>
                      </a:ln>
                    </p:spPr>
                  </p:pic>
                </p:oleObj>
              </mc:Fallback>
            </mc:AlternateContent>
          </a:graphicData>
        </a:graphic>
      </p:graphicFrame>
      <p:graphicFrame>
        <p:nvGraphicFramePr>
          <p:cNvPr id="195608" name="Object 24"/>
          <p:cNvGraphicFramePr/>
          <p:nvPr/>
        </p:nvGraphicFramePr>
        <p:xfrm>
          <a:off x="4343400" y="4259263"/>
          <a:ext cx="258763" cy="276225"/>
        </p:xfrm>
        <a:graphic>
          <a:graphicData uri="http://schemas.openxmlformats.org/presentationml/2006/ole">
            <mc:AlternateContent xmlns:mc="http://schemas.openxmlformats.org/markup-compatibility/2006">
              <mc:Choice xmlns:v="urn:schemas-microsoft-com:vml" Requires="v">
                <p:oleObj spid="_x0000_s3122" name="" r:id="rId17" imgW="215900" imgH="228600" progId="Equation.3">
                  <p:embed/>
                </p:oleObj>
              </mc:Choice>
              <mc:Fallback>
                <p:oleObj name="" r:id="rId17" imgW="215900" imgH="228600" progId="Equation.3">
                  <p:embed/>
                  <p:pic>
                    <p:nvPicPr>
                      <p:cNvPr id="0" name="图片 3121"/>
                      <p:cNvPicPr/>
                      <p:nvPr/>
                    </p:nvPicPr>
                    <p:blipFill>
                      <a:blip r:embed="rId18"/>
                      <a:stretch>
                        <a:fillRect/>
                      </a:stretch>
                    </p:blipFill>
                    <p:spPr>
                      <a:xfrm>
                        <a:off x="4343400" y="4259263"/>
                        <a:ext cx="258763" cy="276225"/>
                      </a:xfrm>
                      <a:prstGeom prst="rect">
                        <a:avLst/>
                      </a:prstGeom>
                      <a:noFill/>
                      <a:ln w="38100">
                        <a:noFill/>
                        <a:miter/>
                      </a:ln>
                    </p:spPr>
                  </p:pic>
                </p:oleObj>
              </mc:Fallback>
            </mc:AlternateContent>
          </a:graphicData>
        </a:graphic>
      </p:graphicFrame>
      <p:graphicFrame>
        <p:nvGraphicFramePr>
          <p:cNvPr id="195609" name="Object 25"/>
          <p:cNvGraphicFramePr/>
          <p:nvPr/>
        </p:nvGraphicFramePr>
        <p:xfrm>
          <a:off x="1387475" y="4300538"/>
          <a:ext cx="288925" cy="261937"/>
        </p:xfrm>
        <a:graphic>
          <a:graphicData uri="http://schemas.openxmlformats.org/presentationml/2006/ole">
            <mc:AlternateContent xmlns:mc="http://schemas.openxmlformats.org/markup-compatibility/2006">
              <mc:Choice xmlns:v="urn:schemas-microsoft-com:vml" Requires="v">
                <p:oleObj spid="_x0000_s3127" name="" r:id="rId19" imgW="241300" imgH="215900" progId="Equation.3">
                  <p:embed/>
                </p:oleObj>
              </mc:Choice>
              <mc:Fallback>
                <p:oleObj name="" r:id="rId19" imgW="241300" imgH="215900" progId="Equation.3">
                  <p:embed/>
                  <p:pic>
                    <p:nvPicPr>
                      <p:cNvPr id="0" name="图片 3126"/>
                      <p:cNvPicPr/>
                      <p:nvPr/>
                    </p:nvPicPr>
                    <p:blipFill>
                      <a:blip r:embed="rId20"/>
                      <a:stretch>
                        <a:fillRect/>
                      </a:stretch>
                    </p:blipFill>
                    <p:spPr>
                      <a:xfrm>
                        <a:off x="1387475" y="4300538"/>
                        <a:ext cx="288925" cy="261937"/>
                      </a:xfrm>
                      <a:prstGeom prst="rect">
                        <a:avLst/>
                      </a:prstGeom>
                      <a:noFill/>
                      <a:ln w="38100">
                        <a:noFill/>
                        <a:miter/>
                      </a:ln>
                    </p:spPr>
                  </p:pic>
                </p:oleObj>
              </mc:Fallback>
            </mc:AlternateContent>
          </a:graphicData>
        </a:graphic>
      </p:graphicFrame>
      <p:graphicFrame>
        <p:nvGraphicFramePr>
          <p:cNvPr id="195610" name="Object 26"/>
          <p:cNvGraphicFramePr/>
          <p:nvPr/>
        </p:nvGraphicFramePr>
        <p:xfrm>
          <a:off x="6400800" y="4448175"/>
          <a:ext cx="303213" cy="276225"/>
        </p:xfrm>
        <a:graphic>
          <a:graphicData uri="http://schemas.openxmlformats.org/presentationml/2006/ole">
            <mc:AlternateContent xmlns:mc="http://schemas.openxmlformats.org/markup-compatibility/2006">
              <mc:Choice xmlns:v="urn:schemas-microsoft-com:vml" Requires="v">
                <p:oleObj spid="_x0000_s3124" name="" r:id="rId21" imgW="254000" imgH="228600" progId="Equation.3">
                  <p:embed/>
                </p:oleObj>
              </mc:Choice>
              <mc:Fallback>
                <p:oleObj name="" r:id="rId21" imgW="254000" imgH="228600" progId="Equation.3">
                  <p:embed/>
                  <p:pic>
                    <p:nvPicPr>
                      <p:cNvPr id="0" name="图片 3123"/>
                      <p:cNvPicPr/>
                      <p:nvPr/>
                    </p:nvPicPr>
                    <p:blipFill>
                      <a:blip r:embed="rId22"/>
                      <a:stretch>
                        <a:fillRect/>
                      </a:stretch>
                    </p:blipFill>
                    <p:spPr>
                      <a:xfrm>
                        <a:off x="6400800" y="4448175"/>
                        <a:ext cx="303213" cy="276225"/>
                      </a:xfrm>
                      <a:prstGeom prst="rect">
                        <a:avLst/>
                      </a:prstGeom>
                      <a:noFill/>
                      <a:ln w="38100">
                        <a:noFill/>
                        <a:miter/>
                      </a:ln>
                    </p:spPr>
                  </p:pic>
                </p:oleObj>
              </mc:Fallback>
            </mc:AlternateContent>
          </a:graphicData>
        </a:graphic>
      </p:graphicFrame>
      <p:grpSp>
        <p:nvGrpSpPr>
          <p:cNvPr id="195611" name="Group 27"/>
          <p:cNvGrpSpPr/>
          <p:nvPr/>
        </p:nvGrpSpPr>
        <p:grpSpPr>
          <a:xfrm>
            <a:off x="1143000" y="3405188"/>
            <a:ext cx="5867400" cy="1700212"/>
            <a:chOff x="960" y="1905"/>
            <a:chExt cx="3696" cy="1071"/>
          </a:xfrm>
        </p:grpSpPr>
        <p:sp>
          <p:nvSpPr>
            <p:cNvPr id="195612" name="Line 28"/>
            <p:cNvSpPr/>
            <p:nvPr/>
          </p:nvSpPr>
          <p:spPr>
            <a:xfrm>
              <a:off x="960" y="1905"/>
              <a:ext cx="1392" cy="0"/>
            </a:xfrm>
            <a:prstGeom prst="line">
              <a:avLst/>
            </a:prstGeom>
            <a:ln w="19050" cap="flat" cmpd="sng">
              <a:solidFill>
                <a:schemeClr val="tx1"/>
              </a:solidFill>
              <a:prstDash val="solid"/>
              <a:round/>
              <a:headEnd type="none" w="med" len="med"/>
              <a:tailEnd type="none" w="med" len="med"/>
            </a:ln>
          </p:spPr>
        </p:sp>
        <p:sp>
          <p:nvSpPr>
            <p:cNvPr id="195613" name="Line 29"/>
            <p:cNvSpPr/>
            <p:nvPr/>
          </p:nvSpPr>
          <p:spPr>
            <a:xfrm>
              <a:off x="960" y="2976"/>
              <a:ext cx="3264" cy="0"/>
            </a:xfrm>
            <a:prstGeom prst="line">
              <a:avLst/>
            </a:prstGeom>
            <a:ln w="19050" cap="flat" cmpd="sng">
              <a:solidFill>
                <a:schemeClr val="tx1"/>
              </a:solidFill>
              <a:prstDash val="solid"/>
              <a:round/>
              <a:headEnd type="none" w="med" len="med"/>
              <a:tailEnd type="none" w="med" len="med"/>
            </a:ln>
          </p:spPr>
        </p:sp>
        <p:sp>
          <p:nvSpPr>
            <p:cNvPr id="195614" name="Line 30"/>
            <p:cNvSpPr/>
            <p:nvPr/>
          </p:nvSpPr>
          <p:spPr>
            <a:xfrm>
              <a:off x="960" y="1911"/>
              <a:ext cx="0" cy="1062"/>
            </a:xfrm>
            <a:prstGeom prst="line">
              <a:avLst/>
            </a:prstGeom>
            <a:ln w="19050" cap="flat" cmpd="sng">
              <a:solidFill>
                <a:schemeClr val="tx1"/>
              </a:solidFill>
              <a:prstDash val="solid"/>
              <a:round/>
              <a:headEnd type="none" w="med" len="med"/>
              <a:tailEnd type="none" w="med" len="med"/>
            </a:ln>
          </p:spPr>
        </p:sp>
        <p:sp>
          <p:nvSpPr>
            <p:cNvPr id="195615" name="Line 31"/>
            <p:cNvSpPr/>
            <p:nvPr/>
          </p:nvSpPr>
          <p:spPr>
            <a:xfrm flipV="1">
              <a:off x="1104" y="2400"/>
              <a:ext cx="288" cy="573"/>
            </a:xfrm>
            <a:prstGeom prst="line">
              <a:avLst/>
            </a:prstGeom>
            <a:ln w="19050" cap="flat" cmpd="sng">
              <a:solidFill>
                <a:schemeClr val="tx1"/>
              </a:solidFill>
              <a:prstDash val="solid"/>
              <a:round/>
              <a:headEnd type="none" w="med" len="med"/>
              <a:tailEnd type="triangle" w="med" len="med"/>
            </a:ln>
          </p:spPr>
        </p:sp>
        <p:sp>
          <p:nvSpPr>
            <p:cNvPr id="195616" name="Line 32"/>
            <p:cNvSpPr/>
            <p:nvPr/>
          </p:nvSpPr>
          <p:spPr>
            <a:xfrm flipV="1">
              <a:off x="4224" y="2448"/>
              <a:ext cx="432" cy="528"/>
            </a:xfrm>
            <a:prstGeom prst="line">
              <a:avLst/>
            </a:prstGeom>
            <a:ln w="19050" cap="flat" cmpd="sng">
              <a:solidFill>
                <a:schemeClr val="tx1"/>
              </a:solidFill>
              <a:prstDash val="solid"/>
              <a:round/>
              <a:headEnd type="none" w="med" len="med"/>
              <a:tailEnd type="triangle" w="med" len="med"/>
            </a:ln>
          </p:spPr>
        </p:sp>
        <p:sp>
          <p:nvSpPr>
            <p:cNvPr id="195617" name="Line 33"/>
            <p:cNvSpPr/>
            <p:nvPr/>
          </p:nvSpPr>
          <p:spPr>
            <a:xfrm flipV="1">
              <a:off x="3120" y="2448"/>
              <a:ext cx="288" cy="528"/>
            </a:xfrm>
            <a:prstGeom prst="line">
              <a:avLst/>
            </a:prstGeom>
            <a:ln w="19050" cap="flat" cmpd="sng">
              <a:solidFill>
                <a:schemeClr val="tx1"/>
              </a:solidFill>
              <a:prstDash val="solid"/>
              <a:round/>
              <a:headEnd type="none" w="med" len="med"/>
              <a:tailEnd type="triangle" w="med" len="med"/>
            </a:ln>
          </p:spPr>
        </p:sp>
      </p:grpSp>
      <p:graphicFrame>
        <p:nvGraphicFramePr>
          <p:cNvPr id="195618" name="Object 34"/>
          <p:cNvGraphicFramePr/>
          <p:nvPr/>
        </p:nvGraphicFramePr>
        <p:xfrm>
          <a:off x="4527550" y="4524375"/>
          <a:ext cx="273050" cy="276225"/>
        </p:xfrm>
        <a:graphic>
          <a:graphicData uri="http://schemas.openxmlformats.org/presentationml/2006/ole">
            <mc:AlternateContent xmlns:mc="http://schemas.openxmlformats.org/markup-compatibility/2006">
              <mc:Choice xmlns:v="urn:schemas-microsoft-com:vml" Requires="v">
                <p:oleObj spid="_x0000_s3125" name="" r:id="rId23" imgW="228600" imgH="228600" progId="Equation.3">
                  <p:embed/>
                </p:oleObj>
              </mc:Choice>
              <mc:Fallback>
                <p:oleObj name="" r:id="rId23" imgW="228600" imgH="228600" progId="Equation.3">
                  <p:embed/>
                  <p:pic>
                    <p:nvPicPr>
                      <p:cNvPr id="0" name="图片 3124"/>
                      <p:cNvPicPr/>
                      <p:nvPr/>
                    </p:nvPicPr>
                    <p:blipFill>
                      <a:blip r:embed="rId24"/>
                      <a:stretch>
                        <a:fillRect/>
                      </a:stretch>
                    </p:blipFill>
                    <p:spPr>
                      <a:xfrm>
                        <a:off x="4527550" y="4524375"/>
                        <a:ext cx="273050" cy="276225"/>
                      </a:xfrm>
                      <a:prstGeom prst="rect">
                        <a:avLst/>
                      </a:prstGeom>
                      <a:noFill/>
                      <a:ln w="38100">
                        <a:noFill/>
                        <a:miter/>
                      </a:ln>
                    </p:spPr>
                  </p:pic>
                </p:oleObj>
              </mc:Fallback>
            </mc:AlternateContent>
          </a:graphicData>
        </a:graphic>
      </p:graphicFrame>
      <p:graphicFrame>
        <p:nvGraphicFramePr>
          <p:cNvPr id="195619" name="Object 35"/>
          <p:cNvGraphicFramePr/>
          <p:nvPr/>
        </p:nvGraphicFramePr>
        <p:xfrm>
          <a:off x="1981200" y="4602163"/>
          <a:ext cx="288925" cy="274637"/>
        </p:xfrm>
        <a:graphic>
          <a:graphicData uri="http://schemas.openxmlformats.org/presentationml/2006/ole">
            <mc:AlternateContent xmlns:mc="http://schemas.openxmlformats.org/markup-compatibility/2006">
              <mc:Choice xmlns:v="urn:schemas-microsoft-com:vml" Requires="v">
                <p:oleObj spid="_x0000_s3128" name="" r:id="rId25" imgW="241300" imgH="228600" progId="Equation.3">
                  <p:embed/>
                </p:oleObj>
              </mc:Choice>
              <mc:Fallback>
                <p:oleObj name="" r:id="rId25" imgW="241300" imgH="228600" progId="Equation.3">
                  <p:embed/>
                  <p:pic>
                    <p:nvPicPr>
                      <p:cNvPr id="0" name="图片 3127"/>
                      <p:cNvPicPr/>
                      <p:nvPr/>
                    </p:nvPicPr>
                    <p:blipFill>
                      <a:blip r:embed="rId26"/>
                      <a:stretch>
                        <a:fillRect/>
                      </a:stretch>
                    </p:blipFill>
                    <p:spPr>
                      <a:xfrm>
                        <a:off x="1981200" y="4602163"/>
                        <a:ext cx="288925" cy="274637"/>
                      </a:xfrm>
                      <a:prstGeom prst="rect">
                        <a:avLst/>
                      </a:prstGeom>
                      <a:noFill/>
                      <a:ln w="38100">
                        <a:noFill/>
                        <a:miter/>
                      </a:ln>
                    </p:spPr>
                  </p:pic>
                </p:oleObj>
              </mc:Fallback>
            </mc:AlternateContent>
          </a:graphicData>
        </a:graphic>
      </p:graphicFrame>
      <p:grpSp>
        <p:nvGrpSpPr>
          <p:cNvPr id="195620" name="Group 36"/>
          <p:cNvGrpSpPr/>
          <p:nvPr/>
        </p:nvGrpSpPr>
        <p:grpSpPr>
          <a:xfrm>
            <a:off x="457200" y="2743200"/>
            <a:ext cx="6553200" cy="3048000"/>
            <a:chOff x="528" y="1488"/>
            <a:chExt cx="4128" cy="1920"/>
          </a:xfrm>
        </p:grpSpPr>
        <p:sp>
          <p:nvSpPr>
            <p:cNvPr id="195621" name="Line 37"/>
            <p:cNvSpPr/>
            <p:nvPr/>
          </p:nvSpPr>
          <p:spPr>
            <a:xfrm>
              <a:off x="528" y="1488"/>
              <a:ext cx="4128" cy="0"/>
            </a:xfrm>
            <a:prstGeom prst="line">
              <a:avLst/>
            </a:prstGeom>
            <a:ln w="19050" cap="flat" cmpd="sng">
              <a:solidFill>
                <a:srgbClr val="33CC33"/>
              </a:solidFill>
              <a:prstDash val="solid"/>
              <a:round/>
              <a:headEnd type="none" w="med" len="med"/>
              <a:tailEnd type="none" w="med" len="med"/>
            </a:ln>
          </p:spPr>
        </p:sp>
        <p:sp>
          <p:nvSpPr>
            <p:cNvPr id="195622" name="Line 38"/>
            <p:cNvSpPr/>
            <p:nvPr/>
          </p:nvSpPr>
          <p:spPr>
            <a:xfrm>
              <a:off x="528" y="1488"/>
              <a:ext cx="0" cy="1920"/>
            </a:xfrm>
            <a:prstGeom prst="line">
              <a:avLst/>
            </a:prstGeom>
            <a:ln w="19050" cap="flat" cmpd="sng">
              <a:solidFill>
                <a:srgbClr val="33CC33"/>
              </a:solidFill>
              <a:prstDash val="solid"/>
              <a:round/>
              <a:headEnd type="none" w="med" len="med"/>
              <a:tailEnd type="none" w="med" len="med"/>
            </a:ln>
          </p:spPr>
        </p:sp>
        <p:sp>
          <p:nvSpPr>
            <p:cNvPr id="195623" name="Line 39"/>
            <p:cNvSpPr/>
            <p:nvPr/>
          </p:nvSpPr>
          <p:spPr>
            <a:xfrm>
              <a:off x="528" y="3408"/>
              <a:ext cx="3120" cy="0"/>
            </a:xfrm>
            <a:prstGeom prst="line">
              <a:avLst/>
            </a:prstGeom>
            <a:ln w="19050" cap="flat" cmpd="sng">
              <a:solidFill>
                <a:srgbClr val="33CC33"/>
              </a:solidFill>
              <a:prstDash val="solid"/>
              <a:round/>
              <a:headEnd type="none" w="med" len="med"/>
              <a:tailEnd type="none" w="med" len="med"/>
            </a:ln>
          </p:spPr>
        </p:sp>
        <p:sp>
          <p:nvSpPr>
            <p:cNvPr id="195624" name="Line 40"/>
            <p:cNvSpPr/>
            <p:nvPr/>
          </p:nvSpPr>
          <p:spPr>
            <a:xfrm flipH="1" flipV="1">
              <a:off x="1536" y="2448"/>
              <a:ext cx="336" cy="960"/>
            </a:xfrm>
            <a:prstGeom prst="line">
              <a:avLst/>
            </a:prstGeom>
            <a:ln w="19050" cap="flat" cmpd="sng">
              <a:solidFill>
                <a:srgbClr val="33CC33"/>
              </a:solidFill>
              <a:prstDash val="solid"/>
              <a:round/>
              <a:headEnd type="none" w="med" len="med"/>
              <a:tailEnd type="triangle" w="med" len="med"/>
            </a:ln>
          </p:spPr>
        </p:sp>
        <p:sp>
          <p:nvSpPr>
            <p:cNvPr id="195625" name="Line 41"/>
            <p:cNvSpPr/>
            <p:nvPr/>
          </p:nvSpPr>
          <p:spPr>
            <a:xfrm flipH="1" flipV="1">
              <a:off x="2448" y="2400"/>
              <a:ext cx="240" cy="1008"/>
            </a:xfrm>
            <a:prstGeom prst="line">
              <a:avLst/>
            </a:prstGeom>
            <a:ln w="19050" cap="flat" cmpd="sng">
              <a:solidFill>
                <a:srgbClr val="33CC33"/>
              </a:solidFill>
              <a:prstDash val="solid"/>
              <a:round/>
              <a:headEnd type="none" w="med" len="med"/>
              <a:tailEnd type="triangle" w="med" len="med"/>
            </a:ln>
          </p:spPr>
        </p:sp>
        <p:sp>
          <p:nvSpPr>
            <p:cNvPr id="195626" name="Line 42"/>
            <p:cNvSpPr/>
            <p:nvPr/>
          </p:nvSpPr>
          <p:spPr>
            <a:xfrm flipH="1" flipV="1">
              <a:off x="3456" y="2448"/>
              <a:ext cx="192" cy="960"/>
            </a:xfrm>
            <a:prstGeom prst="line">
              <a:avLst/>
            </a:prstGeom>
            <a:ln w="19050" cap="flat" cmpd="sng">
              <a:solidFill>
                <a:srgbClr val="33CC33"/>
              </a:solidFill>
              <a:prstDash val="solid"/>
              <a:round/>
              <a:headEnd type="none" w="med" len="med"/>
              <a:tailEnd type="triangle" w="med" len="med"/>
            </a:ln>
          </p:spPr>
        </p:sp>
      </p:grpSp>
      <p:graphicFrame>
        <p:nvGraphicFramePr>
          <p:cNvPr id="195627" name="Object 43"/>
          <p:cNvGraphicFramePr/>
          <p:nvPr/>
        </p:nvGraphicFramePr>
        <p:xfrm>
          <a:off x="4908550" y="4600575"/>
          <a:ext cx="273050" cy="276225"/>
        </p:xfrm>
        <a:graphic>
          <a:graphicData uri="http://schemas.openxmlformats.org/presentationml/2006/ole">
            <mc:AlternateContent xmlns:mc="http://schemas.openxmlformats.org/markup-compatibility/2006">
              <mc:Choice xmlns:v="urn:schemas-microsoft-com:vml" Requires="v">
                <p:oleObj spid="_x0000_s3139" name="" r:id="rId27" imgW="228600" imgH="228600" progId="Equation.3">
                  <p:embed/>
                </p:oleObj>
              </mc:Choice>
              <mc:Fallback>
                <p:oleObj name="" r:id="rId27" imgW="228600" imgH="228600" progId="Equation.3">
                  <p:embed/>
                  <p:pic>
                    <p:nvPicPr>
                      <p:cNvPr id="0" name="图片 3138"/>
                      <p:cNvPicPr/>
                      <p:nvPr/>
                    </p:nvPicPr>
                    <p:blipFill>
                      <a:blip r:embed="rId28"/>
                      <a:stretch>
                        <a:fillRect/>
                      </a:stretch>
                    </p:blipFill>
                    <p:spPr>
                      <a:xfrm>
                        <a:off x="4908550" y="4600575"/>
                        <a:ext cx="273050" cy="276225"/>
                      </a:xfrm>
                      <a:prstGeom prst="rect">
                        <a:avLst/>
                      </a:prstGeom>
                      <a:noFill/>
                      <a:ln w="38100">
                        <a:noFill/>
                        <a:miter/>
                      </a:ln>
                    </p:spPr>
                  </p:pic>
                </p:oleObj>
              </mc:Fallback>
            </mc:AlternateContent>
          </a:graphicData>
        </a:graphic>
      </p:graphicFrame>
      <p:graphicFrame>
        <p:nvGraphicFramePr>
          <p:cNvPr id="195628" name="Object 44"/>
          <p:cNvGraphicFramePr/>
          <p:nvPr/>
        </p:nvGraphicFramePr>
        <p:xfrm>
          <a:off x="3354388" y="4602163"/>
          <a:ext cx="303212" cy="274637"/>
        </p:xfrm>
        <a:graphic>
          <a:graphicData uri="http://schemas.openxmlformats.org/presentationml/2006/ole">
            <mc:AlternateContent xmlns:mc="http://schemas.openxmlformats.org/markup-compatibility/2006">
              <mc:Choice xmlns:v="urn:schemas-microsoft-com:vml" Requires="v">
                <p:oleObj spid="_x0000_s3138" name="" r:id="rId29" imgW="254000" imgH="228600" progId="Equation.3">
                  <p:embed/>
                </p:oleObj>
              </mc:Choice>
              <mc:Fallback>
                <p:oleObj name="" r:id="rId29" imgW="254000" imgH="228600" progId="Equation.3">
                  <p:embed/>
                  <p:pic>
                    <p:nvPicPr>
                      <p:cNvPr id="0" name="图片 3137"/>
                      <p:cNvPicPr/>
                      <p:nvPr/>
                    </p:nvPicPr>
                    <p:blipFill>
                      <a:blip r:embed="rId30"/>
                      <a:stretch>
                        <a:fillRect/>
                      </a:stretch>
                    </p:blipFill>
                    <p:spPr>
                      <a:xfrm>
                        <a:off x="3354388" y="4602163"/>
                        <a:ext cx="303212" cy="274637"/>
                      </a:xfrm>
                      <a:prstGeom prst="rect">
                        <a:avLst/>
                      </a:prstGeom>
                      <a:noFill/>
                      <a:ln w="38100">
                        <a:noFill/>
                        <a:miter/>
                      </a:ln>
                    </p:spPr>
                  </p:pic>
                </p:oleObj>
              </mc:Fallback>
            </mc:AlternateContent>
          </a:graphicData>
        </a:graphic>
      </p:graphicFrame>
      <p:sp>
        <p:nvSpPr>
          <p:cNvPr id="195629" name="Line 45"/>
          <p:cNvSpPr/>
          <p:nvPr/>
        </p:nvSpPr>
        <p:spPr>
          <a:xfrm>
            <a:off x="762000" y="5486400"/>
            <a:ext cx="6324600" cy="0"/>
          </a:xfrm>
          <a:prstGeom prst="line">
            <a:avLst/>
          </a:prstGeom>
          <a:ln w="19050" cap="flat" cmpd="sng">
            <a:solidFill>
              <a:srgbClr val="0033CC"/>
            </a:solidFill>
            <a:prstDash val="solid"/>
            <a:round/>
            <a:headEnd type="none" w="med" len="med"/>
            <a:tailEnd type="none" w="med" len="med"/>
          </a:ln>
        </p:spPr>
      </p:sp>
      <p:sp>
        <p:nvSpPr>
          <p:cNvPr id="195630" name="Line 46"/>
          <p:cNvSpPr/>
          <p:nvPr/>
        </p:nvSpPr>
        <p:spPr>
          <a:xfrm>
            <a:off x="762000" y="3048000"/>
            <a:ext cx="4248150" cy="0"/>
          </a:xfrm>
          <a:prstGeom prst="line">
            <a:avLst/>
          </a:prstGeom>
          <a:ln w="19050" cap="flat" cmpd="sng">
            <a:solidFill>
              <a:srgbClr val="0033CC"/>
            </a:solidFill>
            <a:prstDash val="solid"/>
            <a:round/>
            <a:headEnd type="none" w="med" len="med"/>
            <a:tailEnd type="none" w="med" len="med"/>
          </a:ln>
        </p:spPr>
      </p:sp>
      <p:sp>
        <p:nvSpPr>
          <p:cNvPr id="195631" name="Line 47"/>
          <p:cNvSpPr/>
          <p:nvPr/>
        </p:nvSpPr>
        <p:spPr>
          <a:xfrm>
            <a:off x="762000" y="3048000"/>
            <a:ext cx="0" cy="2438400"/>
          </a:xfrm>
          <a:prstGeom prst="line">
            <a:avLst/>
          </a:prstGeom>
          <a:ln w="19050" cap="flat" cmpd="sng">
            <a:solidFill>
              <a:srgbClr val="0033CC"/>
            </a:solidFill>
            <a:prstDash val="solid"/>
            <a:round/>
            <a:headEnd type="none" w="med" len="med"/>
            <a:tailEnd type="none" w="med" len="med"/>
          </a:ln>
        </p:spPr>
      </p:sp>
      <p:sp>
        <p:nvSpPr>
          <p:cNvPr id="195632" name="Line 48"/>
          <p:cNvSpPr/>
          <p:nvPr/>
        </p:nvSpPr>
        <p:spPr>
          <a:xfrm flipV="1">
            <a:off x="1905000" y="4267200"/>
            <a:ext cx="0" cy="1219200"/>
          </a:xfrm>
          <a:prstGeom prst="line">
            <a:avLst/>
          </a:prstGeom>
          <a:ln w="19050" cap="flat" cmpd="sng">
            <a:solidFill>
              <a:srgbClr val="0033CC"/>
            </a:solidFill>
            <a:prstDash val="solid"/>
            <a:round/>
            <a:headEnd type="none" w="med" len="med"/>
            <a:tailEnd type="triangle" w="med" len="med"/>
          </a:ln>
        </p:spPr>
      </p:sp>
      <p:sp>
        <p:nvSpPr>
          <p:cNvPr id="195633" name="Line 49"/>
          <p:cNvSpPr/>
          <p:nvPr/>
        </p:nvSpPr>
        <p:spPr>
          <a:xfrm flipV="1">
            <a:off x="3276600" y="4267200"/>
            <a:ext cx="0" cy="1219200"/>
          </a:xfrm>
          <a:prstGeom prst="line">
            <a:avLst/>
          </a:prstGeom>
          <a:ln w="19050" cap="flat" cmpd="sng">
            <a:solidFill>
              <a:srgbClr val="0033CC"/>
            </a:solidFill>
            <a:prstDash val="solid"/>
            <a:round/>
            <a:headEnd type="none" w="med" len="med"/>
            <a:tailEnd type="triangle" w="med" len="med"/>
          </a:ln>
        </p:spPr>
      </p:sp>
      <p:graphicFrame>
        <p:nvGraphicFramePr>
          <p:cNvPr id="195634" name="Object 50"/>
          <p:cNvGraphicFramePr/>
          <p:nvPr/>
        </p:nvGraphicFramePr>
        <p:xfrm>
          <a:off x="3003550" y="4572000"/>
          <a:ext cx="273050" cy="274638"/>
        </p:xfrm>
        <a:graphic>
          <a:graphicData uri="http://schemas.openxmlformats.org/presentationml/2006/ole">
            <mc:AlternateContent xmlns:mc="http://schemas.openxmlformats.org/markup-compatibility/2006">
              <mc:Choice xmlns:v="urn:schemas-microsoft-com:vml" Requires="v">
                <p:oleObj spid="_x0000_s3136" name="" r:id="rId31" imgW="228600" imgH="228600" progId="Equation.3">
                  <p:embed/>
                </p:oleObj>
              </mc:Choice>
              <mc:Fallback>
                <p:oleObj name="" r:id="rId31" imgW="228600" imgH="228600" progId="Equation.3">
                  <p:embed/>
                  <p:pic>
                    <p:nvPicPr>
                      <p:cNvPr id="0" name="图片 3135"/>
                      <p:cNvPicPr/>
                      <p:nvPr/>
                    </p:nvPicPr>
                    <p:blipFill>
                      <a:blip r:embed="rId32"/>
                      <a:stretch>
                        <a:fillRect/>
                      </a:stretch>
                    </p:blipFill>
                    <p:spPr>
                      <a:xfrm>
                        <a:off x="3003550" y="4572000"/>
                        <a:ext cx="273050" cy="274638"/>
                      </a:xfrm>
                      <a:prstGeom prst="rect">
                        <a:avLst/>
                      </a:prstGeom>
                      <a:noFill/>
                      <a:ln w="38100">
                        <a:noFill/>
                        <a:miter/>
                      </a:ln>
                    </p:spPr>
                  </p:pic>
                </p:oleObj>
              </mc:Fallback>
            </mc:AlternateContent>
          </a:graphicData>
        </a:graphic>
      </p:graphicFrame>
      <p:sp>
        <p:nvSpPr>
          <p:cNvPr id="195635" name="Line 51"/>
          <p:cNvSpPr/>
          <p:nvPr/>
        </p:nvSpPr>
        <p:spPr>
          <a:xfrm flipV="1">
            <a:off x="7086600" y="4267200"/>
            <a:ext cx="0" cy="1219200"/>
          </a:xfrm>
          <a:prstGeom prst="line">
            <a:avLst/>
          </a:prstGeom>
          <a:ln w="19050" cap="flat" cmpd="sng">
            <a:solidFill>
              <a:srgbClr val="0033CC"/>
            </a:solidFill>
            <a:prstDash val="solid"/>
            <a:round/>
            <a:headEnd type="none" w="med" len="med"/>
            <a:tailEnd type="triangle" w="med" len="med"/>
          </a:ln>
        </p:spPr>
      </p:sp>
      <p:graphicFrame>
        <p:nvGraphicFramePr>
          <p:cNvPr id="195636" name="Object 52"/>
          <p:cNvGraphicFramePr/>
          <p:nvPr/>
        </p:nvGraphicFramePr>
        <p:xfrm>
          <a:off x="1646238" y="4525963"/>
          <a:ext cx="258762" cy="274637"/>
        </p:xfrm>
        <a:graphic>
          <a:graphicData uri="http://schemas.openxmlformats.org/presentationml/2006/ole">
            <mc:AlternateContent xmlns:mc="http://schemas.openxmlformats.org/markup-compatibility/2006">
              <mc:Choice xmlns:v="urn:schemas-microsoft-com:vml" Requires="v">
                <p:oleObj spid="_x0000_s3140" name="" r:id="rId33" imgW="215900" imgH="228600" progId="Equation.3">
                  <p:embed/>
                </p:oleObj>
              </mc:Choice>
              <mc:Fallback>
                <p:oleObj name="" r:id="rId33" imgW="215900" imgH="228600" progId="Equation.3">
                  <p:embed/>
                  <p:pic>
                    <p:nvPicPr>
                      <p:cNvPr id="0" name="图片 3139"/>
                      <p:cNvPicPr/>
                      <p:nvPr/>
                    </p:nvPicPr>
                    <p:blipFill>
                      <a:blip r:embed="rId34"/>
                      <a:stretch>
                        <a:fillRect/>
                      </a:stretch>
                    </p:blipFill>
                    <p:spPr>
                      <a:xfrm>
                        <a:off x="1646238" y="4525963"/>
                        <a:ext cx="258762" cy="274637"/>
                      </a:xfrm>
                      <a:prstGeom prst="rect">
                        <a:avLst/>
                      </a:prstGeom>
                      <a:noFill/>
                      <a:ln w="38100">
                        <a:noFill/>
                        <a:miter/>
                      </a:ln>
                    </p:spPr>
                  </p:pic>
                </p:oleObj>
              </mc:Fallback>
            </mc:AlternateContent>
          </a:graphicData>
        </a:graphic>
      </p:graphicFrame>
      <p:graphicFrame>
        <p:nvGraphicFramePr>
          <p:cNvPr id="195637" name="Object 53"/>
          <p:cNvGraphicFramePr/>
          <p:nvPr/>
        </p:nvGraphicFramePr>
        <p:xfrm>
          <a:off x="6781800" y="4752975"/>
          <a:ext cx="273050" cy="276225"/>
        </p:xfrm>
        <a:graphic>
          <a:graphicData uri="http://schemas.openxmlformats.org/presentationml/2006/ole">
            <mc:AlternateContent xmlns:mc="http://schemas.openxmlformats.org/markup-compatibility/2006">
              <mc:Choice xmlns:v="urn:schemas-microsoft-com:vml" Requires="v">
                <p:oleObj spid="_x0000_s3141" name="" r:id="rId35" imgW="228600" imgH="228600" progId="Equation.3">
                  <p:embed/>
                </p:oleObj>
              </mc:Choice>
              <mc:Fallback>
                <p:oleObj name="" r:id="rId35" imgW="228600" imgH="228600" progId="Equation.3">
                  <p:embed/>
                  <p:pic>
                    <p:nvPicPr>
                      <p:cNvPr id="0" name="图片 3140"/>
                      <p:cNvPicPr/>
                      <p:nvPr/>
                    </p:nvPicPr>
                    <p:blipFill>
                      <a:blip r:embed="rId36"/>
                      <a:stretch>
                        <a:fillRect/>
                      </a:stretch>
                    </p:blipFill>
                    <p:spPr>
                      <a:xfrm>
                        <a:off x="6781800" y="4752975"/>
                        <a:ext cx="273050" cy="276225"/>
                      </a:xfrm>
                      <a:prstGeom prst="rect">
                        <a:avLst/>
                      </a:prstGeom>
                      <a:noFill/>
                      <a:ln w="38100">
                        <a:noFill/>
                        <a:miter/>
                      </a:ln>
                    </p:spPr>
                  </p:pic>
                </p:oleObj>
              </mc:Fallback>
            </mc:AlternateContent>
          </a:graphicData>
        </a:graphic>
      </p:graphicFrame>
      <p:sp>
        <p:nvSpPr>
          <p:cNvPr id="195638" name="Line 54"/>
          <p:cNvSpPr/>
          <p:nvPr/>
        </p:nvSpPr>
        <p:spPr>
          <a:xfrm flipH="1" flipV="1">
            <a:off x="2209800" y="4124325"/>
            <a:ext cx="533400" cy="228600"/>
          </a:xfrm>
          <a:prstGeom prst="line">
            <a:avLst/>
          </a:prstGeom>
          <a:ln w="19050" cap="flat" cmpd="sng">
            <a:solidFill>
              <a:srgbClr val="FF3300"/>
            </a:solidFill>
            <a:prstDash val="solid"/>
            <a:round/>
            <a:headEnd type="none" w="med" len="med"/>
            <a:tailEnd type="triangle" w="med" len="med"/>
          </a:ln>
        </p:spPr>
      </p:sp>
      <p:graphicFrame>
        <p:nvGraphicFramePr>
          <p:cNvPr id="195639" name="Object 55"/>
          <p:cNvGraphicFramePr/>
          <p:nvPr/>
        </p:nvGraphicFramePr>
        <p:xfrm>
          <a:off x="2667000" y="4114800"/>
          <a:ext cx="182563" cy="260350"/>
        </p:xfrm>
        <a:graphic>
          <a:graphicData uri="http://schemas.openxmlformats.org/presentationml/2006/ole">
            <mc:AlternateContent xmlns:mc="http://schemas.openxmlformats.org/markup-compatibility/2006">
              <mc:Choice xmlns:v="urn:schemas-microsoft-com:vml" Requires="v">
                <p:oleObj spid="_x0000_s3133" name="" r:id="rId37" imgW="152400" imgH="215900" progId="Equation.3">
                  <p:embed/>
                </p:oleObj>
              </mc:Choice>
              <mc:Fallback>
                <p:oleObj name="" r:id="rId37" imgW="152400" imgH="215900" progId="Equation.3">
                  <p:embed/>
                  <p:pic>
                    <p:nvPicPr>
                      <p:cNvPr id="0" name="图片 3132"/>
                      <p:cNvPicPr/>
                      <p:nvPr/>
                    </p:nvPicPr>
                    <p:blipFill>
                      <a:blip r:embed="rId38"/>
                      <a:stretch>
                        <a:fillRect/>
                      </a:stretch>
                    </p:blipFill>
                    <p:spPr>
                      <a:xfrm>
                        <a:off x="2667000" y="4114800"/>
                        <a:ext cx="182563" cy="260350"/>
                      </a:xfrm>
                      <a:prstGeom prst="rect">
                        <a:avLst/>
                      </a:prstGeom>
                      <a:noFill/>
                      <a:ln w="38100">
                        <a:noFill/>
                        <a:miter/>
                      </a:ln>
                    </p:spPr>
                  </p:pic>
                </p:oleObj>
              </mc:Fallback>
            </mc:AlternateContent>
          </a:graphicData>
        </a:graphic>
      </p:graphicFrame>
      <p:graphicFrame>
        <p:nvGraphicFramePr>
          <p:cNvPr id="195640" name="Object 56"/>
          <p:cNvGraphicFramePr/>
          <p:nvPr/>
        </p:nvGraphicFramePr>
        <p:xfrm>
          <a:off x="2362200" y="4038600"/>
          <a:ext cx="203200" cy="165100"/>
        </p:xfrm>
        <a:graphic>
          <a:graphicData uri="http://schemas.openxmlformats.org/presentationml/2006/ole">
            <mc:AlternateContent xmlns:mc="http://schemas.openxmlformats.org/markup-compatibility/2006">
              <mc:Choice xmlns:v="urn:schemas-microsoft-com:vml" Requires="v">
                <p:oleObj spid="_x0000_s3135" name="" r:id="rId39" imgW="203200" imgH="165100" progId="Equation.3">
                  <p:embed/>
                </p:oleObj>
              </mc:Choice>
              <mc:Fallback>
                <p:oleObj name="" r:id="rId39" imgW="203200" imgH="165100" progId="Equation.3">
                  <p:embed/>
                  <p:pic>
                    <p:nvPicPr>
                      <p:cNvPr id="0" name="图片 3134"/>
                      <p:cNvPicPr/>
                      <p:nvPr/>
                    </p:nvPicPr>
                    <p:blipFill>
                      <a:blip r:embed="rId40"/>
                      <a:stretch>
                        <a:fillRect/>
                      </a:stretch>
                    </p:blipFill>
                    <p:spPr>
                      <a:xfrm>
                        <a:off x="2362200" y="4038600"/>
                        <a:ext cx="203200" cy="165100"/>
                      </a:xfrm>
                      <a:prstGeom prst="rect">
                        <a:avLst/>
                      </a:prstGeom>
                      <a:noFill/>
                      <a:ln w="38100">
                        <a:noFill/>
                        <a:miter/>
                      </a:ln>
                    </p:spPr>
                  </p:pic>
                </p:oleObj>
              </mc:Fallback>
            </mc:AlternateContent>
          </a:graphicData>
        </a:graphic>
      </p:graphicFrame>
      <p:sp>
        <p:nvSpPr>
          <p:cNvPr id="195641" name="Line 57"/>
          <p:cNvSpPr/>
          <p:nvPr/>
        </p:nvSpPr>
        <p:spPr>
          <a:xfrm flipH="1" flipV="1">
            <a:off x="5181600" y="4191000"/>
            <a:ext cx="593725" cy="228600"/>
          </a:xfrm>
          <a:prstGeom prst="line">
            <a:avLst/>
          </a:prstGeom>
          <a:ln w="19050" cap="flat" cmpd="sng">
            <a:solidFill>
              <a:srgbClr val="0033CC"/>
            </a:solidFill>
            <a:prstDash val="solid"/>
            <a:round/>
            <a:headEnd type="none" w="med" len="med"/>
            <a:tailEnd type="triangle" w="med" len="med"/>
          </a:ln>
        </p:spPr>
      </p:sp>
      <p:graphicFrame>
        <p:nvGraphicFramePr>
          <p:cNvPr id="195642" name="Object 58"/>
          <p:cNvGraphicFramePr/>
          <p:nvPr/>
        </p:nvGraphicFramePr>
        <p:xfrm>
          <a:off x="5638800" y="4114800"/>
          <a:ext cx="182563" cy="276225"/>
        </p:xfrm>
        <a:graphic>
          <a:graphicData uri="http://schemas.openxmlformats.org/presentationml/2006/ole">
            <mc:AlternateContent xmlns:mc="http://schemas.openxmlformats.org/markup-compatibility/2006">
              <mc:Choice xmlns:v="urn:schemas-microsoft-com:vml" Requires="v">
                <p:oleObj spid="_x0000_s3129" name="" r:id="rId41" imgW="152400" imgH="228600" progId="Equation.3">
                  <p:embed/>
                </p:oleObj>
              </mc:Choice>
              <mc:Fallback>
                <p:oleObj name="" r:id="rId41" imgW="152400" imgH="228600" progId="Equation.3">
                  <p:embed/>
                  <p:pic>
                    <p:nvPicPr>
                      <p:cNvPr id="0" name="图片 3128"/>
                      <p:cNvPicPr/>
                      <p:nvPr/>
                    </p:nvPicPr>
                    <p:blipFill>
                      <a:blip r:embed="rId42"/>
                      <a:stretch>
                        <a:fillRect/>
                      </a:stretch>
                    </p:blipFill>
                    <p:spPr>
                      <a:xfrm>
                        <a:off x="5638800" y="4114800"/>
                        <a:ext cx="182563" cy="276225"/>
                      </a:xfrm>
                      <a:prstGeom prst="rect">
                        <a:avLst/>
                      </a:prstGeom>
                      <a:noFill/>
                      <a:ln w="38100">
                        <a:noFill/>
                        <a:miter/>
                      </a:ln>
                    </p:spPr>
                  </p:pic>
                </p:oleObj>
              </mc:Fallback>
            </mc:AlternateContent>
          </a:graphicData>
        </a:graphic>
      </p:graphicFrame>
      <p:graphicFrame>
        <p:nvGraphicFramePr>
          <p:cNvPr id="195643" name="Object 59"/>
          <p:cNvGraphicFramePr/>
          <p:nvPr/>
        </p:nvGraphicFramePr>
        <p:xfrm>
          <a:off x="5334000" y="4038600"/>
          <a:ext cx="203200" cy="165100"/>
        </p:xfrm>
        <a:graphic>
          <a:graphicData uri="http://schemas.openxmlformats.org/presentationml/2006/ole">
            <mc:AlternateContent xmlns:mc="http://schemas.openxmlformats.org/markup-compatibility/2006">
              <mc:Choice xmlns:v="urn:schemas-microsoft-com:vml" Requires="v">
                <p:oleObj spid="_x0000_s3131" name="" r:id="rId43" imgW="203200" imgH="165100" progId="Equation.3">
                  <p:embed/>
                </p:oleObj>
              </mc:Choice>
              <mc:Fallback>
                <p:oleObj name="" r:id="rId43" imgW="203200" imgH="165100" progId="Equation.3">
                  <p:embed/>
                  <p:pic>
                    <p:nvPicPr>
                      <p:cNvPr id="0" name="图片 3130"/>
                      <p:cNvPicPr/>
                      <p:nvPr/>
                    </p:nvPicPr>
                    <p:blipFill>
                      <a:blip r:embed="rId44"/>
                      <a:stretch>
                        <a:fillRect/>
                      </a:stretch>
                    </p:blipFill>
                    <p:spPr>
                      <a:xfrm>
                        <a:off x="5334000" y="4038600"/>
                        <a:ext cx="203200" cy="165100"/>
                      </a:xfrm>
                      <a:prstGeom prst="rect">
                        <a:avLst/>
                      </a:prstGeom>
                      <a:noFill/>
                      <a:ln w="38100">
                        <a:noFill/>
                        <a:miter/>
                      </a:ln>
                    </p:spPr>
                  </p:pic>
                </p:oleObj>
              </mc:Fallback>
            </mc:AlternateContent>
          </a:graphicData>
        </a:graphic>
      </p:graphicFrame>
      <p:sp>
        <p:nvSpPr>
          <p:cNvPr id="195644" name="Line 60"/>
          <p:cNvSpPr/>
          <p:nvPr/>
        </p:nvSpPr>
        <p:spPr>
          <a:xfrm flipH="1" flipV="1">
            <a:off x="7239000" y="4124325"/>
            <a:ext cx="533400" cy="228600"/>
          </a:xfrm>
          <a:prstGeom prst="line">
            <a:avLst/>
          </a:prstGeom>
          <a:ln w="19050" cap="flat" cmpd="sng">
            <a:solidFill>
              <a:srgbClr val="33CC33"/>
            </a:solidFill>
            <a:prstDash val="solid"/>
            <a:round/>
            <a:headEnd type="none" w="med" len="med"/>
            <a:tailEnd type="triangle" w="med" len="med"/>
          </a:ln>
        </p:spPr>
      </p:sp>
      <p:graphicFrame>
        <p:nvGraphicFramePr>
          <p:cNvPr id="195645" name="Object 61"/>
          <p:cNvGraphicFramePr/>
          <p:nvPr/>
        </p:nvGraphicFramePr>
        <p:xfrm>
          <a:off x="7696200" y="4114800"/>
          <a:ext cx="212725" cy="276225"/>
        </p:xfrm>
        <a:graphic>
          <a:graphicData uri="http://schemas.openxmlformats.org/presentationml/2006/ole">
            <mc:AlternateContent xmlns:mc="http://schemas.openxmlformats.org/markup-compatibility/2006">
              <mc:Choice xmlns:v="urn:schemas-microsoft-com:vml" Requires="v">
                <p:oleObj spid="_x0000_s3130" name="" r:id="rId45" imgW="177800" imgH="227965" progId="Equation.3">
                  <p:embed/>
                </p:oleObj>
              </mc:Choice>
              <mc:Fallback>
                <p:oleObj name="" r:id="rId45" imgW="177800" imgH="227965" progId="Equation.3">
                  <p:embed/>
                  <p:pic>
                    <p:nvPicPr>
                      <p:cNvPr id="0" name="图片 3129"/>
                      <p:cNvPicPr/>
                      <p:nvPr/>
                    </p:nvPicPr>
                    <p:blipFill>
                      <a:blip r:embed="rId46"/>
                      <a:stretch>
                        <a:fillRect/>
                      </a:stretch>
                    </p:blipFill>
                    <p:spPr>
                      <a:xfrm>
                        <a:off x="7696200" y="4114800"/>
                        <a:ext cx="212725" cy="276225"/>
                      </a:xfrm>
                      <a:prstGeom prst="rect">
                        <a:avLst/>
                      </a:prstGeom>
                      <a:noFill/>
                      <a:ln w="38100">
                        <a:noFill/>
                        <a:miter/>
                      </a:ln>
                    </p:spPr>
                  </p:pic>
                </p:oleObj>
              </mc:Fallback>
            </mc:AlternateContent>
          </a:graphicData>
        </a:graphic>
      </p:graphicFrame>
      <p:graphicFrame>
        <p:nvGraphicFramePr>
          <p:cNvPr id="195646" name="Object 62"/>
          <p:cNvGraphicFramePr/>
          <p:nvPr/>
        </p:nvGraphicFramePr>
        <p:xfrm>
          <a:off x="7391400" y="4038600"/>
          <a:ext cx="203200" cy="165100"/>
        </p:xfrm>
        <a:graphic>
          <a:graphicData uri="http://schemas.openxmlformats.org/presentationml/2006/ole">
            <mc:AlternateContent xmlns:mc="http://schemas.openxmlformats.org/markup-compatibility/2006">
              <mc:Choice xmlns:v="urn:schemas-microsoft-com:vml" Requires="v">
                <p:oleObj spid="_x0000_s3132" name="" r:id="rId47" imgW="203200" imgH="165100" progId="Equation.3">
                  <p:embed/>
                </p:oleObj>
              </mc:Choice>
              <mc:Fallback>
                <p:oleObj name="" r:id="rId47" imgW="203200" imgH="165100" progId="Equation.3">
                  <p:embed/>
                  <p:pic>
                    <p:nvPicPr>
                      <p:cNvPr id="0" name="图片 3131"/>
                      <p:cNvPicPr/>
                      <p:nvPr/>
                    </p:nvPicPr>
                    <p:blipFill>
                      <a:blip r:embed="rId44"/>
                      <a:stretch>
                        <a:fillRect/>
                      </a:stretch>
                    </p:blipFill>
                    <p:spPr>
                      <a:xfrm>
                        <a:off x="7391400" y="4038600"/>
                        <a:ext cx="203200" cy="165100"/>
                      </a:xfrm>
                      <a:prstGeom prst="rect">
                        <a:avLst/>
                      </a:prstGeom>
                      <a:noFill/>
                      <a:ln w="38100">
                        <a:noFill/>
                        <a:miter/>
                      </a:ln>
                    </p:spPr>
                  </p:pic>
                </p:oleObj>
              </mc:Fallback>
            </mc:AlternateContent>
          </a:graphicData>
        </a:graphic>
      </p:graphicFrame>
      <p:sp>
        <p:nvSpPr>
          <p:cNvPr id="195647" name="Line 63"/>
          <p:cNvSpPr/>
          <p:nvPr/>
        </p:nvSpPr>
        <p:spPr>
          <a:xfrm flipH="1" flipV="1">
            <a:off x="3581400" y="4124325"/>
            <a:ext cx="533400" cy="228600"/>
          </a:xfrm>
          <a:prstGeom prst="line">
            <a:avLst/>
          </a:prstGeom>
          <a:ln w="19050" cap="flat" cmpd="sng">
            <a:solidFill>
              <a:schemeClr val="tx1"/>
            </a:solidFill>
            <a:prstDash val="solid"/>
            <a:round/>
            <a:headEnd type="none" w="med" len="med"/>
            <a:tailEnd type="triangle" w="med" len="med"/>
          </a:ln>
        </p:spPr>
      </p:sp>
      <p:graphicFrame>
        <p:nvGraphicFramePr>
          <p:cNvPr id="195648" name="Object 64"/>
          <p:cNvGraphicFramePr/>
          <p:nvPr/>
        </p:nvGraphicFramePr>
        <p:xfrm>
          <a:off x="4038600" y="4114800"/>
          <a:ext cx="212725" cy="260350"/>
        </p:xfrm>
        <a:graphic>
          <a:graphicData uri="http://schemas.openxmlformats.org/presentationml/2006/ole">
            <mc:AlternateContent xmlns:mc="http://schemas.openxmlformats.org/markup-compatibility/2006">
              <mc:Choice xmlns:v="urn:schemas-microsoft-com:vml" Requires="v">
                <p:oleObj spid="_x0000_s3134" name="" r:id="rId48" imgW="177800" imgH="215265" progId="Equation.3">
                  <p:embed/>
                </p:oleObj>
              </mc:Choice>
              <mc:Fallback>
                <p:oleObj name="" r:id="rId48" imgW="177800" imgH="215265" progId="Equation.3">
                  <p:embed/>
                  <p:pic>
                    <p:nvPicPr>
                      <p:cNvPr id="0" name="图片 3133"/>
                      <p:cNvPicPr/>
                      <p:nvPr/>
                    </p:nvPicPr>
                    <p:blipFill>
                      <a:blip r:embed="rId49"/>
                      <a:stretch>
                        <a:fillRect/>
                      </a:stretch>
                    </p:blipFill>
                    <p:spPr>
                      <a:xfrm>
                        <a:off x="4038600" y="4114800"/>
                        <a:ext cx="212725" cy="260350"/>
                      </a:xfrm>
                      <a:prstGeom prst="rect">
                        <a:avLst/>
                      </a:prstGeom>
                      <a:noFill/>
                      <a:ln w="38100">
                        <a:noFill/>
                        <a:miter/>
                      </a:ln>
                    </p:spPr>
                  </p:pic>
                </p:oleObj>
              </mc:Fallback>
            </mc:AlternateContent>
          </a:graphicData>
        </a:graphic>
      </p:graphicFrame>
      <p:graphicFrame>
        <p:nvGraphicFramePr>
          <p:cNvPr id="195649" name="Object 65"/>
          <p:cNvGraphicFramePr/>
          <p:nvPr/>
        </p:nvGraphicFramePr>
        <p:xfrm>
          <a:off x="3810000" y="4038600"/>
          <a:ext cx="203200" cy="158750"/>
        </p:xfrm>
        <a:graphic>
          <a:graphicData uri="http://schemas.openxmlformats.org/presentationml/2006/ole">
            <mc:AlternateContent xmlns:mc="http://schemas.openxmlformats.org/markup-compatibility/2006">
              <mc:Choice xmlns:v="urn:schemas-microsoft-com:vml" Requires="v">
                <p:oleObj spid="_x0000_s3137" name="" r:id="rId50" imgW="203200" imgH="165100" progId="Equation.3">
                  <p:embed/>
                </p:oleObj>
              </mc:Choice>
              <mc:Fallback>
                <p:oleObj name="" r:id="rId50" imgW="203200" imgH="165100" progId="Equation.3">
                  <p:embed/>
                  <p:pic>
                    <p:nvPicPr>
                      <p:cNvPr id="0" name="图片 3136"/>
                      <p:cNvPicPr/>
                      <p:nvPr/>
                    </p:nvPicPr>
                    <p:blipFill>
                      <a:blip r:embed="rId44"/>
                      <a:stretch>
                        <a:fillRect/>
                      </a:stretch>
                    </p:blipFill>
                    <p:spPr>
                      <a:xfrm>
                        <a:off x="3810000" y="4038600"/>
                        <a:ext cx="203200" cy="158750"/>
                      </a:xfrm>
                      <a:prstGeom prst="rect">
                        <a:avLst/>
                      </a:prstGeom>
                      <a:noFill/>
                      <a:ln w="38100">
                        <a:noFill/>
                        <a:miter/>
                      </a:ln>
                    </p:spPr>
                  </p:pic>
                </p:oleObj>
              </mc:Fallback>
            </mc:AlternateContent>
          </a:graphicData>
        </a:graphic>
      </p:graphicFrame>
      <p:sp>
        <p:nvSpPr>
          <p:cNvPr id="195650" name="Text Box 66"/>
          <p:cNvSpPr txBox="1"/>
          <p:nvPr/>
        </p:nvSpPr>
        <p:spPr>
          <a:xfrm>
            <a:off x="7239000" y="2209800"/>
            <a:ext cx="990600" cy="366713"/>
          </a:xfrm>
          <a:prstGeom prst="rect">
            <a:avLst/>
          </a:prstGeom>
          <a:noFill/>
          <a:ln w="9525">
            <a:noFill/>
          </a:ln>
        </p:spPr>
        <p:txBody>
          <a:bodyPr anchor="t" anchorCtr="0">
            <a:spAutoFit/>
          </a:bodyPr>
          <a:p>
            <a:pPr>
              <a:spcBef>
                <a:spcPct val="50000"/>
              </a:spcBef>
            </a:pPr>
            <a:r>
              <a:rPr lang="en-US" altLang="zh-CN" sz="1800" b="1" dirty="0">
                <a:latin typeface="Times New Roman" panose="02020603050405020304" pitchFamily="18" charset="0"/>
                <a:ea typeface="宋体" panose="02010600030101010101" pitchFamily="2" charset="-122"/>
              </a:rPr>
              <a:t>(</a:t>
            </a:r>
            <a:r>
              <a:rPr lang="zh-CN" altLang="en-US" sz="1800" b="1" dirty="0">
                <a:latin typeface="Times New Roman" panose="02020603050405020304" pitchFamily="18" charset="0"/>
                <a:ea typeface="宋体" panose="02010600030101010101" pitchFamily="2" charset="-122"/>
              </a:rPr>
              <a:t>状态）</a:t>
            </a:r>
            <a:endParaRPr lang="zh-CN" altLang="en-US" sz="1800" b="1" dirty="0">
              <a:latin typeface="Times New Roman" panose="02020603050405020304" pitchFamily="18" charset="0"/>
              <a:ea typeface="宋体" panose="02010600030101010101" pitchFamily="2" charset="-122"/>
            </a:endParaRPr>
          </a:p>
        </p:txBody>
      </p:sp>
      <p:sp>
        <p:nvSpPr>
          <p:cNvPr id="195651" name="Text Box 67"/>
          <p:cNvSpPr txBox="1"/>
          <p:nvPr/>
        </p:nvSpPr>
        <p:spPr>
          <a:xfrm>
            <a:off x="7924800" y="3824288"/>
            <a:ext cx="990600" cy="366712"/>
          </a:xfrm>
          <a:prstGeom prst="rect">
            <a:avLst/>
          </a:prstGeom>
          <a:noFill/>
          <a:ln w="9525">
            <a:noFill/>
          </a:ln>
        </p:spPr>
        <p:txBody>
          <a:bodyPr anchor="t" anchorCtr="0">
            <a:spAutoFit/>
          </a:bodyPr>
          <a:p>
            <a:pPr>
              <a:spcBef>
                <a:spcPct val="50000"/>
              </a:spcBef>
            </a:pPr>
            <a:r>
              <a:rPr lang="en-US" altLang="zh-CN" sz="1800" b="1" dirty="0">
                <a:latin typeface="Times New Roman" panose="02020603050405020304" pitchFamily="18" charset="0"/>
                <a:ea typeface="宋体" panose="02010600030101010101" pitchFamily="2" charset="-122"/>
              </a:rPr>
              <a:t>(</a:t>
            </a:r>
            <a:r>
              <a:rPr lang="zh-CN" altLang="en-US" sz="1800" b="1" dirty="0">
                <a:latin typeface="Times New Roman" panose="02020603050405020304" pitchFamily="18" charset="0"/>
                <a:ea typeface="宋体" panose="02010600030101010101" pitchFamily="2" charset="-122"/>
              </a:rPr>
              <a:t>阈值）</a:t>
            </a:r>
            <a:endParaRPr lang="zh-CN" altLang="en-US" sz="1800" b="1" dirty="0">
              <a:latin typeface="Times New Roman" panose="02020603050405020304" pitchFamily="18" charset="0"/>
              <a:ea typeface="宋体" panose="02010600030101010101" pitchFamily="2" charset="-122"/>
            </a:endParaRPr>
          </a:p>
        </p:txBody>
      </p:sp>
      <p:sp>
        <p:nvSpPr>
          <p:cNvPr id="195652" name="Text Box 68"/>
          <p:cNvSpPr txBox="1"/>
          <p:nvPr/>
        </p:nvSpPr>
        <p:spPr>
          <a:xfrm>
            <a:off x="6934200" y="4814888"/>
            <a:ext cx="1828800" cy="366712"/>
          </a:xfrm>
          <a:prstGeom prst="rect">
            <a:avLst/>
          </a:prstGeom>
          <a:noFill/>
          <a:ln w="9525">
            <a:noFill/>
          </a:ln>
        </p:spPr>
        <p:txBody>
          <a:bodyPr anchor="t" anchorCtr="0">
            <a:spAutoFit/>
          </a:bodyPr>
          <a:p>
            <a:pPr>
              <a:spcBef>
                <a:spcPct val="50000"/>
              </a:spcBef>
            </a:pPr>
            <a:r>
              <a:rPr lang="zh-CN" altLang="en-US" sz="1800" b="1" dirty="0">
                <a:latin typeface="Times New Roman" panose="02020603050405020304" pitchFamily="18" charset="0"/>
                <a:ea typeface="宋体" panose="02010600030101010101" pitchFamily="2" charset="-122"/>
              </a:rPr>
              <a:t>（连接权值）</a:t>
            </a:r>
            <a:endParaRPr lang="zh-CN" altLang="en-US" sz="1800" b="1" dirty="0">
              <a:latin typeface="Times New Roman" panose="02020603050405020304" pitchFamily="18" charset="0"/>
              <a:ea typeface="宋体" panose="02010600030101010101" pitchFamily="2" charset="-122"/>
            </a:endParaRPr>
          </a:p>
        </p:txBody>
      </p:sp>
      <p:graphicFrame>
        <p:nvGraphicFramePr>
          <p:cNvPr id="195653" name="Object 69"/>
          <p:cNvGraphicFramePr/>
          <p:nvPr/>
        </p:nvGraphicFramePr>
        <p:xfrm>
          <a:off x="4133850" y="3702050"/>
          <a:ext cx="114300" cy="215900"/>
        </p:xfrm>
        <a:graphic>
          <a:graphicData uri="http://schemas.openxmlformats.org/presentationml/2006/ole">
            <mc:AlternateContent xmlns:mc="http://schemas.openxmlformats.org/markup-compatibility/2006">
              <mc:Choice xmlns:v="urn:schemas-microsoft-com:vml" Requires="v">
                <p:oleObj spid="_x0000_s3144" name="" r:id="rId51" imgW="114300" imgH="215265" progId="Equation.3">
                  <p:embed/>
                </p:oleObj>
              </mc:Choice>
              <mc:Fallback>
                <p:oleObj name="" r:id="rId51" imgW="114300" imgH="215265" progId="Equation.3">
                  <p:embed/>
                  <p:pic>
                    <p:nvPicPr>
                      <p:cNvPr id="0" name="图片 3143"/>
                      <p:cNvPicPr/>
                      <p:nvPr/>
                    </p:nvPicPr>
                    <p:blipFill>
                      <a:blip r:embed="rId52"/>
                      <a:stretch>
                        <a:fillRect/>
                      </a:stretch>
                    </p:blipFill>
                    <p:spPr>
                      <a:xfrm>
                        <a:off x="4133850" y="3702050"/>
                        <a:ext cx="114300" cy="215900"/>
                      </a:xfrm>
                      <a:prstGeom prst="rect">
                        <a:avLst/>
                      </a:prstGeom>
                      <a:noFill/>
                      <a:ln w="38100">
                        <a:noFill/>
                        <a:miter/>
                      </a:ln>
                    </p:spPr>
                  </p:pic>
                </p:oleObj>
              </mc:Fallback>
            </mc:AlternateContent>
          </a:graphicData>
        </a:graphic>
      </p:graphicFrame>
      <p:grpSp>
        <p:nvGrpSpPr>
          <p:cNvPr id="195654" name="Group 70"/>
          <p:cNvGrpSpPr/>
          <p:nvPr/>
        </p:nvGrpSpPr>
        <p:grpSpPr>
          <a:xfrm>
            <a:off x="1362075" y="3679825"/>
            <a:ext cx="5410200" cy="1219200"/>
            <a:chOff x="1104" y="2072"/>
            <a:chExt cx="3408" cy="768"/>
          </a:xfrm>
        </p:grpSpPr>
        <p:sp>
          <p:nvSpPr>
            <p:cNvPr id="195655" name="Line 71"/>
            <p:cNvSpPr/>
            <p:nvPr/>
          </p:nvSpPr>
          <p:spPr>
            <a:xfrm flipV="1">
              <a:off x="4032" y="2358"/>
              <a:ext cx="480" cy="480"/>
            </a:xfrm>
            <a:prstGeom prst="line">
              <a:avLst/>
            </a:prstGeom>
            <a:ln w="19050" cap="flat" cmpd="sng">
              <a:solidFill>
                <a:srgbClr val="FF3300"/>
              </a:solidFill>
              <a:prstDash val="solid"/>
              <a:round/>
              <a:headEnd type="none" w="med" len="med"/>
              <a:tailEnd type="triangle" w="med" len="med"/>
            </a:ln>
          </p:spPr>
        </p:sp>
        <p:sp>
          <p:nvSpPr>
            <p:cNvPr id="195656" name="Line 72"/>
            <p:cNvSpPr/>
            <p:nvPr/>
          </p:nvSpPr>
          <p:spPr>
            <a:xfrm flipH="1">
              <a:off x="1104" y="2072"/>
              <a:ext cx="384" cy="0"/>
            </a:xfrm>
            <a:prstGeom prst="line">
              <a:avLst/>
            </a:prstGeom>
            <a:ln w="19050" cap="flat" cmpd="sng">
              <a:solidFill>
                <a:srgbClr val="FF3300"/>
              </a:solidFill>
              <a:prstDash val="solid"/>
              <a:round/>
              <a:headEnd type="none" w="med" len="med"/>
              <a:tailEnd type="none" w="med" len="med"/>
            </a:ln>
          </p:spPr>
        </p:sp>
        <p:sp>
          <p:nvSpPr>
            <p:cNvPr id="195657" name="Line 73"/>
            <p:cNvSpPr/>
            <p:nvPr/>
          </p:nvSpPr>
          <p:spPr>
            <a:xfrm>
              <a:off x="1104" y="2072"/>
              <a:ext cx="0" cy="768"/>
            </a:xfrm>
            <a:prstGeom prst="line">
              <a:avLst/>
            </a:prstGeom>
            <a:ln w="19050" cap="flat" cmpd="sng">
              <a:solidFill>
                <a:srgbClr val="FF3300"/>
              </a:solidFill>
              <a:prstDash val="solid"/>
              <a:round/>
              <a:headEnd type="none" w="med" len="med"/>
              <a:tailEnd type="none" w="med" len="med"/>
            </a:ln>
          </p:spPr>
        </p:sp>
        <p:sp>
          <p:nvSpPr>
            <p:cNvPr id="195658" name="Line 74"/>
            <p:cNvSpPr/>
            <p:nvPr/>
          </p:nvSpPr>
          <p:spPr>
            <a:xfrm flipV="1">
              <a:off x="2016" y="2400"/>
              <a:ext cx="240" cy="432"/>
            </a:xfrm>
            <a:prstGeom prst="line">
              <a:avLst/>
            </a:prstGeom>
            <a:ln w="19050" cap="flat" cmpd="sng">
              <a:solidFill>
                <a:srgbClr val="FF3300"/>
              </a:solidFill>
              <a:prstDash val="solid"/>
              <a:round/>
              <a:headEnd type="none" w="med" len="med"/>
              <a:tailEnd type="triangle" w="med" len="med"/>
            </a:ln>
          </p:spPr>
        </p:sp>
        <p:sp>
          <p:nvSpPr>
            <p:cNvPr id="195659" name="Line 75"/>
            <p:cNvSpPr/>
            <p:nvPr/>
          </p:nvSpPr>
          <p:spPr>
            <a:xfrm flipV="1">
              <a:off x="2928" y="2400"/>
              <a:ext cx="384" cy="432"/>
            </a:xfrm>
            <a:prstGeom prst="line">
              <a:avLst/>
            </a:prstGeom>
            <a:ln w="19050" cap="flat" cmpd="sng">
              <a:solidFill>
                <a:srgbClr val="FF3300"/>
              </a:solidFill>
              <a:prstDash val="solid"/>
              <a:round/>
              <a:headEnd type="none" w="med" len="med"/>
              <a:tailEnd type="triangle" w="med" len="med"/>
            </a:ln>
          </p:spPr>
        </p:sp>
        <p:sp>
          <p:nvSpPr>
            <p:cNvPr id="195660" name="Line 76"/>
            <p:cNvSpPr/>
            <p:nvPr/>
          </p:nvSpPr>
          <p:spPr>
            <a:xfrm>
              <a:off x="1104" y="2832"/>
              <a:ext cx="2928" cy="6"/>
            </a:xfrm>
            <a:prstGeom prst="line">
              <a:avLst/>
            </a:prstGeom>
            <a:ln w="19050" cap="flat" cmpd="sng">
              <a:solidFill>
                <a:srgbClr val="FF3300"/>
              </a:solidFill>
              <a:prstDash val="solid"/>
              <a:round/>
              <a:headEnd type="none" w="med" len="med"/>
              <a:tailEnd type="none" w="med" len="med"/>
            </a:ln>
          </p:spPr>
        </p:sp>
      </p:grpSp>
      <p:sp>
        <p:nvSpPr>
          <p:cNvPr id="118861" name="Oval 77"/>
          <p:cNvSpPr/>
          <p:nvPr/>
        </p:nvSpPr>
        <p:spPr>
          <a:xfrm>
            <a:off x="4286250" y="2286000"/>
            <a:ext cx="1581150" cy="3733800"/>
          </a:xfrm>
          <a:prstGeom prst="ellipse">
            <a:avLst/>
          </a:prstGeom>
          <a:noFill/>
          <a:ln w="25400" cap="flat" cmpd="sng">
            <a:solidFill>
              <a:schemeClr val="accent2"/>
            </a:solidFill>
            <a:prstDash val="solid"/>
            <a:round/>
            <a:headEnd type="none" w="med" len="med"/>
            <a:tailEnd type="none" w="med" len="med"/>
          </a:ln>
        </p:spPr>
        <p:txBody>
          <a:bodyPr wrap="none" anchor="ctr" anchorCtr="0"/>
          <a:p>
            <a:pPr algn="ctr">
              <a:spcBef>
                <a:spcPct val="50000"/>
              </a:spcBef>
            </a:pPr>
            <a:endParaRPr lang="zh-CN" altLang="zh-CN" sz="2800" b="1" dirty="0">
              <a:solidFill>
                <a:schemeClr val="accent2"/>
              </a:solidFill>
              <a:latin typeface="Times New Roman" panose="02020603050405020304" pitchFamily="18" charset="0"/>
              <a:ea typeface="宋体" panose="02010600030101010101" pitchFamily="2" charset="-122"/>
            </a:endParaRPr>
          </a:p>
        </p:txBody>
      </p:sp>
      <p:sp>
        <p:nvSpPr>
          <p:cNvPr id="195662" name="Rectangle 78"/>
          <p:cNvSpPr/>
          <p:nvPr/>
        </p:nvSpPr>
        <p:spPr>
          <a:xfrm>
            <a:off x="0" y="7620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8.4.1  </a:t>
            </a:r>
            <a:r>
              <a:rPr lang="zh-CN" altLang="en-US" sz="3600" dirty="0">
                <a:solidFill>
                  <a:schemeClr val="bg1"/>
                </a:solidFill>
                <a:latin typeface="Times New Roman" panose="02020603050405020304" pitchFamily="18" charset="0"/>
                <a:ea typeface="黑体" panose="02010609060101010101" pitchFamily="2" charset="-122"/>
              </a:rPr>
              <a:t>离散</a:t>
            </a:r>
            <a:r>
              <a:rPr lang="en-US" altLang="zh-CN" sz="3600" dirty="0">
                <a:solidFill>
                  <a:schemeClr val="bg1"/>
                </a:solidFill>
                <a:latin typeface="Times New Roman" panose="02020603050405020304" pitchFamily="18" charset="0"/>
                <a:ea typeface="黑体" panose="02010609060101010101" pitchFamily="2" charset="-122"/>
              </a:rPr>
              <a:t>Hopfield </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95663" name="Rectangle 81"/>
          <p:cNvSpPr>
            <a:spLocks noGrp="1"/>
          </p:cNvSpPr>
          <p:nvPr>
            <p:ph idx="1"/>
          </p:nvPr>
        </p:nvSpPr>
        <p:spPr>
          <a:xfrm>
            <a:off x="250825" y="990600"/>
            <a:ext cx="8642350" cy="5400675"/>
          </a:xfrm>
        </p:spPr>
        <p:txBody>
          <a:bodyPr vert="horz" wrap="square" lIns="91440" tIns="45720" rIns="91440" bIns="45720" anchor="t" anchorCtr="0"/>
          <a:p>
            <a:pPr eaLnBrk="1" hangingPunct="1">
              <a:buNone/>
            </a:pPr>
            <a:r>
              <a:rPr lang="en-US" altLang="zh-CN" sz="2700" b="1" dirty="0">
                <a:latin typeface="Times New Roman" panose="02020603050405020304" pitchFamily="18" charset="0"/>
              </a:rPr>
              <a:t>1. </a:t>
            </a:r>
            <a:r>
              <a:rPr lang="zh-CN" altLang="en-US" sz="2700" b="1" dirty="0"/>
              <a:t>离散</a:t>
            </a:r>
            <a:r>
              <a:rPr lang="en-US" altLang="zh-CN" sz="2700" b="1" dirty="0">
                <a:latin typeface="Times New Roman" panose="02020603050405020304" pitchFamily="18" charset="0"/>
              </a:rPr>
              <a:t>Hopfield</a:t>
            </a:r>
            <a:r>
              <a:rPr lang="zh-CN" altLang="en-US" sz="2700" b="1" dirty="0">
                <a:latin typeface="Times New Roman" panose="02020603050405020304" pitchFamily="18" charset="0"/>
              </a:rPr>
              <a:t>神经网络模型</a:t>
            </a:r>
            <a:endParaRPr lang="zh-CN" altLang="en-US" sz="2700" b="1" dirty="0">
              <a:latin typeface="Times New Roman" panose="02020603050405020304" pitchFamily="18" charset="0"/>
            </a:endParaRPr>
          </a:p>
          <a:p>
            <a:pPr eaLnBrk="1" hangingPunct="1">
              <a:buSzPct val="60000"/>
              <a:buFont typeface="Wingdings" panose="05000000000000000000" pitchFamily="2" charset="2"/>
              <a:buChar char="n"/>
            </a:pPr>
            <a:r>
              <a:rPr lang="zh-CN" altLang="en-US" sz="2600" b="1" dirty="0"/>
              <a:t>网络结构：</a:t>
            </a:r>
            <a:endParaRPr lang="zh-CN" altLang="en-US" sz="2600" b="1" dirty="0"/>
          </a:p>
        </p:txBody>
      </p:sp>
      <p:pic>
        <p:nvPicPr>
          <p:cNvPr id="195664" name="图片 1"/>
          <p:cNvPicPr>
            <a:picLocks noChangeAspect="1"/>
          </p:cNvPicPr>
          <p:nvPr/>
        </p:nvPicPr>
        <p:blipFill>
          <a:blip r:embed="rId53"/>
          <a:stretch>
            <a:fillRect/>
          </a:stretch>
        </p:blipFill>
        <p:spPr>
          <a:xfrm>
            <a:off x="5461000" y="841375"/>
            <a:ext cx="2914650" cy="1457325"/>
          </a:xfrm>
          <a:prstGeom prst="rect">
            <a:avLst/>
          </a:prstGeom>
          <a:noFill/>
          <a:ln w="9525">
            <a:noFill/>
          </a:ln>
        </p:spPr>
      </p:pic>
    </p:spTree>
  </p:cSld>
  <p:clrMapOvr>
    <a:masterClrMapping/>
  </p:clrMapOvr>
  <p:transition advTm="355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118861"/>
                                        </p:tgtEl>
                                        <p:attrNameLst>
                                          <p:attrName>style.visibility</p:attrName>
                                        </p:attrNameLst>
                                      </p:cBhvr>
                                      <p:to>
                                        <p:strVal val="visible"/>
                                      </p:to>
                                    </p:set>
                                    <p:anim calcmode="lin" valueType="num">
                                      <p:cBhvr>
                                        <p:cTn id="7" dur="5000" fill="hold"/>
                                        <p:tgtEl>
                                          <p:spTgt spid="118861"/>
                                        </p:tgtEl>
                                        <p:attrNameLst>
                                          <p:attrName>ppt_w</p:attrName>
                                        </p:attrNameLst>
                                      </p:cBhvr>
                                      <p:tavLst>
                                        <p:tav tm="0" fmla="#ppt_w*sin(2.5*pi*$)">
                                          <p:val>
                                            <p:fltVal val="0.000000"/>
                                          </p:val>
                                        </p:tav>
                                        <p:tav tm="100000">
                                          <p:val>
                                            <p:fltVal val="1.000000"/>
                                          </p:val>
                                        </p:tav>
                                      </p:tavLst>
                                    </p:anim>
                                    <p:anim calcmode="lin" valueType="num">
                                      <p:cBhvr>
                                        <p:cTn id="8" dur="5000" fill="hold"/>
                                        <p:tgtEl>
                                          <p:spTgt spid="1188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6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96610" name="Oval 2"/>
          <p:cNvSpPr/>
          <p:nvPr/>
        </p:nvSpPr>
        <p:spPr>
          <a:xfrm>
            <a:off x="1100138" y="3263900"/>
            <a:ext cx="1143000" cy="9906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6611" name="Line 3"/>
          <p:cNvSpPr/>
          <p:nvPr/>
        </p:nvSpPr>
        <p:spPr>
          <a:xfrm flipV="1">
            <a:off x="1676400" y="2197100"/>
            <a:ext cx="0" cy="1066800"/>
          </a:xfrm>
          <a:prstGeom prst="line">
            <a:avLst/>
          </a:prstGeom>
          <a:ln w="9525" cap="flat" cmpd="sng">
            <a:solidFill>
              <a:schemeClr val="tx1"/>
            </a:solidFill>
            <a:prstDash val="solid"/>
            <a:round/>
            <a:headEnd type="none" w="med" len="med"/>
            <a:tailEnd type="triangle" w="med" len="med"/>
          </a:ln>
        </p:spPr>
      </p:sp>
      <p:sp>
        <p:nvSpPr>
          <p:cNvPr id="196612" name="Line 4"/>
          <p:cNvSpPr/>
          <p:nvPr/>
        </p:nvSpPr>
        <p:spPr>
          <a:xfrm flipV="1">
            <a:off x="795338" y="4102100"/>
            <a:ext cx="533400" cy="914400"/>
          </a:xfrm>
          <a:prstGeom prst="line">
            <a:avLst/>
          </a:prstGeom>
          <a:ln w="9525" cap="flat" cmpd="sng">
            <a:solidFill>
              <a:schemeClr val="tx1"/>
            </a:solidFill>
            <a:prstDash val="solid"/>
            <a:round/>
            <a:headEnd type="none" w="med" len="med"/>
            <a:tailEnd type="triangle" w="med" len="med"/>
          </a:ln>
        </p:spPr>
      </p:sp>
      <p:sp>
        <p:nvSpPr>
          <p:cNvPr id="196613" name="Line 5"/>
          <p:cNvSpPr/>
          <p:nvPr/>
        </p:nvSpPr>
        <p:spPr>
          <a:xfrm flipV="1">
            <a:off x="1676400" y="4254500"/>
            <a:ext cx="0" cy="1219200"/>
          </a:xfrm>
          <a:prstGeom prst="line">
            <a:avLst/>
          </a:prstGeom>
          <a:ln w="9525" cap="flat" cmpd="sng">
            <a:solidFill>
              <a:schemeClr val="tx1"/>
            </a:solidFill>
            <a:prstDash val="solid"/>
            <a:round/>
            <a:headEnd type="none" w="med" len="med"/>
            <a:tailEnd type="triangle" w="med" len="med"/>
          </a:ln>
        </p:spPr>
      </p:sp>
      <p:sp>
        <p:nvSpPr>
          <p:cNvPr id="196614" name="Line 6"/>
          <p:cNvSpPr/>
          <p:nvPr/>
        </p:nvSpPr>
        <p:spPr>
          <a:xfrm flipH="1" flipV="1">
            <a:off x="2090738" y="4102100"/>
            <a:ext cx="533400" cy="228600"/>
          </a:xfrm>
          <a:prstGeom prst="line">
            <a:avLst/>
          </a:prstGeom>
          <a:ln w="9525" cap="flat" cmpd="sng">
            <a:solidFill>
              <a:schemeClr val="tx1"/>
            </a:solidFill>
            <a:prstDash val="solid"/>
            <a:round/>
            <a:headEnd type="none" w="med" len="med"/>
            <a:tailEnd type="triangle" w="med" len="med"/>
          </a:ln>
        </p:spPr>
      </p:sp>
      <p:sp>
        <p:nvSpPr>
          <p:cNvPr id="196615" name="Text Box 10"/>
          <p:cNvSpPr txBox="1"/>
          <p:nvPr/>
        </p:nvSpPr>
        <p:spPr>
          <a:xfrm>
            <a:off x="1023938" y="4406900"/>
            <a:ext cx="609600" cy="457200"/>
          </a:xfrm>
          <a:prstGeom prst="rect">
            <a:avLst/>
          </a:prstGeom>
          <a:noFill/>
          <a:ln w="9525">
            <a:noFill/>
          </a:ln>
        </p:spPr>
        <p:txBody>
          <a:bodyPr anchor="t" anchorCtr="0">
            <a:spAutoFit/>
          </a:bodyPr>
          <a:p>
            <a:pPr>
              <a:spcBef>
                <a:spcPct val="50000"/>
              </a:spcBef>
            </a:pPr>
            <a:r>
              <a:rPr lang="en-US" altLang="zh-CN"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graphicFrame>
        <p:nvGraphicFramePr>
          <p:cNvPr id="196616" name="Object 11"/>
          <p:cNvGraphicFramePr/>
          <p:nvPr/>
        </p:nvGraphicFramePr>
        <p:xfrm>
          <a:off x="1404938" y="3365500"/>
          <a:ext cx="508000" cy="355600"/>
        </p:xfrm>
        <a:graphic>
          <a:graphicData uri="http://schemas.openxmlformats.org/presentationml/2006/ole">
            <mc:AlternateContent xmlns:mc="http://schemas.openxmlformats.org/markup-compatibility/2006">
              <mc:Choice xmlns:v="urn:schemas-microsoft-com:vml" Requires="v">
                <p:oleObj spid="_x0000_s3142" name="" r:id="rId1" imgW="292100" imgH="203200" progId="Equation.3">
                  <p:embed/>
                </p:oleObj>
              </mc:Choice>
              <mc:Fallback>
                <p:oleObj name="" r:id="rId1" imgW="292100" imgH="203200" progId="Equation.3">
                  <p:embed/>
                  <p:pic>
                    <p:nvPicPr>
                      <p:cNvPr id="0" name="图片 3141"/>
                      <p:cNvPicPr/>
                      <p:nvPr/>
                    </p:nvPicPr>
                    <p:blipFill>
                      <a:blip r:embed="rId2">
                        <a:clrChange>
                          <a:clrFrom>
                            <a:srgbClr val="000000"/>
                          </a:clrFrom>
                          <a:clrTo>
                            <a:srgbClr val="000000">
                              <a:alpha val="0"/>
                            </a:srgbClr>
                          </a:clrTo>
                        </a:clrChange>
                      </a:blip>
                      <a:stretch>
                        <a:fillRect/>
                      </a:stretch>
                    </p:blipFill>
                    <p:spPr>
                      <a:xfrm>
                        <a:off x="1404938" y="3365500"/>
                        <a:ext cx="508000" cy="355600"/>
                      </a:xfrm>
                      <a:prstGeom prst="rect">
                        <a:avLst/>
                      </a:prstGeom>
                      <a:noFill/>
                      <a:ln w="38100">
                        <a:noFill/>
                        <a:miter/>
                      </a:ln>
                    </p:spPr>
                  </p:pic>
                </p:oleObj>
              </mc:Fallback>
            </mc:AlternateContent>
          </a:graphicData>
        </a:graphic>
      </p:graphicFrame>
      <p:graphicFrame>
        <p:nvGraphicFramePr>
          <p:cNvPr id="196617" name="Object 12"/>
          <p:cNvGraphicFramePr/>
          <p:nvPr/>
        </p:nvGraphicFramePr>
        <p:xfrm>
          <a:off x="1525588" y="3841750"/>
          <a:ext cx="412750" cy="336550"/>
        </p:xfrm>
        <a:graphic>
          <a:graphicData uri="http://schemas.openxmlformats.org/presentationml/2006/ole">
            <mc:AlternateContent xmlns:mc="http://schemas.openxmlformats.org/markup-compatibility/2006">
              <mc:Choice xmlns:v="urn:schemas-microsoft-com:vml" Requires="v">
                <p:oleObj spid="_x0000_s3143" name="" r:id="rId3" imgW="266065" imgH="215900" progId="Equation.3">
                  <p:embed/>
                </p:oleObj>
              </mc:Choice>
              <mc:Fallback>
                <p:oleObj name="" r:id="rId3" imgW="266065" imgH="215900" progId="Equation.3">
                  <p:embed/>
                  <p:pic>
                    <p:nvPicPr>
                      <p:cNvPr id="0" name="图片 3142"/>
                      <p:cNvPicPr/>
                      <p:nvPr/>
                    </p:nvPicPr>
                    <p:blipFill>
                      <a:blip r:embed="rId4"/>
                      <a:stretch>
                        <a:fillRect/>
                      </a:stretch>
                    </p:blipFill>
                    <p:spPr>
                      <a:xfrm>
                        <a:off x="1525588" y="3841750"/>
                        <a:ext cx="412750" cy="336550"/>
                      </a:xfrm>
                      <a:prstGeom prst="rect">
                        <a:avLst/>
                      </a:prstGeom>
                      <a:noFill/>
                      <a:ln w="38100">
                        <a:noFill/>
                        <a:miter/>
                      </a:ln>
                    </p:spPr>
                  </p:pic>
                </p:oleObj>
              </mc:Fallback>
            </mc:AlternateContent>
          </a:graphicData>
        </a:graphic>
      </p:graphicFrame>
      <p:sp>
        <p:nvSpPr>
          <p:cNvPr id="196618" name="Line 13"/>
          <p:cNvSpPr/>
          <p:nvPr/>
        </p:nvSpPr>
        <p:spPr>
          <a:xfrm>
            <a:off x="1100138" y="3797300"/>
            <a:ext cx="1143000" cy="0"/>
          </a:xfrm>
          <a:prstGeom prst="line">
            <a:avLst/>
          </a:prstGeom>
          <a:ln w="9525" cap="flat" cmpd="sng">
            <a:solidFill>
              <a:schemeClr val="tx1"/>
            </a:solidFill>
            <a:prstDash val="solid"/>
            <a:round/>
            <a:headEnd type="none" w="med" len="med"/>
            <a:tailEnd type="none" w="med" len="med"/>
          </a:ln>
        </p:spPr>
      </p:sp>
      <p:graphicFrame>
        <p:nvGraphicFramePr>
          <p:cNvPr id="119822" name="Object 14"/>
          <p:cNvGraphicFramePr/>
          <p:nvPr/>
        </p:nvGraphicFramePr>
        <p:xfrm>
          <a:off x="3735388" y="2738438"/>
          <a:ext cx="4494212" cy="1198562"/>
        </p:xfrm>
        <a:graphic>
          <a:graphicData uri="http://schemas.openxmlformats.org/presentationml/2006/ole">
            <mc:AlternateContent xmlns:mc="http://schemas.openxmlformats.org/markup-compatibility/2006">
              <mc:Choice xmlns:v="urn:schemas-microsoft-com:vml" Requires="v">
                <p:oleObj spid="_x0000_s3150" name="" r:id="rId5" imgW="1714500" imgH="457200" progId="Equation.3">
                  <p:embed/>
                </p:oleObj>
              </mc:Choice>
              <mc:Fallback>
                <p:oleObj name="" r:id="rId5" imgW="1714500" imgH="457200" progId="Equation.3">
                  <p:embed/>
                  <p:pic>
                    <p:nvPicPr>
                      <p:cNvPr id="0" name="图片 3149"/>
                      <p:cNvPicPr/>
                      <p:nvPr/>
                    </p:nvPicPr>
                    <p:blipFill>
                      <a:blip r:embed="rId6"/>
                      <a:stretch>
                        <a:fillRect/>
                      </a:stretch>
                    </p:blipFill>
                    <p:spPr>
                      <a:xfrm>
                        <a:off x="3735388" y="2738438"/>
                        <a:ext cx="4494212" cy="1198562"/>
                      </a:xfrm>
                      <a:prstGeom prst="rect">
                        <a:avLst/>
                      </a:prstGeom>
                      <a:noFill/>
                      <a:ln w="38100">
                        <a:noFill/>
                        <a:miter/>
                      </a:ln>
                    </p:spPr>
                  </p:pic>
                </p:oleObj>
              </mc:Fallback>
            </mc:AlternateContent>
          </a:graphicData>
        </a:graphic>
      </p:graphicFrame>
      <p:grpSp>
        <p:nvGrpSpPr>
          <p:cNvPr id="2" name="Group 15"/>
          <p:cNvGrpSpPr/>
          <p:nvPr/>
        </p:nvGrpSpPr>
        <p:grpSpPr>
          <a:xfrm>
            <a:off x="6248400" y="3962400"/>
            <a:ext cx="2209800" cy="657225"/>
            <a:chOff x="3312" y="1968"/>
            <a:chExt cx="1392" cy="414"/>
          </a:xfrm>
        </p:grpSpPr>
        <p:sp>
          <p:nvSpPr>
            <p:cNvPr id="196621" name="AutoShape 16" descr="再生纸"/>
            <p:cNvSpPr/>
            <p:nvPr/>
          </p:nvSpPr>
          <p:spPr>
            <a:xfrm>
              <a:off x="3312" y="2016"/>
              <a:ext cx="1392" cy="336"/>
            </a:xfrm>
            <a:prstGeom prst="roundRect">
              <a:avLst>
                <a:gd name="adj" fmla="val 16667"/>
              </a:avLst>
            </a:prstGeom>
            <a:blipFill rotWithShape="0">
              <a:blip r:embed="rId7"/>
            </a:blipFill>
            <a:ln w="9525">
              <a:noFill/>
            </a:ln>
          </p:spPr>
          <p:txBody>
            <a:bodyPr wrap="none" anchor="ctr" anchorCtr="0"/>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注：</a:t>
              </a:r>
              <a:endParaRPr lang="zh-CN" altLang="en-US" sz="2400" b="1" dirty="0">
                <a:latin typeface="Times New Roman" panose="02020603050405020304" pitchFamily="18" charset="0"/>
                <a:ea typeface="宋体" panose="02010600030101010101" pitchFamily="2" charset="-122"/>
              </a:endParaRPr>
            </a:p>
          </p:txBody>
        </p:sp>
        <p:graphicFrame>
          <p:nvGraphicFramePr>
            <p:cNvPr id="196622" name="Object 17"/>
            <p:cNvGraphicFramePr/>
            <p:nvPr/>
          </p:nvGraphicFramePr>
          <p:xfrm>
            <a:off x="3984" y="1968"/>
            <a:ext cx="576" cy="414"/>
          </p:xfrm>
          <a:graphic>
            <a:graphicData uri="http://schemas.openxmlformats.org/presentationml/2006/ole">
              <mc:AlternateContent xmlns:mc="http://schemas.openxmlformats.org/markup-compatibility/2006">
                <mc:Choice xmlns:v="urn:schemas-microsoft-com:vml" Requires="v">
                  <p:oleObj spid="_x0000_s3147" name="" r:id="rId8" imgW="317500" imgH="228600" progId="Equation.3">
                    <p:embed/>
                  </p:oleObj>
                </mc:Choice>
                <mc:Fallback>
                  <p:oleObj name="" r:id="rId8" imgW="317500" imgH="228600" progId="Equation.3">
                    <p:embed/>
                    <p:pic>
                      <p:nvPicPr>
                        <p:cNvPr id="0" name="图片 3146"/>
                        <p:cNvPicPr/>
                        <p:nvPr/>
                      </p:nvPicPr>
                      <p:blipFill>
                        <a:blip r:embed="rId9"/>
                        <a:stretch>
                          <a:fillRect/>
                        </a:stretch>
                      </p:blipFill>
                      <p:spPr>
                        <a:xfrm>
                          <a:off x="3984" y="1968"/>
                          <a:ext cx="576" cy="414"/>
                        </a:xfrm>
                        <a:prstGeom prst="rect">
                          <a:avLst/>
                        </a:prstGeom>
                        <a:noFill/>
                        <a:ln w="38100">
                          <a:noFill/>
                          <a:miter/>
                        </a:ln>
                      </p:spPr>
                    </p:pic>
                  </p:oleObj>
                </mc:Fallback>
              </mc:AlternateContent>
            </a:graphicData>
          </a:graphic>
        </p:graphicFrame>
      </p:grpSp>
      <p:sp>
        <p:nvSpPr>
          <p:cNvPr id="196623" name="Oval 19"/>
          <p:cNvSpPr/>
          <p:nvPr/>
        </p:nvSpPr>
        <p:spPr>
          <a:xfrm>
            <a:off x="1100138" y="3263900"/>
            <a:ext cx="1143000" cy="990600"/>
          </a:xfrm>
          <a:prstGeom prst="ellipse">
            <a:avLst/>
          </a:prstGeom>
          <a:gradFill rotWithShape="0">
            <a:gsLst>
              <a:gs pos="0">
                <a:schemeClr val="bg1"/>
              </a:gs>
              <a:gs pos="100000">
                <a:srgbClr val="0033CC"/>
              </a:gs>
            </a:gsLst>
            <a:path path="shape">
              <a:fillToRect l="50000" t="50000" r="50000" b="50000"/>
            </a:path>
            <a:tileRect/>
          </a:gradFill>
          <a:ln w="9525" cap="flat" cmpd="sng">
            <a:solidFill>
              <a:srgbClr val="0033CC"/>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96624" name="Line 20"/>
          <p:cNvSpPr/>
          <p:nvPr/>
        </p:nvSpPr>
        <p:spPr>
          <a:xfrm flipV="1">
            <a:off x="1676400" y="2197100"/>
            <a:ext cx="0" cy="1066800"/>
          </a:xfrm>
          <a:prstGeom prst="line">
            <a:avLst/>
          </a:prstGeom>
          <a:ln w="15875" cap="flat" cmpd="sng">
            <a:solidFill>
              <a:srgbClr val="0033CC"/>
            </a:solidFill>
            <a:prstDash val="solid"/>
            <a:round/>
            <a:headEnd type="none" w="med" len="med"/>
            <a:tailEnd type="triangle" w="med" len="med"/>
          </a:ln>
        </p:spPr>
      </p:sp>
      <p:sp>
        <p:nvSpPr>
          <p:cNvPr id="196625" name="Line 21"/>
          <p:cNvSpPr/>
          <p:nvPr/>
        </p:nvSpPr>
        <p:spPr>
          <a:xfrm flipV="1">
            <a:off x="795338" y="4102100"/>
            <a:ext cx="533400" cy="914400"/>
          </a:xfrm>
          <a:prstGeom prst="line">
            <a:avLst/>
          </a:prstGeom>
          <a:ln w="15875" cap="flat" cmpd="sng">
            <a:solidFill>
              <a:schemeClr val="tx1"/>
            </a:solidFill>
            <a:prstDash val="solid"/>
            <a:round/>
            <a:headEnd type="none" w="med" len="med"/>
            <a:tailEnd type="triangle" w="med" len="med"/>
          </a:ln>
        </p:spPr>
      </p:sp>
      <p:sp>
        <p:nvSpPr>
          <p:cNvPr id="196626" name="Line 22"/>
          <p:cNvSpPr/>
          <p:nvPr/>
        </p:nvSpPr>
        <p:spPr>
          <a:xfrm flipV="1">
            <a:off x="1676400" y="4254500"/>
            <a:ext cx="0" cy="1219200"/>
          </a:xfrm>
          <a:prstGeom prst="line">
            <a:avLst/>
          </a:prstGeom>
          <a:ln w="15875" cap="flat" cmpd="sng">
            <a:solidFill>
              <a:srgbClr val="33CC33"/>
            </a:solidFill>
            <a:prstDash val="solid"/>
            <a:round/>
            <a:headEnd type="none" w="med" len="med"/>
            <a:tailEnd type="triangle" w="med" len="med"/>
          </a:ln>
        </p:spPr>
      </p:sp>
      <p:sp>
        <p:nvSpPr>
          <p:cNvPr id="196627" name="Line 23"/>
          <p:cNvSpPr/>
          <p:nvPr/>
        </p:nvSpPr>
        <p:spPr>
          <a:xfrm flipH="1" flipV="1">
            <a:off x="2090738" y="4102100"/>
            <a:ext cx="533400" cy="228600"/>
          </a:xfrm>
          <a:prstGeom prst="line">
            <a:avLst/>
          </a:prstGeom>
          <a:ln w="15875" cap="flat" cmpd="sng">
            <a:solidFill>
              <a:srgbClr val="0033CC"/>
            </a:solidFill>
            <a:prstDash val="solid"/>
            <a:round/>
            <a:headEnd type="none" w="med" len="med"/>
            <a:tailEnd type="triangle" w="med" len="med"/>
          </a:ln>
        </p:spPr>
      </p:sp>
      <p:graphicFrame>
        <p:nvGraphicFramePr>
          <p:cNvPr id="196628" name="Object 24"/>
          <p:cNvGraphicFramePr/>
          <p:nvPr/>
        </p:nvGraphicFramePr>
        <p:xfrm>
          <a:off x="1855788" y="2133600"/>
          <a:ext cx="354012" cy="533400"/>
        </p:xfrm>
        <a:graphic>
          <a:graphicData uri="http://schemas.openxmlformats.org/presentationml/2006/ole">
            <mc:AlternateContent xmlns:mc="http://schemas.openxmlformats.org/markup-compatibility/2006">
              <mc:Choice xmlns:v="urn:schemas-microsoft-com:vml" Requires="v">
                <p:oleObj spid="_x0000_s3153" name="" r:id="rId10" imgW="152400" imgH="228600" progId="Equation.3">
                  <p:embed/>
                </p:oleObj>
              </mc:Choice>
              <mc:Fallback>
                <p:oleObj name="" r:id="rId10" imgW="152400" imgH="228600" progId="Equation.3">
                  <p:embed/>
                  <p:pic>
                    <p:nvPicPr>
                      <p:cNvPr id="0" name="图片 3152"/>
                      <p:cNvPicPr/>
                      <p:nvPr/>
                    </p:nvPicPr>
                    <p:blipFill>
                      <a:blip r:embed="rId11"/>
                      <a:stretch>
                        <a:fillRect/>
                      </a:stretch>
                    </p:blipFill>
                    <p:spPr>
                      <a:xfrm>
                        <a:off x="1855788" y="2133600"/>
                        <a:ext cx="354012" cy="533400"/>
                      </a:xfrm>
                      <a:prstGeom prst="rect">
                        <a:avLst/>
                      </a:prstGeom>
                      <a:noFill/>
                      <a:ln w="38100">
                        <a:noFill/>
                        <a:miter/>
                      </a:ln>
                    </p:spPr>
                  </p:pic>
                </p:oleObj>
              </mc:Fallback>
            </mc:AlternateContent>
          </a:graphicData>
        </a:graphic>
      </p:graphicFrame>
      <p:graphicFrame>
        <p:nvGraphicFramePr>
          <p:cNvPr id="196629" name="Object 25"/>
          <p:cNvGraphicFramePr/>
          <p:nvPr/>
        </p:nvGraphicFramePr>
        <p:xfrm>
          <a:off x="2667000" y="4038600"/>
          <a:ext cx="301625" cy="457200"/>
        </p:xfrm>
        <a:graphic>
          <a:graphicData uri="http://schemas.openxmlformats.org/presentationml/2006/ole">
            <mc:AlternateContent xmlns:mc="http://schemas.openxmlformats.org/markup-compatibility/2006">
              <mc:Choice xmlns:v="urn:schemas-microsoft-com:vml" Requires="v">
                <p:oleObj spid="_x0000_s3156" name="" r:id="rId12" imgW="152400" imgH="228600" progId="Equation.3">
                  <p:embed/>
                </p:oleObj>
              </mc:Choice>
              <mc:Fallback>
                <p:oleObj name="" r:id="rId12" imgW="152400" imgH="228600" progId="Equation.3">
                  <p:embed/>
                  <p:pic>
                    <p:nvPicPr>
                      <p:cNvPr id="0" name="图片 3155"/>
                      <p:cNvPicPr/>
                      <p:nvPr/>
                    </p:nvPicPr>
                    <p:blipFill>
                      <a:blip r:embed="rId13"/>
                      <a:stretch>
                        <a:fillRect/>
                      </a:stretch>
                    </p:blipFill>
                    <p:spPr>
                      <a:xfrm>
                        <a:off x="2667000" y="4038600"/>
                        <a:ext cx="301625" cy="457200"/>
                      </a:xfrm>
                      <a:prstGeom prst="rect">
                        <a:avLst/>
                      </a:prstGeom>
                      <a:noFill/>
                      <a:ln w="38100">
                        <a:noFill/>
                        <a:miter/>
                      </a:ln>
                    </p:spPr>
                  </p:pic>
                </p:oleObj>
              </mc:Fallback>
            </mc:AlternateContent>
          </a:graphicData>
        </a:graphic>
      </p:graphicFrame>
      <p:graphicFrame>
        <p:nvGraphicFramePr>
          <p:cNvPr id="196630" name="Object 26"/>
          <p:cNvGraphicFramePr/>
          <p:nvPr/>
        </p:nvGraphicFramePr>
        <p:xfrm>
          <a:off x="1752600" y="4495800"/>
          <a:ext cx="468313" cy="469900"/>
        </p:xfrm>
        <a:graphic>
          <a:graphicData uri="http://schemas.openxmlformats.org/presentationml/2006/ole">
            <mc:AlternateContent xmlns:mc="http://schemas.openxmlformats.org/markup-compatibility/2006">
              <mc:Choice xmlns:v="urn:schemas-microsoft-com:vml" Requires="v">
                <p:oleObj spid="_x0000_s3157" name="" r:id="rId14" imgW="228600" imgH="228600" progId="Equation.3">
                  <p:embed/>
                </p:oleObj>
              </mc:Choice>
              <mc:Fallback>
                <p:oleObj name="" r:id="rId14" imgW="228600" imgH="228600" progId="Equation.3">
                  <p:embed/>
                  <p:pic>
                    <p:nvPicPr>
                      <p:cNvPr id="0" name="图片 3156"/>
                      <p:cNvPicPr/>
                      <p:nvPr/>
                    </p:nvPicPr>
                    <p:blipFill>
                      <a:blip r:embed="rId15"/>
                      <a:stretch>
                        <a:fillRect/>
                      </a:stretch>
                    </p:blipFill>
                    <p:spPr>
                      <a:xfrm>
                        <a:off x="1752600" y="4495800"/>
                        <a:ext cx="468313" cy="469900"/>
                      </a:xfrm>
                      <a:prstGeom prst="rect">
                        <a:avLst/>
                      </a:prstGeom>
                      <a:noFill/>
                      <a:ln w="38100">
                        <a:noFill/>
                        <a:miter/>
                      </a:ln>
                    </p:spPr>
                  </p:pic>
                </p:oleObj>
              </mc:Fallback>
            </mc:AlternateContent>
          </a:graphicData>
        </a:graphic>
      </p:graphicFrame>
      <p:sp>
        <p:nvSpPr>
          <p:cNvPr id="196631" name="Text Box 27"/>
          <p:cNvSpPr txBox="1"/>
          <p:nvPr/>
        </p:nvSpPr>
        <p:spPr>
          <a:xfrm>
            <a:off x="1023938" y="4406900"/>
            <a:ext cx="609600" cy="457200"/>
          </a:xfrm>
          <a:prstGeom prst="rect">
            <a:avLst/>
          </a:prstGeom>
          <a:noFill/>
          <a:ln w="9525">
            <a:noFill/>
          </a:ln>
        </p:spPr>
        <p:txBody>
          <a:bodyPr anchor="t" anchorCtr="0">
            <a:spAutoFit/>
          </a:bodyPr>
          <a:p>
            <a:pPr>
              <a:spcBef>
                <a:spcPct val="50000"/>
              </a:spcBef>
            </a:pPr>
            <a:r>
              <a:rPr lang="en-US" altLang="zh-CN"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graphicFrame>
        <p:nvGraphicFramePr>
          <p:cNvPr id="196632" name="Object 28"/>
          <p:cNvGraphicFramePr/>
          <p:nvPr/>
        </p:nvGraphicFramePr>
        <p:xfrm>
          <a:off x="1525588" y="3841750"/>
          <a:ext cx="412750" cy="336550"/>
        </p:xfrm>
        <a:graphic>
          <a:graphicData uri="http://schemas.openxmlformats.org/presentationml/2006/ole">
            <mc:AlternateContent xmlns:mc="http://schemas.openxmlformats.org/markup-compatibility/2006">
              <mc:Choice xmlns:v="urn:schemas-microsoft-com:vml" Requires="v">
                <p:oleObj spid="_x0000_s3146" name="" r:id="rId16" imgW="266065" imgH="215900" progId="Equation.3">
                  <p:embed/>
                </p:oleObj>
              </mc:Choice>
              <mc:Fallback>
                <p:oleObj name="" r:id="rId16" imgW="266065" imgH="215900" progId="Equation.3">
                  <p:embed/>
                  <p:pic>
                    <p:nvPicPr>
                      <p:cNvPr id="0" name="图片 3145"/>
                      <p:cNvPicPr/>
                      <p:nvPr/>
                    </p:nvPicPr>
                    <p:blipFill>
                      <a:blip r:embed="rId4"/>
                      <a:stretch>
                        <a:fillRect/>
                      </a:stretch>
                    </p:blipFill>
                    <p:spPr>
                      <a:xfrm>
                        <a:off x="1525588" y="3841750"/>
                        <a:ext cx="412750" cy="336550"/>
                      </a:xfrm>
                      <a:prstGeom prst="rect">
                        <a:avLst/>
                      </a:prstGeom>
                      <a:noFill/>
                      <a:ln w="38100">
                        <a:noFill/>
                        <a:miter/>
                      </a:ln>
                    </p:spPr>
                  </p:pic>
                </p:oleObj>
              </mc:Fallback>
            </mc:AlternateContent>
          </a:graphicData>
        </a:graphic>
      </p:graphicFrame>
      <p:sp>
        <p:nvSpPr>
          <p:cNvPr id="196633" name="Line 29"/>
          <p:cNvSpPr/>
          <p:nvPr/>
        </p:nvSpPr>
        <p:spPr>
          <a:xfrm>
            <a:off x="1100138" y="3797300"/>
            <a:ext cx="1143000" cy="0"/>
          </a:xfrm>
          <a:prstGeom prst="line">
            <a:avLst/>
          </a:prstGeom>
          <a:ln w="9525" cap="flat" cmpd="sng">
            <a:solidFill>
              <a:schemeClr val="tx1"/>
            </a:solidFill>
            <a:prstDash val="solid"/>
            <a:round/>
            <a:headEnd type="none" w="med" len="med"/>
            <a:tailEnd type="none" w="med" len="med"/>
          </a:ln>
        </p:spPr>
      </p:sp>
      <p:graphicFrame>
        <p:nvGraphicFramePr>
          <p:cNvPr id="119839" name="Object 31"/>
          <p:cNvGraphicFramePr/>
          <p:nvPr/>
        </p:nvGraphicFramePr>
        <p:xfrm>
          <a:off x="3217863" y="5130800"/>
          <a:ext cx="2212975" cy="908050"/>
        </p:xfrm>
        <a:graphic>
          <a:graphicData uri="http://schemas.openxmlformats.org/presentationml/2006/ole">
            <mc:AlternateContent xmlns:mc="http://schemas.openxmlformats.org/markup-compatibility/2006">
              <mc:Choice xmlns:v="urn:schemas-microsoft-com:vml" Requires="v">
                <p:oleObj spid="_x0000_s3145" name="" r:id="rId17" imgW="1053465" imgH="431800" progId="Equation.3">
                  <p:embed/>
                </p:oleObj>
              </mc:Choice>
              <mc:Fallback>
                <p:oleObj name="" r:id="rId17" imgW="1053465" imgH="431800" progId="Equation.3">
                  <p:embed/>
                  <p:pic>
                    <p:nvPicPr>
                      <p:cNvPr id="0" name="图片 3144"/>
                      <p:cNvPicPr/>
                      <p:nvPr/>
                    </p:nvPicPr>
                    <p:blipFill>
                      <a:blip r:embed="rId18"/>
                      <a:stretch>
                        <a:fillRect/>
                      </a:stretch>
                    </p:blipFill>
                    <p:spPr>
                      <a:xfrm>
                        <a:off x="3217863" y="5130800"/>
                        <a:ext cx="2212975" cy="908050"/>
                      </a:xfrm>
                      <a:prstGeom prst="rect">
                        <a:avLst/>
                      </a:prstGeom>
                      <a:noFill/>
                      <a:ln w="38100">
                        <a:noFill/>
                        <a:miter/>
                      </a:ln>
                    </p:spPr>
                  </p:pic>
                </p:oleObj>
              </mc:Fallback>
            </mc:AlternateContent>
          </a:graphicData>
        </a:graphic>
      </p:graphicFrame>
      <p:graphicFrame>
        <p:nvGraphicFramePr>
          <p:cNvPr id="119840" name="Object 32"/>
          <p:cNvGraphicFramePr/>
          <p:nvPr/>
        </p:nvGraphicFramePr>
        <p:xfrm>
          <a:off x="6477000" y="5105400"/>
          <a:ext cx="2239963" cy="960438"/>
        </p:xfrm>
        <a:graphic>
          <a:graphicData uri="http://schemas.openxmlformats.org/presentationml/2006/ole">
            <mc:AlternateContent xmlns:mc="http://schemas.openxmlformats.org/markup-compatibility/2006">
              <mc:Choice xmlns:v="urn:schemas-microsoft-com:vml" Requires="v">
                <p:oleObj spid="_x0000_s3151" name="" r:id="rId19" imgW="1066800" imgH="457200" progId="Equation.3">
                  <p:embed/>
                </p:oleObj>
              </mc:Choice>
              <mc:Fallback>
                <p:oleObj name="" r:id="rId19" imgW="1066800" imgH="457200" progId="Equation.3">
                  <p:embed/>
                  <p:pic>
                    <p:nvPicPr>
                      <p:cNvPr id="0" name="图片 3150"/>
                      <p:cNvPicPr/>
                      <p:nvPr/>
                    </p:nvPicPr>
                    <p:blipFill>
                      <a:blip r:embed="rId20"/>
                      <a:stretch>
                        <a:fillRect/>
                      </a:stretch>
                    </p:blipFill>
                    <p:spPr>
                      <a:xfrm>
                        <a:off x="6477000" y="5105400"/>
                        <a:ext cx="2239963" cy="960438"/>
                      </a:xfrm>
                      <a:prstGeom prst="rect">
                        <a:avLst/>
                      </a:prstGeom>
                      <a:noFill/>
                      <a:ln w="38100">
                        <a:noFill/>
                        <a:miter/>
                      </a:ln>
                    </p:spPr>
                  </p:pic>
                </p:oleObj>
              </mc:Fallback>
            </mc:AlternateContent>
          </a:graphicData>
        </a:graphic>
      </p:graphicFrame>
      <p:sp>
        <p:nvSpPr>
          <p:cNvPr id="119841" name="AutoShape 33"/>
          <p:cNvSpPr/>
          <p:nvPr/>
        </p:nvSpPr>
        <p:spPr>
          <a:xfrm>
            <a:off x="2971800" y="4764088"/>
            <a:ext cx="5867400" cy="1600200"/>
          </a:xfrm>
          <a:prstGeom prst="borderCallout2">
            <a:avLst>
              <a:gd name="adj1" fmla="val 7144"/>
              <a:gd name="adj2" fmla="val -1301"/>
              <a:gd name="adj3" fmla="val 7144"/>
              <a:gd name="adj4" fmla="val -10662"/>
              <a:gd name="adj5" fmla="val -68653"/>
              <a:gd name="adj6" fmla="val -20375"/>
            </a:avLst>
          </a:prstGeom>
          <a:noFill/>
          <a:ln w="9525" cap="flat" cmpd="sng">
            <a:solidFill>
              <a:srgbClr val="FF3300"/>
            </a:solidFill>
            <a:prstDash val="solid"/>
            <a:miter/>
            <a:headEnd type="none" w="med" len="med"/>
            <a:tailEnd type="none" w="med" len="med"/>
          </a:ln>
        </p:spPr>
        <p:txBody>
          <a:bodyPr anchor="t" anchorCtr="0"/>
          <a:p>
            <a:pPr algn="ctr"/>
            <a:endParaRPr lang="zh-CN" altLang="zh-CN" sz="2400" dirty="0">
              <a:latin typeface="Times New Roman" panose="02020603050405020304" pitchFamily="18" charset="0"/>
              <a:ea typeface="宋体" panose="02010600030101010101" pitchFamily="2" charset="-122"/>
            </a:endParaRPr>
          </a:p>
        </p:txBody>
      </p:sp>
      <p:sp>
        <p:nvSpPr>
          <p:cNvPr id="119842" name="Text Box 34"/>
          <p:cNvSpPr txBox="1"/>
          <p:nvPr/>
        </p:nvSpPr>
        <p:spPr>
          <a:xfrm>
            <a:off x="5867400" y="5334000"/>
            <a:ext cx="533400" cy="457200"/>
          </a:xfrm>
          <a:prstGeom prst="rect">
            <a:avLst/>
          </a:prstGeom>
          <a:noFill/>
          <a:ln w="9525">
            <a:noFill/>
          </a:ln>
        </p:spPr>
        <p:txBody>
          <a:bodyPr anchor="t" anchorCtr="0">
            <a:spAutoFit/>
          </a:bodyPr>
          <a:p>
            <a:pPr>
              <a:spcBef>
                <a:spcPct val="50000"/>
              </a:spcBef>
            </a:pPr>
            <a:r>
              <a:rPr lang="zh-CN" altLang="en-US" sz="2400" b="1" dirty="0">
                <a:latin typeface="Times New Roman" panose="02020603050405020304" pitchFamily="18" charset="0"/>
                <a:ea typeface="宋体" panose="02010600030101010101" pitchFamily="2" charset="-122"/>
              </a:rPr>
              <a:t>或</a:t>
            </a:r>
            <a:endParaRPr lang="zh-CN" altLang="en-US" sz="2400" b="1" dirty="0">
              <a:latin typeface="Times New Roman" panose="02020603050405020304" pitchFamily="18" charset="0"/>
              <a:ea typeface="宋体" panose="02010600030101010101" pitchFamily="2" charset="-122"/>
            </a:endParaRPr>
          </a:p>
        </p:txBody>
      </p:sp>
      <p:graphicFrame>
        <p:nvGraphicFramePr>
          <p:cNvPr id="196638" name="Object 36"/>
          <p:cNvGraphicFramePr/>
          <p:nvPr/>
        </p:nvGraphicFramePr>
        <p:xfrm>
          <a:off x="488950" y="4114800"/>
          <a:ext cx="488950" cy="520700"/>
        </p:xfrm>
        <a:graphic>
          <a:graphicData uri="http://schemas.openxmlformats.org/presentationml/2006/ole">
            <mc:AlternateContent xmlns:mc="http://schemas.openxmlformats.org/markup-compatibility/2006">
              <mc:Choice xmlns:v="urn:schemas-microsoft-com:vml" Requires="v">
                <p:oleObj spid="_x0000_s3152" name="" r:id="rId21" imgW="215900" imgH="228600" progId="Equation.3">
                  <p:embed/>
                </p:oleObj>
              </mc:Choice>
              <mc:Fallback>
                <p:oleObj name="" r:id="rId21" imgW="215900" imgH="228600" progId="Equation.3">
                  <p:embed/>
                  <p:pic>
                    <p:nvPicPr>
                      <p:cNvPr id="0" name="图片 3151"/>
                      <p:cNvPicPr/>
                      <p:nvPr/>
                    </p:nvPicPr>
                    <p:blipFill>
                      <a:blip r:embed="rId22"/>
                      <a:stretch>
                        <a:fillRect/>
                      </a:stretch>
                    </p:blipFill>
                    <p:spPr>
                      <a:xfrm>
                        <a:off x="488950" y="4114800"/>
                        <a:ext cx="488950" cy="520700"/>
                      </a:xfrm>
                      <a:prstGeom prst="rect">
                        <a:avLst/>
                      </a:prstGeom>
                      <a:noFill/>
                      <a:ln w="38100">
                        <a:noFill/>
                        <a:miter/>
                      </a:ln>
                    </p:spPr>
                  </p:pic>
                </p:oleObj>
              </mc:Fallback>
            </mc:AlternateContent>
          </a:graphicData>
        </a:graphic>
      </p:graphicFrame>
      <p:graphicFrame>
        <p:nvGraphicFramePr>
          <p:cNvPr id="196639" name="Object 37"/>
          <p:cNvGraphicFramePr/>
          <p:nvPr/>
        </p:nvGraphicFramePr>
        <p:xfrm>
          <a:off x="354013" y="4940300"/>
          <a:ext cx="331787" cy="469900"/>
        </p:xfrm>
        <a:graphic>
          <a:graphicData uri="http://schemas.openxmlformats.org/presentationml/2006/ole">
            <mc:AlternateContent xmlns:mc="http://schemas.openxmlformats.org/markup-compatibility/2006">
              <mc:Choice xmlns:v="urn:schemas-microsoft-com:vml" Requires="v">
                <p:oleObj spid="_x0000_s3148" name="" r:id="rId23" imgW="152400" imgH="215900" progId="Equation.3">
                  <p:embed/>
                </p:oleObj>
              </mc:Choice>
              <mc:Fallback>
                <p:oleObj name="" r:id="rId23" imgW="152400" imgH="215900" progId="Equation.3">
                  <p:embed/>
                  <p:pic>
                    <p:nvPicPr>
                      <p:cNvPr id="0" name="图片 3147"/>
                      <p:cNvPicPr/>
                      <p:nvPr/>
                    </p:nvPicPr>
                    <p:blipFill>
                      <a:blip r:embed="rId24"/>
                      <a:stretch>
                        <a:fillRect/>
                      </a:stretch>
                    </p:blipFill>
                    <p:spPr>
                      <a:xfrm>
                        <a:off x="354013" y="4940300"/>
                        <a:ext cx="331787" cy="469900"/>
                      </a:xfrm>
                      <a:prstGeom prst="rect">
                        <a:avLst/>
                      </a:prstGeom>
                      <a:noFill/>
                      <a:ln w="38100">
                        <a:noFill/>
                        <a:miter/>
                      </a:ln>
                    </p:spPr>
                  </p:pic>
                </p:oleObj>
              </mc:Fallback>
            </mc:AlternateContent>
          </a:graphicData>
        </a:graphic>
      </p:graphicFrame>
      <p:graphicFrame>
        <p:nvGraphicFramePr>
          <p:cNvPr id="196640" name="Object 38"/>
          <p:cNvGraphicFramePr/>
          <p:nvPr/>
        </p:nvGraphicFramePr>
        <p:xfrm>
          <a:off x="1436688" y="5429250"/>
          <a:ext cx="400050" cy="514350"/>
        </p:xfrm>
        <a:graphic>
          <a:graphicData uri="http://schemas.openxmlformats.org/presentationml/2006/ole">
            <mc:AlternateContent xmlns:mc="http://schemas.openxmlformats.org/markup-compatibility/2006">
              <mc:Choice xmlns:v="urn:schemas-microsoft-com:vml" Requires="v">
                <p:oleObj spid="_x0000_s3149" name="" r:id="rId25" imgW="177800" imgH="227965" progId="Equation.3">
                  <p:embed/>
                </p:oleObj>
              </mc:Choice>
              <mc:Fallback>
                <p:oleObj name="" r:id="rId25" imgW="177800" imgH="227965" progId="Equation.3">
                  <p:embed/>
                  <p:pic>
                    <p:nvPicPr>
                      <p:cNvPr id="0" name="图片 3148"/>
                      <p:cNvPicPr/>
                      <p:nvPr/>
                    </p:nvPicPr>
                    <p:blipFill>
                      <a:blip r:embed="rId26"/>
                      <a:stretch>
                        <a:fillRect/>
                      </a:stretch>
                    </p:blipFill>
                    <p:spPr>
                      <a:xfrm>
                        <a:off x="1436688" y="5429250"/>
                        <a:ext cx="400050" cy="514350"/>
                      </a:xfrm>
                      <a:prstGeom prst="rect">
                        <a:avLst/>
                      </a:prstGeom>
                      <a:noFill/>
                      <a:ln w="38100">
                        <a:noFill/>
                        <a:miter/>
                      </a:ln>
                    </p:spPr>
                  </p:pic>
                </p:oleObj>
              </mc:Fallback>
            </mc:AlternateContent>
          </a:graphicData>
        </a:graphic>
      </p:graphicFrame>
      <p:graphicFrame>
        <p:nvGraphicFramePr>
          <p:cNvPr id="196641" name="Object 39"/>
          <p:cNvGraphicFramePr/>
          <p:nvPr/>
        </p:nvGraphicFramePr>
        <p:xfrm>
          <a:off x="1435100" y="3394075"/>
          <a:ext cx="508000" cy="355600"/>
        </p:xfrm>
        <a:graphic>
          <a:graphicData uri="http://schemas.openxmlformats.org/presentationml/2006/ole">
            <mc:AlternateContent xmlns:mc="http://schemas.openxmlformats.org/markup-compatibility/2006">
              <mc:Choice xmlns:v="urn:schemas-microsoft-com:vml" Requires="v">
                <p:oleObj spid="_x0000_s3154" name="" r:id="rId27" imgW="292100" imgH="203200" progId="Equation.3">
                  <p:embed/>
                </p:oleObj>
              </mc:Choice>
              <mc:Fallback>
                <p:oleObj name="" r:id="rId27" imgW="292100" imgH="203200" progId="Equation.3">
                  <p:embed/>
                  <p:pic>
                    <p:nvPicPr>
                      <p:cNvPr id="0" name="图片 3153"/>
                      <p:cNvPicPr/>
                      <p:nvPr/>
                    </p:nvPicPr>
                    <p:blipFill>
                      <a:blip r:embed="rId2">
                        <a:clrChange>
                          <a:clrFrom>
                            <a:srgbClr val="000000"/>
                          </a:clrFrom>
                          <a:clrTo>
                            <a:srgbClr val="000000">
                              <a:alpha val="0"/>
                            </a:srgbClr>
                          </a:clrTo>
                        </a:clrChange>
                      </a:blip>
                      <a:stretch>
                        <a:fillRect/>
                      </a:stretch>
                    </p:blipFill>
                    <p:spPr>
                      <a:xfrm>
                        <a:off x="1435100" y="3394075"/>
                        <a:ext cx="508000" cy="355600"/>
                      </a:xfrm>
                      <a:prstGeom prst="rect">
                        <a:avLst/>
                      </a:prstGeom>
                      <a:noFill/>
                      <a:ln w="38100">
                        <a:noFill/>
                        <a:miter/>
                      </a:ln>
                    </p:spPr>
                  </p:pic>
                </p:oleObj>
              </mc:Fallback>
            </mc:AlternateContent>
          </a:graphicData>
        </a:graphic>
      </p:graphicFrame>
      <p:graphicFrame>
        <p:nvGraphicFramePr>
          <p:cNvPr id="119848" name="Object 40"/>
          <p:cNvGraphicFramePr/>
          <p:nvPr/>
        </p:nvGraphicFramePr>
        <p:xfrm>
          <a:off x="1435100" y="3394075"/>
          <a:ext cx="508000" cy="355600"/>
        </p:xfrm>
        <a:graphic>
          <a:graphicData uri="http://schemas.openxmlformats.org/presentationml/2006/ole">
            <mc:AlternateContent xmlns:mc="http://schemas.openxmlformats.org/markup-compatibility/2006">
              <mc:Choice xmlns:v="urn:schemas-microsoft-com:vml" Requires="v">
                <p:oleObj spid="_x0000_s3155" name="" r:id="rId28" imgW="292100" imgH="203200" progId="Equation.3">
                  <p:embed/>
                </p:oleObj>
              </mc:Choice>
              <mc:Fallback>
                <p:oleObj name="" r:id="rId28" imgW="292100" imgH="203200" progId="Equation.3">
                  <p:embed/>
                  <p:pic>
                    <p:nvPicPr>
                      <p:cNvPr id="0" name="图片 3154"/>
                      <p:cNvPicPr/>
                      <p:nvPr/>
                    </p:nvPicPr>
                    <p:blipFill>
                      <a:blip r:embed="rId29">
                        <a:clrChange>
                          <a:clrFrom>
                            <a:srgbClr val="000000"/>
                          </a:clrFrom>
                          <a:clrTo>
                            <a:srgbClr val="000000">
                              <a:alpha val="0"/>
                            </a:srgbClr>
                          </a:clrTo>
                        </a:clrChange>
                      </a:blip>
                      <a:stretch>
                        <a:fillRect/>
                      </a:stretch>
                    </p:blipFill>
                    <p:spPr>
                      <a:xfrm>
                        <a:off x="1435100" y="3394075"/>
                        <a:ext cx="508000" cy="355600"/>
                      </a:xfrm>
                      <a:prstGeom prst="rect">
                        <a:avLst/>
                      </a:prstGeom>
                      <a:noFill/>
                      <a:ln w="38100">
                        <a:noFill/>
                        <a:miter/>
                      </a:ln>
                    </p:spPr>
                  </p:pic>
                </p:oleObj>
              </mc:Fallback>
            </mc:AlternateContent>
          </a:graphicData>
        </a:graphic>
      </p:graphicFrame>
      <p:grpSp>
        <p:nvGrpSpPr>
          <p:cNvPr id="3" name="Group 41"/>
          <p:cNvGrpSpPr/>
          <p:nvPr/>
        </p:nvGrpSpPr>
        <p:grpSpPr>
          <a:xfrm>
            <a:off x="5943600" y="2286000"/>
            <a:ext cx="1333500" cy="1371600"/>
            <a:chOff x="3636" y="792"/>
            <a:chExt cx="840" cy="864"/>
          </a:xfrm>
        </p:grpSpPr>
        <p:sp>
          <p:nvSpPr>
            <p:cNvPr id="196644" name="Text Box 42"/>
            <p:cNvSpPr txBox="1"/>
            <p:nvPr/>
          </p:nvSpPr>
          <p:spPr>
            <a:xfrm>
              <a:off x="3636" y="792"/>
              <a:ext cx="840" cy="288"/>
            </a:xfrm>
            <a:prstGeom prst="rect">
              <a:avLst/>
            </a:prstGeom>
            <a:noFill/>
            <a:ln w="9525">
              <a:noFill/>
            </a:ln>
          </p:spPr>
          <p:txBody>
            <a:bodyPr anchor="t" anchorCtr="0">
              <a:spAutoFit/>
            </a:bodyPr>
            <a:p>
              <a:pPr algn="ctr">
                <a:spcBef>
                  <a:spcPct val="50000"/>
                </a:spcBef>
              </a:pPr>
              <a:r>
                <a:rPr lang="zh-CN" altLang="en-US" sz="2400" b="1" dirty="0">
                  <a:latin typeface="Times New Roman" panose="02020603050405020304" pitchFamily="18" charset="0"/>
                  <a:ea typeface="宋体" panose="02010600030101010101" pitchFamily="2" charset="-122"/>
                </a:rPr>
                <a:t>连接权</a:t>
              </a:r>
              <a:endParaRPr lang="zh-CN" altLang="en-US" sz="2400" b="1" dirty="0">
                <a:latin typeface="Times New Roman" panose="02020603050405020304" pitchFamily="18" charset="0"/>
                <a:ea typeface="宋体" panose="02010600030101010101" pitchFamily="2" charset="-122"/>
              </a:endParaRPr>
            </a:p>
          </p:txBody>
        </p:sp>
        <p:sp>
          <p:nvSpPr>
            <p:cNvPr id="196645" name="Oval 43"/>
            <p:cNvSpPr/>
            <p:nvPr/>
          </p:nvSpPr>
          <p:spPr>
            <a:xfrm>
              <a:off x="3768" y="1224"/>
              <a:ext cx="276" cy="432"/>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4" name="Group 44"/>
          <p:cNvGrpSpPr/>
          <p:nvPr/>
        </p:nvGrpSpPr>
        <p:grpSpPr>
          <a:xfrm>
            <a:off x="7620000" y="2295525"/>
            <a:ext cx="1524000" cy="1371600"/>
            <a:chOff x="4428" y="804"/>
            <a:chExt cx="960" cy="864"/>
          </a:xfrm>
        </p:grpSpPr>
        <p:sp>
          <p:nvSpPr>
            <p:cNvPr id="196647" name="Text Box 45"/>
            <p:cNvSpPr txBox="1"/>
            <p:nvPr/>
          </p:nvSpPr>
          <p:spPr>
            <a:xfrm>
              <a:off x="4776" y="804"/>
              <a:ext cx="612" cy="288"/>
            </a:xfrm>
            <a:prstGeom prst="rect">
              <a:avLst/>
            </a:prstGeom>
            <a:noFill/>
            <a:ln w="9525">
              <a:noFill/>
            </a:ln>
          </p:spPr>
          <p:txBody>
            <a:bodyPr anchor="t" anchorCtr="0">
              <a:spAutoFit/>
            </a:bodyPr>
            <a:p>
              <a:pPr algn="ctr">
                <a:spcBef>
                  <a:spcPct val="50000"/>
                </a:spcBef>
              </a:pPr>
              <a:r>
                <a:rPr lang="zh-CN" altLang="en-US" sz="2400" b="1" dirty="0">
                  <a:latin typeface="Times New Roman" panose="02020603050405020304" pitchFamily="18" charset="0"/>
                  <a:ea typeface="宋体" panose="02010600030101010101" pitchFamily="2" charset="-122"/>
                </a:rPr>
                <a:t>阈值</a:t>
              </a:r>
              <a:endParaRPr lang="zh-CN" altLang="en-US" sz="2400" b="1" dirty="0">
                <a:latin typeface="Times New Roman" panose="02020603050405020304" pitchFamily="18" charset="0"/>
                <a:ea typeface="宋体" panose="02010600030101010101" pitchFamily="2" charset="-122"/>
              </a:endParaRPr>
            </a:p>
          </p:txBody>
        </p:sp>
        <p:sp>
          <p:nvSpPr>
            <p:cNvPr id="196648" name="Oval 46"/>
            <p:cNvSpPr/>
            <p:nvPr/>
          </p:nvSpPr>
          <p:spPr>
            <a:xfrm>
              <a:off x="4428" y="1236"/>
              <a:ext cx="276" cy="432"/>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sp>
        <p:nvSpPr>
          <p:cNvPr id="196649" name="Rectangle 49"/>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8.4.1  </a:t>
            </a:r>
            <a:r>
              <a:rPr lang="zh-CN" altLang="en-US" sz="3600" b="0" dirty="0">
                <a:latin typeface="Times New Roman" panose="02020603050405020304" pitchFamily="18" charset="0"/>
                <a:ea typeface="黑体" panose="02010609060101010101" pitchFamily="2" charset="-122"/>
              </a:rPr>
              <a:t>离散</a:t>
            </a:r>
            <a:r>
              <a:rPr lang="en-US" altLang="zh-CN" sz="3600" b="0" dirty="0">
                <a:latin typeface="Times New Roman" panose="02020603050405020304" pitchFamily="18" charset="0"/>
                <a:ea typeface="黑体" panose="02010609060101010101" pitchFamily="2" charset="-122"/>
              </a:rPr>
              <a:t>Hopfield </a:t>
            </a:r>
            <a:r>
              <a:rPr lang="zh-CN" altLang="en-US" sz="3600" b="0" dirty="0">
                <a:latin typeface="Times New Roman" panose="02020603050405020304" pitchFamily="18" charset="0"/>
                <a:ea typeface="黑体" panose="02010609060101010101" pitchFamily="2" charset="-122"/>
              </a:rPr>
              <a:t>神经网络</a:t>
            </a:r>
            <a:endParaRPr lang="zh-CN" altLang="en-US" sz="3600" b="0" dirty="0">
              <a:latin typeface="Times New Roman" panose="02020603050405020304" pitchFamily="18" charset="0"/>
              <a:ea typeface="黑体" panose="02010609060101010101" pitchFamily="2" charset="-122"/>
            </a:endParaRPr>
          </a:p>
        </p:txBody>
      </p:sp>
      <p:sp>
        <p:nvSpPr>
          <p:cNvPr id="196650" name="Text Box 50"/>
          <p:cNvSpPr txBox="1"/>
          <p:nvPr/>
        </p:nvSpPr>
        <p:spPr>
          <a:xfrm>
            <a:off x="2209800" y="3797300"/>
            <a:ext cx="685800" cy="396875"/>
          </a:xfrm>
          <a:prstGeom prst="rect">
            <a:avLst/>
          </a:prstGeom>
          <a:noFill/>
          <a:ln w="9525">
            <a:noFill/>
          </a:ln>
        </p:spPr>
        <p:txBody>
          <a:bodyPr anchor="t" anchorCtr="0">
            <a:spAutoFit/>
          </a:bodyPr>
          <a:p>
            <a:pPr>
              <a:spcBef>
                <a:spcPct val="50000"/>
              </a:spcBef>
            </a:pPr>
            <a:r>
              <a:rPr lang="en-US" altLang="zh-CN" sz="2000" dirty="0">
                <a:latin typeface="Times New Roman" panose="02020603050405020304" pitchFamily="18" charset="0"/>
                <a:ea typeface="宋体" panose="02010600030101010101" pitchFamily="2" charset="-122"/>
              </a:rPr>
              <a:t>-1</a:t>
            </a:r>
            <a:endParaRPr lang="en-US" altLang="zh-CN" sz="2000" dirty="0">
              <a:latin typeface="Times New Roman" panose="02020603050405020304" pitchFamily="18" charset="0"/>
              <a:ea typeface="宋体" panose="02010600030101010101" pitchFamily="2" charset="-122"/>
            </a:endParaRPr>
          </a:p>
        </p:txBody>
      </p:sp>
      <p:sp>
        <p:nvSpPr>
          <p:cNvPr id="196651" name="Rectangle 51"/>
          <p:cNvSpPr>
            <a:spLocks noGrp="1"/>
          </p:cNvSpPr>
          <p:nvPr>
            <p:ph idx="1"/>
          </p:nvPr>
        </p:nvSpPr>
        <p:spPr>
          <a:xfrm>
            <a:off x="250825" y="908050"/>
            <a:ext cx="8642350" cy="1149350"/>
          </a:xfrm>
        </p:spPr>
        <p:txBody>
          <a:bodyPr vert="horz" wrap="square" lIns="91440" tIns="45720" rIns="91440" bIns="45720" anchor="t" anchorCtr="0"/>
          <a:p>
            <a:pPr eaLnBrk="1" hangingPunct="1">
              <a:buNone/>
            </a:pPr>
            <a:r>
              <a:rPr lang="en-US" altLang="zh-CN" b="1" dirty="0">
                <a:latin typeface="Times New Roman" panose="02020603050405020304" pitchFamily="18" charset="0"/>
              </a:rPr>
              <a:t>1.  </a:t>
            </a:r>
            <a:r>
              <a:rPr lang="zh-CN" altLang="en-US" b="1" dirty="0">
                <a:latin typeface="Times New Roman" panose="02020603050405020304" pitchFamily="18" charset="0"/>
              </a:rPr>
              <a:t>离散</a:t>
            </a:r>
            <a:r>
              <a:rPr lang="en-US" altLang="zh-CN" b="1" dirty="0">
                <a:latin typeface="Times New Roman" panose="02020603050405020304" pitchFamily="18" charset="0"/>
              </a:rPr>
              <a:t>Hopfield</a:t>
            </a:r>
            <a:r>
              <a:rPr lang="zh-CN" altLang="en-US" b="1" dirty="0">
                <a:latin typeface="Times New Roman" panose="02020603050405020304" pitchFamily="18" charset="0"/>
              </a:rPr>
              <a:t>神经网络模型</a:t>
            </a:r>
            <a:endParaRPr lang="zh-CN" altLang="en-US" b="1" dirty="0">
              <a:latin typeface="Times New Roman" panose="02020603050405020304" pitchFamily="18" charset="0"/>
            </a:endParaRPr>
          </a:p>
          <a:p>
            <a:pPr eaLnBrk="1" hangingPunct="1">
              <a:buSzPct val="60000"/>
              <a:buFont typeface="Wingdings" panose="05000000000000000000" pitchFamily="2" charset="2"/>
              <a:buChar char="n"/>
            </a:pPr>
            <a:r>
              <a:rPr lang="zh-CN" altLang="en-US" sz="2600" b="1" dirty="0"/>
              <a:t>输入输出关系：</a:t>
            </a:r>
            <a:endParaRPr lang="zh-CN" altLang="en-US" sz="2600" b="1" dirty="0"/>
          </a:p>
        </p:txBody>
      </p:sp>
      <p:sp>
        <p:nvSpPr>
          <p:cNvPr id="196652" name="Rectangle 53"/>
          <p:cNvSpPr/>
          <p:nvPr/>
        </p:nvSpPr>
        <p:spPr>
          <a:xfrm>
            <a:off x="3581400" y="990600"/>
            <a:ext cx="5410200" cy="18288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196653" name="Object 54"/>
          <p:cNvGraphicFramePr/>
          <p:nvPr/>
        </p:nvGraphicFramePr>
        <p:xfrm>
          <a:off x="3741738" y="1095375"/>
          <a:ext cx="4857750" cy="550863"/>
        </p:xfrm>
        <a:graphic>
          <a:graphicData uri="http://schemas.openxmlformats.org/presentationml/2006/ole">
            <mc:AlternateContent xmlns:mc="http://schemas.openxmlformats.org/markup-compatibility/2006">
              <mc:Choice xmlns:v="urn:schemas-microsoft-com:vml" Requires="v">
                <p:oleObj spid="_x0000_s3159" name="" r:id="rId30" imgW="1651000" imgH="228600" progId="Equation.3">
                  <p:embed/>
                </p:oleObj>
              </mc:Choice>
              <mc:Fallback>
                <p:oleObj name="" r:id="rId30" imgW="1651000" imgH="228600" progId="Equation.3">
                  <p:embed/>
                  <p:pic>
                    <p:nvPicPr>
                      <p:cNvPr id="0" name="图片 3158"/>
                      <p:cNvPicPr/>
                      <p:nvPr/>
                    </p:nvPicPr>
                    <p:blipFill>
                      <a:blip r:embed="rId31"/>
                      <a:stretch>
                        <a:fillRect/>
                      </a:stretch>
                    </p:blipFill>
                    <p:spPr>
                      <a:xfrm>
                        <a:off x="3741738" y="1095375"/>
                        <a:ext cx="4857750" cy="550863"/>
                      </a:xfrm>
                      <a:prstGeom prst="rect">
                        <a:avLst/>
                      </a:prstGeom>
                      <a:noFill/>
                      <a:ln w="38100">
                        <a:noFill/>
                        <a:miter/>
                      </a:ln>
                    </p:spPr>
                  </p:pic>
                </p:oleObj>
              </mc:Fallback>
            </mc:AlternateContent>
          </a:graphicData>
        </a:graphic>
      </p:graphicFrame>
      <p:graphicFrame>
        <p:nvGraphicFramePr>
          <p:cNvPr id="196654" name="Object 55"/>
          <p:cNvGraphicFramePr/>
          <p:nvPr/>
        </p:nvGraphicFramePr>
        <p:xfrm>
          <a:off x="3657600" y="1676400"/>
          <a:ext cx="2373313" cy="444500"/>
        </p:xfrm>
        <a:graphic>
          <a:graphicData uri="http://schemas.openxmlformats.org/presentationml/2006/ole">
            <mc:AlternateContent xmlns:mc="http://schemas.openxmlformats.org/markup-compatibility/2006">
              <mc:Choice xmlns:v="urn:schemas-microsoft-com:vml" Requires="v">
                <p:oleObj spid="_x0000_s3161" name="" r:id="rId32" imgW="1396365" imgH="241300" progId="Equation.3">
                  <p:embed/>
                </p:oleObj>
              </mc:Choice>
              <mc:Fallback>
                <p:oleObj name="" r:id="rId32" imgW="1396365" imgH="241300" progId="Equation.3">
                  <p:embed/>
                  <p:pic>
                    <p:nvPicPr>
                      <p:cNvPr id="0" name="图片 3160"/>
                      <p:cNvPicPr/>
                      <p:nvPr/>
                    </p:nvPicPr>
                    <p:blipFill>
                      <a:blip r:embed="rId33">
                        <a:clrChange>
                          <a:clrFrom>
                            <a:srgbClr val="000000"/>
                          </a:clrFrom>
                          <a:clrTo>
                            <a:srgbClr val="000000">
                              <a:alpha val="0"/>
                            </a:srgbClr>
                          </a:clrTo>
                        </a:clrChange>
                      </a:blip>
                      <a:stretch>
                        <a:fillRect/>
                      </a:stretch>
                    </p:blipFill>
                    <p:spPr>
                      <a:xfrm>
                        <a:off x="3657600" y="1676400"/>
                        <a:ext cx="2373313" cy="444500"/>
                      </a:xfrm>
                      <a:prstGeom prst="rect">
                        <a:avLst/>
                      </a:prstGeom>
                      <a:noFill/>
                      <a:ln w="38100">
                        <a:noFill/>
                        <a:miter/>
                      </a:ln>
                    </p:spPr>
                  </p:pic>
                </p:oleObj>
              </mc:Fallback>
            </mc:AlternateContent>
          </a:graphicData>
        </a:graphic>
      </p:graphicFrame>
      <p:graphicFrame>
        <p:nvGraphicFramePr>
          <p:cNvPr id="196655" name="Object 56"/>
          <p:cNvGraphicFramePr/>
          <p:nvPr/>
        </p:nvGraphicFramePr>
        <p:xfrm>
          <a:off x="6173788" y="1687513"/>
          <a:ext cx="2371725" cy="434975"/>
        </p:xfrm>
        <a:graphic>
          <a:graphicData uri="http://schemas.openxmlformats.org/presentationml/2006/ole">
            <mc:AlternateContent xmlns:mc="http://schemas.openxmlformats.org/markup-compatibility/2006">
              <mc:Choice xmlns:v="urn:schemas-microsoft-com:vml" Requires="v">
                <p:oleObj spid="_x0000_s3160" name="" r:id="rId34" imgW="1396365" imgH="241300" progId="Equation.3">
                  <p:embed/>
                </p:oleObj>
              </mc:Choice>
              <mc:Fallback>
                <p:oleObj name="" r:id="rId34" imgW="1396365" imgH="241300" progId="Equation.3">
                  <p:embed/>
                  <p:pic>
                    <p:nvPicPr>
                      <p:cNvPr id="0" name="图片 3159"/>
                      <p:cNvPicPr/>
                      <p:nvPr/>
                    </p:nvPicPr>
                    <p:blipFill>
                      <a:blip r:embed="rId35">
                        <a:clrChange>
                          <a:clrFrom>
                            <a:srgbClr val="000000"/>
                          </a:clrFrom>
                          <a:clrTo>
                            <a:srgbClr val="000000">
                              <a:alpha val="0"/>
                            </a:srgbClr>
                          </a:clrTo>
                        </a:clrChange>
                      </a:blip>
                      <a:stretch>
                        <a:fillRect/>
                      </a:stretch>
                    </p:blipFill>
                    <p:spPr>
                      <a:xfrm>
                        <a:off x="6173788" y="1687513"/>
                        <a:ext cx="2371725" cy="434975"/>
                      </a:xfrm>
                      <a:prstGeom prst="rect">
                        <a:avLst/>
                      </a:prstGeom>
                      <a:noFill/>
                      <a:ln w="38100">
                        <a:noFill/>
                        <a:miter/>
                      </a:ln>
                    </p:spPr>
                  </p:pic>
                </p:oleObj>
              </mc:Fallback>
            </mc:AlternateContent>
          </a:graphicData>
        </a:graphic>
      </p:graphicFrame>
      <p:graphicFrame>
        <p:nvGraphicFramePr>
          <p:cNvPr id="196656" name="Object 57"/>
          <p:cNvGraphicFramePr/>
          <p:nvPr/>
        </p:nvGraphicFramePr>
        <p:xfrm>
          <a:off x="5553075" y="2220913"/>
          <a:ext cx="3448050" cy="434975"/>
        </p:xfrm>
        <a:graphic>
          <a:graphicData uri="http://schemas.openxmlformats.org/presentationml/2006/ole">
            <mc:AlternateContent xmlns:mc="http://schemas.openxmlformats.org/markup-compatibility/2006">
              <mc:Choice xmlns:v="urn:schemas-microsoft-com:vml" Requires="v">
                <p:oleObj spid="_x0000_s3158" name="" r:id="rId36" imgW="2171065" imgH="241300" progId="Equation.3">
                  <p:embed/>
                </p:oleObj>
              </mc:Choice>
              <mc:Fallback>
                <p:oleObj name="" r:id="rId36" imgW="2171065" imgH="241300" progId="Equation.3">
                  <p:embed/>
                  <p:pic>
                    <p:nvPicPr>
                      <p:cNvPr id="0" name="图片 3157"/>
                      <p:cNvPicPr/>
                      <p:nvPr/>
                    </p:nvPicPr>
                    <p:blipFill>
                      <a:blip r:embed="rId37">
                        <a:clrChange>
                          <a:clrFrom>
                            <a:srgbClr val="000000"/>
                          </a:clrFrom>
                          <a:clrTo>
                            <a:srgbClr val="000000">
                              <a:alpha val="0"/>
                            </a:srgbClr>
                          </a:clrTo>
                        </a:clrChange>
                      </a:blip>
                      <a:stretch>
                        <a:fillRect/>
                      </a:stretch>
                    </p:blipFill>
                    <p:spPr>
                      <a:xfrm>
                        <a:off x="5553075" y="2220913"/>
                        <a:ext cx="3448050" cy="434975"/>
                      </a:xfrm>
                      <a:prstGeom prst="rect">
                        <a:avLst/>
                      </a:prstGeom>
                      <a:noFill/>
                      <a:ln w="38100">
                        <a:noFill/>
                        <a:miter/>
                      </a:ln>
                    </p:spPr>
                  </p:pic>
                </p:oleObj>
              </mc:Fallback>
            </mc:AlternateContent>
          </a:graphicData>
        </a:graphic>
      </p:graphicFrame>
      <p:graphicFrame>
        <p:nvGraphicFramePr>
          <p:cNvPr id="196657" name="Object 58"/>
          <p:cNvGraphicFramePr/>
          <p:nvPr/>
        </p:nvGraphicFramePr>
        <p:xfrm>
          <a:off x="3581400" y="2209800"/>
          <a:ext cx="1844675" cy="434975"/>
        </p:xfrm>
        <a:graphic>
          <a:graphicData uri="http://schemas.openxmlformats.org/presentationml/2006/ole">
            <mc:AlternateContent xmlns:mc="http://schemas.openxmlformats.org/markup-compatibility/2006">
              <mc:Choice xmlns:v="urn:schemas-microsoft-com:vml" Requires="v">
                <p:oleObj spid="_x0000_s3162" name="" r:id="rId38" imgW="786765" imgH="241300" progId="Equation.3">
                  <p:embed/>
                </p:oleObj>
              </mc:Choice>
              <mc:Fallback>
                <p:oleObj name="" r:id="rId38" imgW="786765" imgH="241300" progId="Equation.3">
                  <p:embed/>
                  <p:pic>
                    <p:nvPicPr>
                      <p:cNvPr id="0" name="图片 3161"/>
                      <p:cNvPicPr/>
                      <p:nvPr/>
                    </p:nvPicPr>
                    <p:blipFill>
                      <a:blip r:embed="rId39">
                        <a:clrChange>
                          <a:clrFrom>
                            <a:srgbClr val="000000"/>
                          </a:clrFrom>
                          <a:clrTo>
                            <a:srgbClr val="000000">
                              <a:alpha val="0"/>
                            </a:srgbClr>
                          </a:clrTo>
                        </a:clrChange>
                      </a:blip>
                      <a:stretch>
                        <a:fillRect/>
                      </a:stretch>
                    </p:blipFill>
                    <p:spPr>
                      <a:xfrm>
                        <a:off x="3581400" y="2209800"/>
                        <a:ext cx="1844675" cy="434975"/>
                      </a:xfrm>
                      <a:prstGeom prst="rect">
                        <a:avLst/>
                      </a:prstGeom>
                      <a:noFill/>
                      <a:ln w="38100">
                        <a:noFill/>
                        <a:miter/>
                      </a:ln>
                    </p:spPr>
                  </p:pic>
                </p:oleObj>
              </mc:Fallback>
            </mc:AlternateContent>
          </a:graphicData>
        </a:graphic>
      </p:graphicFrame>
    </p:spTree>
  </p:cSld>
  <p:clrMapOvr>
    <a:masterClrMapping/>
  </p:clrMapOvr>
  <p:transition advTm="7158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9822"/>
                                        </p:tgtEl>
                                        <p:attrNameLst>
                                          <p:attrName>style.visibility</p:attrName>
                                        </p:attrNameLst>
                                      </p:cBhvr>
                                      <p:to>
                                        <p:strVal val="visible"/>
                                      </p:to>
                                    </p:set>
                                    <p:anim calcmode="lin" valueType="num">
                                      <p:cBhvr>
                                        <p:cTn id="7" dur="500" fill="hold"/>
                                        <p:tgtEl>
                                          <p:spTgt spid="119822"/>
                                        </p:tgtEl>
                                        <p:attrNameLst>
                                          <p:attrName>ppt_x</p:attrName>
                                        </p:attrNameLst>
                                      </p:cBhvr>
                                      <p:tavLst>
                                        <p:tav tm="0">
                                          <p:val>
                                            <p:strVal val="1+#ppt_w/2"/>
                                          </p:val>
                                        </p:tav>
                                        <p:tav tm="100000">
                                          <p:val>
                                            <p:strVal val="#ppt_x"/>
                                          </p:val>
                                        </p:tav>
                                      </p:tavLst>
                                    </p:anim>
                                    <p:anim calcmode="lin" valueType="num">
                                      <p:cBhvr>
                                        <p:cTn id="8" dur="500" fill="hold"/>
                                        <p:tgtEl>
                                          <p:spTgt spid="1198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119848"/>
                                        </p:tgtEl>
                                        <p:attrNameLst>
                                          <p:attrName>style.visibility</p:attrName>
                                        </p:attrNameLst>
                                      </p:cBhvr>
                                      <p:to>
                                        <p:strVal val="visible"/>
                                      </p:to>
                                    </p:se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119841"/>
                                        </p:tgtEl>
                                        <p:attrNameLst>
                                          <p:attrName>style.visibility</p:attrName>
                                        </p:attrNameLst>
                                      </p:cBhvr>
                                      <p:to>
                                        <p:strVal val="visible"/>
                                      </p:to>
                                    </p:set>
                                    <p:animEffect transition="in" filter="wipe(down)">
                                      <p:cBhvr>
                                        <p:cTn id="27" dur="500"/>
                                        <p:tgtEl>
                                          <p:spTgt spid="119841"/>
                                        </p:tgtEl>
                                      </p:cBhvr>
                                    </p:animEffec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119839"/>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19842"/>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nodeType="afterEffect">
                                  <p:stCondLst>
                                    <p:cond delay="0"/>
                                  </p:stCondLst>
                                  <p:childTnLst>
                                    <p:set>
                                      <p:cBhvr>
                                        <p:cTn id="36" dur="1" fill="hold">
                                          <p:stCondLst>
                                            <p:cond delay="0"/>
                                          </p:stCondLst>
                                        </p:cTn>
                                        <p:tgtEl>
                                          <p:spTgt spid="119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41" grpId="0" animBg="1"/>
      <p:bldP spid="11984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3" name="标题 1"/>
          <p:cNvSpPr>
            <a:spLocks noGrp="1"/>
          </p:cNvSpPr>
          <p:nvPr>
            <p:ph type="title"/>
          </p:nvPr>
        </p:nvSpPr>
        <p:spPr/>
        <p:txBody>
          <a:bodyPr anchor="b" anchorCtr="0"/>
          <a:p>
            <a:endParaRPr lang="zh-CN" altLang="en-US"/>
          </a:p>
        </p:txBody>
      </p:sp>
      <p:pic>
        <p:nvPicPr>
          <p:cNvPr id="197634" name="内容占位符 3"/>
          <p:cNvPicPr>
            <a:picLocks noGrp="1" noChangeAspect="1"/>
          </p:cNvPicPr>
          <p:nvPr>
            <p:ph idx="1"/>
          </p:nvPr>
        </p:nvPicPr>
        <p:blipFill>
          <a:blip r:embed="rId1"/>
          <a:stretch>
            <a:fillRect/>
          </a:stretch>
        </p:blipFill>
        <p:spPr>
          <a:xfrm>
            <a:off x="419100" y="1628775"/>
            <a:ext cx="8304213" cy="4768850"/>
          </a:xfrm>
        </p:spPr>
      </p:pic>
      <p:sp>
        <p:nvSpPr>
          <p:cNvPr id="197635" name="文本框 4"/>
          <p:cNvSpPr txBox="1"/>
          <p:nvPr/>
        </p:nvSpPr>
        <p:spPr>
          <a:xfrm>
            <a:off x="350838" y="939800"/>
            <a:ext cx="3502025" cy="522288"/>
          </a:xfrm>
          <a:prstGeom prst="rect">
            <a:avLst/>
          </a:prstGeom>
          <a:noFill/>
          <a:ln w="9525">
            <a:noFill/>
          </a:ln>
        </p:spPr>
        <p:txBody>
          <a:bodyPr wrap="square" anchor="t" anchorCtr="0">
            <a:spAutoFit/>
          </a:bodyPr>
          <a:p>
            <a:r>
              <a:rPr lang="zh-CN" altLang="en-US" sz="2800">
                <a:latin typeface="Arial" panose="020B0604020202020204" pitchFamily="34" charset="0"/>
                <a:ea typeface="宋体" panose="02010600030101010101" pitchFamily="2" charset="-122"/>
              </a:rPr>
              <a:t>网络状态</a:t>
            </a:r>
            <a:endParaRPr lang="zh-CN" altLang="en-US" sz="28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7" name="标题 1"/>
          <p:cNvSpPr>
            <a:spLocks noGrp="1"/>
          </p:cNvSpPr>
          <p:nvPr>
            <p:ph type="title"/>
          </p:nvPr>
        </p:nvSpPr>
        <p:spPr/>
        <p:txBody>
          <a:bodyPr anchor="b" anchorCtr="0"/>
          <a:p>
            <a:endParaRPr lang="zh-CN" altLang="en-US"/>
          </a:p>
        </p:txBody>
      </p:sp>
      <p:pic>
        <p:nvPicPr>
          <p:cNvPr id="198658" name="内容占位符 3"/>
          <p:cNvPicPr>
            <a:picLocks noGrp="1" noChangeAspect="1"/>
          </p:cNvPicPr>
          <p:nvPr>
            <p:ph idx="1"/>
          </p:nvPr>
        </p:nvPicPr>
        <p:blipFill>
          <a:blip r:embed="rId1"/>
          <a:stretch>
            <a:fillRect/>
          </a:stretch>
        </p:blipFill>
        <p:spPr>
          <a:xfrm>
            <a:off x="742950" y="993775"/>
            <a:ext cx="7659688" cy="5384800"/>
          </a:xfrm>
        </p:spPr>
      </p:pic>
    </p:spTree>
  </p:cSld>
  <p:clrMapOvr>
    <a:masterClrMapping/>
  </p:clrMapOvr>
  <p:transition>
    <p:rand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5" name="标题 1"/>
          <p:cNvSpPr>
            <a:spLocks noGrp="1"/>
          </p:cNvSpPr>
          <p:nvPr>
            <p:ph type="title"/>
          </p:nvPr>
        </p:nvSpPr>
        <p:spPr/>
        <p:txBody>
          <a:bodyPr anchor="b" anchorCtr="0"/>
          <a:p>
            <a:endParaRPr lang="zh-CN" altLang="en-US"/>
          </a:p>
        </p:txBody>
      </p:sp>
      <p:sp>
        <p:nvSpPr>
          <p:cNvPr id="200706" name="内容占位符 2"/>
          <p:cNvSpPr>
            <a:spLocks noGrp="1"/>
          </p:cNvSpPr>
          <p:nvPr>
            <p:ph idx="1"/>
          </p:nvPr>
        </p:nvSpPr>
        <p:spPr/>
        <p:txBody>
          <a:bodyPr anchor="t" anchorCtr="0"/>
          <a:p>
            <a:r>
              <a:rPr lang="zh-CN" altLang="en-US"/>
              <a:t>稳态为输出</a:t>
            </a:r>
            <a:endParaRPr lang="zh-CN" altLang="en-US"/>
          </a:p>
          <a:p>
            <a:r>
              <a:rPr lang="zh-CN" altLang="en-US"/>
              <a:t>初态为输入</a:t>
            </a:r>
            <a:endParaRPr lang="zh-CN" altLang="en-US"/>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a:spLocks noGrp="1"/>
          </p:cNvSpPr>
          <p:nvPr>
            <p:ph type="title"/>
          </p:nvPr>
        </p:nvSpPr>
        <p:spPr/>
        <p:txBody>
          <a:bodyPr anchor="b" anchorCtr="0"/>
          <a:p>
            <a:endParaRPr lang="zh-CN" altLang="en-US"/>
          </a:p>
        </p:txBody>
      </p:sp>
      <p:pic>
        <p:nvPicPr>
          <p:cNvPr id="40962" name="内容占位符 2"/>
          <p:cNvPicPr>
            <a:picLocks noGrp="1" noChangeAspect="1"/>
          </p:cNvPicPr>
          <p:nvPr>
            <p:ph idx="1"/>
          </p:nvPr>
        </p:nvPicPr>
        <p:blipFill>
          <a:blip r:embed="rId1"/>
          <a:stretch>
            <a:fillRect/>
          </a:stretch>
        </p:blipFill>
        <p:spPr>
          <a:xfrm>
            <a:off x="180975" y="989013"/>
            <a:ext cx="3292475" cy="617537"/>
          </a:xfrm>
        </p:spPr>
      </p:pic>
      <p:pic>
        <p:nvPicPr>
          <p:cNvPr id="40963" name="图片 4"/>
          <p:cNvPicPr>
            <a:picLocks noChangeAspect="1"/>
          </p:cNvPicPr>
          <p:nvPr/>
        </p:nvPicPr>
        <p:blipFill>
          <a:blip r:embed="rId2"/>
          <a:stretch>
            <a:fillRect/>
          </a:stretch>
        </p:blipFill>
        <p:spPr>
          <a:xfrm>
            <a:off x="273050" y="4330700"/>
            <a:ext cx="8308975" cy="1454150"/>
          </a:xfrm>
          <a:prstGeom prst="rect">
            <a:avLst/>
          </a:prstGeom>
          <a:noFill/>
          <a:ln w="9525">
            <a:noFill/>
          </a:ln>
        </p:spPr>
      </p:pic>
      <p:pic>
        <p:nvPicPr>
          <p:cNvPr id="40964" name="图片 5"/>
          <p:cNvPicPr>
            <a:picLocks noChangeAspect="1"/>
          </p:cNvPicPr>
          <p:nvPr/>
        </p:nvPicPr>
        <p:blipFill>
          <a:blip r:embed="rId3"/>
          <a:stretch>
            <a:fillRect/>
          </a:stretch>
        </p:blipFill>
        <p:spPr>
          <a:xfrm>
            <a:off x="273050" y="1978025"/>
            <a:ext cx="8050213" cy="2089150"/>
          </a:xfrm>
          <a:prstGeom prst="rect">
            <a:avLst/>
          </a:prstGeom>
          <a:noFill/>
          <a:ln w="9525">
            <a:noFill/>
          </a:ln>
        </p:spPr>
      </p:pic>
    </p:spTree>
  </p:cSld>
  <p:clrMapOvr>
    <a:masterClrMapping/>
  </p:clrMapOvr>
  <p:transition>
    <p:random/>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01730" name="Rectangle 27"/>
          <p:cNvSpPr/>
          <p:nvPr/>
        </p:nvSpPr>
        <p:spPr>
          <a:xfrm>
            <a:off x="304800" y="1676400"/>
            <a:ext cx="8534400" cy="4616450"/>
          </a:xfrm>
          <a:prstGeom prst="rect">
            <a:avLst/>
          </a:prstGeom>
          <a:gradFill rotWithShape="1">
            <a:gsLst>
              <a:gs pos="0">
                <a:srgbClr val="FF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nchor="t" anchorCtr="0">
            <a:spAutoFit/>
          </a:bodyPr>
          <a:p>
            <a:pPr>
              <a:lnSpc>
                <a:spcPct val="120000"/>
              </a:lnSpc>
              <a:spcBef>
                <a:spcPct val="20000"/>
              </a:spcBef>
              <a:buClr>
                <a:schemeClr val="accent2"/>
              </a:buClr>
              <a:buSzPct val="60000"/>
              <a:buFont typeface="Wingdings" panose="05000000000000000000" pitchFamily="2" charset="2"/>
              <a:buChar char="n"/>
            </a:pPr>
            <a:r>
              <a:rPr lang="en-US" altLang="zh-CN" sz="2500" b="1" dirty="0">
                <a:latin typeface="Arial" panose="020B0604020202020204" pitchFamily="34" charset="0"/>
                <a:ea typeface="宋体" panose="02010600030101010101" pitchFamily="2" charset="-122"/>
              </a:rPr>
              <a:t> </a:t>
            </a:r>
            <a:r>
              <a:rPr lang="zh-CN" altLang="en-US" sz="2600" b="1" dirty="0">
                <a:latin typeface="Arial" panose="020B0604020202020204" pitchFamily="34" charset="0"/>
                <a:ea typeface="宋体" panose="02010600030101010101" pitchFamily="2" charset="-122"/>
              </a:rPr>
              <a:t>工作方式：</a:t>
            </a:r>
            <a:endParaRPr lang="zh-CN" altLang="en-US" sz="2600" b="1" dirty="0">
              <a:latin typeface="Arial" panose="020B0604020202020204" pitchFamily="34" charset="0"/>
              <a:ea typeface="宋体" panose="02010600030101010101" pitchFamily="2" charset="-122"/>
            </a:endParaRPr>
          </a:p>
          <a:p>
            <a:pPr>
              <a:lnSpc>
                <a:spcPct val="120000"/>
              </a:lnSpc>
              <a:spcBef>
                <a:spcPct val="20000"/>
              </a:spcBef>
              <a:buClr>
                <a:schemeClr val="accent2"/>
              </a:buClr>
              <a:buSzPct val="60000"/>
              <a:buFont typeface="Wingdings" panose="05000000000000000000" pitchFamily="2" charset="2"/>
              <a:buChar char="n"/>
            </a:pPr>
            <a:endParaRPr lang="zh-CN" altLang="en-US" sz="2500" b="1" dirty="0">
              <a:latin typeface="Arial" panose="020B0604020202020204" pitchFamily="34" charset="0"/>
              <a:ea typeface="宋体" panose="02010600030101010101" pitchFamily="2" charset="-122"/>
            </a:endParaRPr>
          </a:p>
          <a:p>
            <a:pPr>
              <a:lnSpc>
                <a:spcPct val="120000"/>
              </a:lnSpc>
              <a:spcBef>
                <a:spcPct val="20000"/>
              </a:spcBef>
              <a:buClr>
                <a:schemeClr val="accent2"/>
              </a:buClr>
              <a:buSzPct val="60000"/>
              <a:buFont typeface="Wingdings" panose="05000000000000000000" pitchFamily="2" charset="2"/>
              <a:buChar char="n"/>
            </a:pPr>
            <a:endParaRPr lang="zh-CN" altLang="en-US" sz="2500" b="1" dirty="0">
              <a:latin typeface="Arial" panose="020B0604020202020204" pitchFamily="34" charset="0"/>
              <a:ea typeface="宋体" panose="02010600030101010101" pitchFamily="2" charset="-122"/>
            </a:endParaRPr>
          </a:p>
          <a:p>
            <a:pPr>
              <a:lnSpc>
                <a:spcPct val="120000"/>
              </a:lnSpc>
              <a:spcBef>
                <a:spcPct val="20000"/>
              </a:spcBef>
              <a:buClr>
                <a:schemeClr val="accent2"/>
              </a:buClr>
              <a:buSzPct val="60000"/>
              <a:buFont typeface="Wingdings" panose="05000000000000000000" pitchFamily="2" charset="2"/>
              <a:buChar char="n"/>
            </a:pPr>
            <a:endParaRPr lang="zh-CN" altLang="en-US" sz="2500" b="1" dirty="0">
              <a:latin typeface="Arial" panose="020B0604020202020204" pitchFamily="34" charset="0"/>
              <a:ea typeface="宋体" panose="02010600030101010101" pitchFamily="2" charset="-122"/>
            </a:endParaRPr>
          </a:p>
          <a:p>
            <a:pPr>
              <a:lnSpc>
                <a:spcPct val="120000"/>
              </a:lnSpc>
              <a:spcBef>
                <a:spcPct val="20000"/>
              </a:spcBef>
              <a:buClr>
                <a:schemeClr val="accent2"/>
              </a:buClr>
              <a:buSzPct val="60000"/>
              <a:buFont typeface="Wingdings" panose="05000000000000000000" pitchFamily="2" charset="2"/>
              <a:buChar char="n"/>
            </a:pPr>
            <a:endParaRPr lang="zh-CN" altLang="en-US" sz="2500" b="1" dirty="0">
              <a:latin typeface="Arial" panose="020B0604020202020204" pitchFamily="34" charset="0"/>
              <a:ea typeface="宋体" panose="02010600030101010101" pitchFamily="2" charset="-122"/>
            </a:endParaRPr>
          </a:p>
          <a:p>
            <a:pPr>
              <a:lnSpc>
                <a:spcPct val="120000"/>
              </a:lnSpc>
              <a:spcBef>
                <a:spcPct val="20000"/>
              </a:spcBef>
              <a:buClr>
                <a:schemeClr val="accent2"/>
              </a:buClr>
              <a:buSzPct val="60000"/>
              <a:buFont typeface="Wingdings" panose="05000000000000000000" pitchFamily="2" charset="2"/>
              <a:buChar char="n"/>
            </a:pPr>
            <a:endParaRPr lang="zh-CN" altLang="en-US" sz="2500" b="1" dirty="0">
              <a:latin typeface="Arial" panose="020B0604020202020204" pitchFamily="34" charset="0"/>
              <a:ea typeface="宋体" panose="02010600030101010101" pitchFamily="2" charset="-122"/>
            </a:endParaRPr>
          </a:p>
          <a:p>
            <a:pPr>
              <a:lnSpc>
                <a:spcPct val="120000"/>
              </a:lnSpc>
              <a:spcBef>
                <a:spcPct val="20000"/>
              </a:spcBef>
              <a:buClr>
                <a:schemeClr val="accent2"/>
              </a:buClr>
              <a:buSzPct val="60000"/>
              <a:buFont typeface="Wingdings" panose="05000000000000000000" pitchFamily="2" charset="2"/>
              <a:buChar char="n"/>
            </a:pPr>
            <a:endParaRPr lang="zh-CN" altLang="en-US" sz="2500" b="1" dirty="0">
              <a:latin typeface="Arial" panose="020B0604020202020204" pitchFamily="34" charset="0"/>
              <a:ea typeface="宋体" panose="02010600030101010101" pitchFamily="2" charset="-122"/>
            </a:endParaRPr>
          </a:p>
          <a:p>
            <a:pPr>
              <a:lnSpc>
                <a:spcPct val="120000"/>
              </a:lnSpc>
              <a:spcBef>
                <a:spcPct val="20000"/>
              </a:spcBef>
              <a:buClr>
                <a:schemeClr val="accent2"/>
              </a:buClr>
              <a:buSzPct val="60000"/>
              <a:buFont typeface="Wingdings" panose="05000000000000000000" pitchFamily="2" charset="2"/>
              <a:buChar char="n"/>
            </a:pPr>
            <a:endParaRPr lang="zh-CN" altLang="en-US" sz="2500" b="1" dirty="0">
              <a:latin typeface="Arial" panose="020B0604020202020204" pitchFamily="34" charset="0"/>
              <a:ea typeface="宋体" panose="02010600030101010101" pitchFamily="2" charset="-122"/>
            </a:endParaRPr>
          </a:p>
          <a:p>
            <a:pPr>
              <a:lnSpc>
                <a:spcPct val="80000"/>
              </a:lnSpc>
              <a:buClr>
                <a:schemeClr val="accent2"/>
              </a:buClr>
              <a:buSzPct val="60000"/>
              <a:buFont typeface="Wingdings" panose="05000000000000000000" pitchFamily="2" charset="2"/>
              <a:buChar char="n"/>
            </a:pPr>
            <a:endParaRPr lang="en-US" altLang="zh-CN" sz="2500" b="1" dirty="0">
              <a:latin typeface="Arial" panose="020B0604020202020204" pitchFamily="34" charset="0"/>
              <a:ea typeface="宋体" panose="02010600030101010101" pitchFamily="2" charset="-122"/>
            </a:endParaRPr>
          </a:p>
        </p:txBody>
      </p:sp>
      <p:sp>
        <p:nvSpPr>
          <p:cNvPr id="201731" name="Text Box 4"/>
          <p:cNvSpPr txBox="1"/>
          <p:nvPr/>
        </p:nvSpPr>
        <p:spPr>
          <a:xfrm>
            <a:off x="609600" y="2422525"/>
            <a:ext cx="3657600" cy="488950"/>
          </a:xfrm>
          <a:prstGeom prst="rect">
            <a:avLst/>
          </a:prstGeom>
          <a:noFill/>
          <a:ln w="9525">
            <a:noFill/>
          </a:ln>
        </p:spPr>
        <p:txBody>
          <a:bodyPr anchor="t" anchorCtr="0">
            <a:spAutoFit/>
          </a:bodyPr>
          <a:p>
            <a:pPr>
              <a:spcBef>
                <a:spcPct val="50000"/>
              </a:spcBef>
            </a:pPr>
            <a:r>
              <a:rPr lang="zh-CN" altLang="en-US" sz="2600" b="1" dirty="0">
                <a:solidFill>
                  <a:srgbClr val="0033CC"/>
                </a:solidFill>
                <a:latin typeface="Times New Roman" panose="02020603050405020304" pitchFamily="18" charset="0"/>
                <a:ea typeface="宋体" panose="02010600030101010101" pitchFamily="2" charset="-122"/>
              </a:rPr>
              <a:t>异步（串行）方式</a:t>
            </a:r>
            <a:r>
              <a:rPr lang="en-US" altLang="zh-CN" sz="2600" b="1" dirty="0">
                <a:solidFill>
                  <a:srgbClr val="0033CC"/>
                </a:solidFill>
                <a:latin typeface="Times New Roman" panose="02020603050405020304" pitchFamily="18" charset="0"/>
                <a:ea typeface="宋体" panose="02010600030101010101" pitchFamily="2" charset="-122"/>
              </a:rPr>
              <a:t>:</a:t>
            </a:r>
            <a:endParaRPr lang="en-US" altLang="zh-CN" sz="2600" b="1" dirty="0">
              <a:solidFill>
                <a:srgbClr val="0033CC"/>
              </a:solidFill>
              <a:latin typeface="Times New Roman" panose="02020603050405020304" pitchFamily="18" charset="0"/>
              <a:ea typeface="宋体" panose="02010600030101010101" pitchFamily="2" charset="-122"/>
            </a:endParaRPr>
          </a:p>
        </p:txBody>
      </p:sp>
      <p:sp>
        <p:nvSpPr>
          <p:cNvPr id="201732" name="Text Box 5"/>
          <p:cNvSpPr txBox="1"/>
          <p:nvPr/>
        </p:nvSpPr>
        <p:spPr>
          <a:xfrm>
            <a:off x="609600" y="3702050"/>
            <a:ext cx="3505200" cy="488950"/>
          </a:xfrm>
          <a:prstGeom prst="rect">
            <a:avLst/>
          </a:prstGeom>
          <a:noFill/>
          <a:ln w="9525">
            <a:noFill/>
          </a:ln>
        </p:spPr>
        <p:txBody>
          <a:bodyPr anchor="t" anchorCtr="0">
            <a:spAutoFit/>
          </a:bodyPr>
          <a:p>
            <a:pPr>
              <a:spcBef>
                <a:spcPct val="50000"/>
              </a:spcBef>
            </a:pPr>
            <a:r>
              <a:rPr lang="zh-CN" altLang="en-US" sz="2600" b="1" dirty="0">
                <a:latin typeface="Times New Roman" panose="02020603050405020304" pitchFamily="18" charset="0"/>
                <a:ea typeface="宋体" panose="02010600030101010101" pitchFamily="2" charset="-122"/>
              </a:rPr>
              <a:t>同步（并行）方式</a:t>
            </a:r>
            <a:r>
              <a:rPr lang="en-US" altLang="zh-CN" sz="2600" b="1" dirty="0">
                <a:latin typeface="Times New Roman" panose="02020603050405020304" pitchFamily="18" charset="0"/>
                <a:ea typeface="宋体" panose="02010600030101010101" pitchFamily="2" charset="-122"/>
              </a:rPr>
              <a:t>:</a:t>
            </a:r>
            <a:endParaRPr lang="en-US" altLang="zh-CN" sz="2600" b="1" dirty="0">
              <a:latin typeface="Times New Roman" panose="02020603050405020304" pitchFamily="18" charset="0"/>
              <a:ea typeface="宋体" panose="02010600030101010101" pitchFamily="2" charset="-122"/>
            </a:endParaRPr>
          </a:p>
        </p:txBody>
      </p:sp>
      <p:graphicFrame>
        <p:nvGraphicFramePr>
          <p:cNvPr id="201733" name="Object 6"/>
          <p:cNvGraphicFramePr/>
          <p:nvPr/>
        </p:nvGraphicFramePr>
        <p:xfrm>
          <a:off x="228600" y="2590800"/>
          <a:ext cx="762000" cy="1447800"/>
        </p:xfrm>
        <a:graphic>
          <a:graphicData uri="http://schemas.openxmlformats.org/presentationml/2006/ole">
            <mc:AlternateContent xmlns:mc="http://schemas.openxmlformats.org/markup-compatibility/2006">
              <mc:Choice xmlns:v="urn:schemas-microsoft-com:vml" Requires="v">
                <p:oleObj spid="_x0000_s3163" name="" r:id="rId1" imgW="165100" imgH="215900" progId="Equation.3">
                  <p:embed/>
                </p:oleObj>
              </mc:Choice>
              <mc:Fallback>
                <p:oleObj name="" r:id="rId1" imgW="165100" imgH="215900" progId="Equation.3">
                  <p:embed/>
                  <p:pic>
                    <p:nvPicPr>
                      <p:cNvPr id="0" name="图片 3162"/>
                      <p:cNvPicPr/>
                      <p:nvPr/>
                    </p:nvPicPr>
                    <p:blipFill>
                      <a:blip r:embed="rId2"/>
                      <a:stretch>
                        <a:fillRect/>
                      </a:stretch>
                    </p:blipFill>
                    <p:spPr>
                      <a:xfrm>
                        <a:off x="228600" y="2590800"/>
                        <a:ext cx="762000" cy="1447800"/>
                      </a:xfrm>
                      <a:prstGeom prst="rect">
                        <a:avLst/>
                      </a:prstGeom>
                      <a:noFill/>
                      <a:ln w="38100">
                        <a:noFill/>
                        <a:miter/>
                      </a:ln>
                    </p:spPr>
                  </p:pic>
                </p:oleObj>
              </mc:Fallback>
            </mc:AlternateContent>
          </a:graphicData>
        </a:graphic>
      </p:graphicFrame>
      <p:graphicFrame>
        <p:nvGraphicFramePr>
          <p:cNvPr id="201734" name="Object 8"/>
          <p:cNvGraphicFramePr/>
          <p:nvPr/>
        </p:nvGraphicFramePr>
        <p:xfrm>
          <a:off x="3657600" y="1905000"/>
          <a:ext cx="4648200" cy="1524000"/>
        </p:xfrm>
        <a:graphic>
          <a:graphicData uri="http://schemas.openxmlformats.org/presentationml/2006/ole">
            <mc:AlternateContent xmlns:mc="http://schemas.openxmlformats.org/markup-compatibility/2006">
              <mc:Choice xmlns:v="urn:schemas-microsoft-com:vml" Requires="v">
                <p:oleObj spid="_x0000_s3166" name="" r:id="rId3" imgW="1917065" imgH="711200" progId="Equation.DSMT4">
                  <p:embed/>
                </p:oleObj>
              </mc:Choice>
              <mc:Fallback>
                <p:oleObj name="" r:id="rId3" imgW="1917065" imgH="711200" progId="Equation.DSMT4">
                  <p:embed/>
                  <p:pic>
                    <p:nvPicPr>
                      <p:cNvPr id="0" name="图片 3165"/>
                      <p:cNvPicPr/>
                      <p:nvPr/>
                    </p:nvPicPr>
                    <p:blipFill>
                      <a:blip r:embed="rId4"/>
                      <a:stretch>
                        <a:fillRect/>
                      </a:stretch>
                    </p:blipFill>
                    <p:spPr>
                      <a:xfrm>
                        <a:off x="3657600" y="1905000"/>
                        <a:ext cx="4648200" cy="1524000"/>
                      </a:xfrm>
                      <a:prstGeom prst="rect">
                        <a:avLst/>
                      </a:prstGeom>
                      <a:noFill/>
                      <a:ln w="38100">
                        <a:noFill/>
                        <a:miter/>
                      </a:ln>
                    </p:spPr>
                  </p:pic>
                </p:oleObj>
              </mc:Fallback>
            </mc:AlternateContent>
          </a:graphicData>
        </a:graphic>
      </p:graphicFrame>
      <p:sp>
        <p:nvSpPr>
          <p:cNvPr id="201735" name="Rectangle 9"/>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8.4.1  </a:t>
            </a:r>
            <a:r>
              <a:rPr lang="zh-CN" altLang="en-US" sz="3600" b="0" dirty="0">
                <a:latin typeface="Times New Roman" panose="02020603050405020304" pitchFamily="18" charset="0"/>
                <a:ea typeface="黑体" panose="02010609060101010101" pitchFamily="2" charset="-122"/>
              </a:rPr>
              <a:t>离散</a:t>
            </a:r>
            <a:r>
              <a:rPr lang="en-US" altLang="zh-CN" sz="3600" b="0" dirty="0">
                <a:latin typeface="Times New Roman" panose="02020603050405020304" pitchFamily="18" charset="0"/>
                <a:ea typeface="黑体" panose="02010609060101010101" pitchFamily="2" charset="-122"/>
              </a:rPr>
              <a:t>Hopfield </a:t>
            </a:r>
            <a:r>
              <a:rPr lang="zh-CN" altLang="en-US" sz="3600" b="0" dirty="0">
                <a:latin typeface="Times New Roman" panose="02020603050405020304" pitchFamily="18" charset="0"/>
                <a:ea typeface="黑体" panose="02010609060101010101" pitchFamily="2" charset="-122"/>
              </a:rPr>
              <a:t>神经网络</a:t>
            </a:r>
            <a:endParaRPr lang="zh-CN" altLang="en-US" sz="3600" b="0" dirty="0">
              <a:latin typeface="Times New Roman" panose="02020603050405020304" pitchFamily="18" charset="0"/>
              <a:ea typeface="黑体" panose="02010609060101010101" pitchFamily="2" charset="-122"/>
            </a:endParaRPr>
          </a:p>
        </p:txBody>
      </p:sp>
      <p:sp>
        <p:nvSpPr>
          <p:cNvPr id="201736" name="Rectangle 12"/>
          <p:cNvSpPr>
            <a:spLocks noGrp="1"/>
          </p:cNvSpPr>
          <p:nvPr>
            <p:ph idx="1"/>
          </p:nvPr>
        </p:nvSpPr>
        <p:spPr>
          <a:xfrm>
            <a:off x="250825" y="908050"/>
            <a:ext cx="8642350" cy="1149350"/>
          </a:xfrm>
        </p:spPr>
        <p:txBody>
          <a:bodyPr vert="horz" wrap="square" lIns="91440" tIns="45720" rIns="91440" bIns="45720" anchor="t" anchorCtr="0"/>
          <a:p>
            <a:pPr eaLnBrk="1" hangingPunct="1">
              <a:buNone/>
            </a:pPr>
            <a:r>
              <a:rPr lang="en-US" altLang="zh-CN" sz="2700" b="1" dirty="0">
                <a:latin typeface="Times New Roman" panose="02020603050405020304" pitchFamily="18" charset="0"/>
              </a:rPr>
              <a:t>1.  </a:t>
            </a:r>
            <a:r>
              <a:rPr lang="zh-CN" altLang="en-US" sz="2700" b="1" dirty="0">
                <a:latin typeface="Times New Roman" panose="02020603050405020304" pitchFamily="18" charset="0"/>
              </a:rPr>
              <a:t>离散</a:t>
            </a:r>
            <a:r>
              <a:rPr lang="en-US" altLang="zh-CN" sz="2700" b="1" dirty="0">
                <a:latin typeface="Times New Roman" panose="02020603050405020304" pitchFamily="18" charset="0"/>
              </a:rPr>
              <a:t>Hopfield</a:t>
            </a:r>
            <a:r>
              <a:rPr lang="zh-CN" altLang="en-US" sz="2700" b="1" dirty="0">
                <a:latin typeface="Times New Roman" panose="02020603050405020304" pitchFamily="18" charset="0"/>
              </a:rPr>
              <a:t>神经网络模型</a:t>
            </a:r>
            <a:endParaRPr lang="zh-CN" altLang="en-US" sz="2700" b="1" dirty="0">
              <a:latin typeface="Times New Roman" panose="02020603050405020304" pitchFamily="18" charset="0"/>
            </a:endParaRPr>
          </a:p>
        </p:txBody>
      </p:sp>
      <p:graphicFrame>
        <p:nvGraphicFramePr>
          <p:cNvPr id="201737" name="Object 15"/>
          <p:cNvGraphicFramePr/>
          <p:nvPr/>
        </p:nvGraphicFramePr>
        <p:xfrm>
          <a:off x="3659188" y="3505200"/>
          <a:ext cx="5027612" cy="990600"/>
        </p:xfrm>
        <a:graphic>
          <a:graphicData uri="http://schemas.openxmlformats.org/presentationml/2006/ole">
            <mc:AlternateContent xmlns:mc="http://schemas.openxmlformats.org/markup-compatibility/2006">
              <mc:Choice xmlns:v="urn:schemas-microsoft-com:vml" Requires="v">
                <p:oleObj spid="_x0000_s3164" name="" r:id="rId5" imgW="2018665" imgH="431800" progId="Equation.3">
                  <p:embed/>
                </p:oleObj>
              </mc:Choice>
              <mc:Fallback>
                <p:oleObj name="" r:id="rId5" imgW="2018665" imgH="431800" progId="Equation.3">
                  <p:embed/>
                  <p:pic>
                    <p:nvPicPr>
                      <p:cNvPr id="0" name="图片 3163"/>
                      <p:cNvPicPr/>
                      <p:nvPr/>
                    </p:nvPicPr>
                    <p:blipFill>
                      <a:blip r:embed="rId6"/>
                      <a:stretch>
                        <a:fillRect/>
                      </a:stretch>
                    </p:blipFill>
                    <p:spPr>
                      <a:xfrm>
                        <a:off x="3659188" y="3505200"/>
                        <a:ext cx="5027612" cy="990600"/>
                      </a:xfrm>
                      <a:prstGeom prst="rect">
                        <a:avLst/>
                      </a:prstGeom>
                      <a:noFill/>
                      <a:ln w="38100">
                        <a:noFill/>
                        <a:miter/>
                      </a:ln>
                    </p:spPr>
                  </p:pic>
                </p:oleObj>
              </mc:Fallback>
            </mc:AlternateContent>
          </a:graphicData>
        </a:graphic>
      </p:graphicFrame>
      <p:graphicFrame>
        <p:nvGraphicFramePr>
          <p:cNvPr id="120850" name="Object 18"/>
          <p:cNvGraphicFramePr/>
          <p:nvPr/>
        </p:nvGraphicFramePr>
        <p:xfrm>
          <a:off x="3568700" y="5302250"/>
          <a:ext cx="4213225" cy="566738"/>
        </p:xfrm>
        <a:graphic>
          <a:graphicData uri="http://schemas.openxmlformats.org/presentationml/2006/ole">
            <mc:AlternateContent xmlns:mc="http://schemas.openxmlformats.org/markup-compatibility/2006">
              <mc:Choice xmlns:v="urn:schemas-microsoft-com:vml" Requires="v">
                <p:oleObj spid="_x0000_s3165" name="" r:id="rId7" imgW="1651000" imgH="228600" progId="Equation.3">
                  <p:embed/>
                </p:oleObj>
              </mc:Choice>
              <mc:Fallback>
                <p:oleObj name="" r:id="rId7" imgW="1651000" imgH="228600" progId="Equation.3">
                  <p:embed/>
                  <p:pic>
                    <p:nvPicPr>
                      <p:cNvPr id="0" name="图片 3164"/>
                      <p:cNvPicPr/>
                      <p:nvPr/>
                    </p:nvPicPr>
                    <p:blipFill>
                      <a:blip r:embed="rId8"/>
                      <a:stretch>
                        <a:fillRect/>
                      </a:stretch>
                    </p:blipFill>
                    <p:spPr>
                      <a:xfrm>
                        <a:off x="3568700" y="5302250"/>
                        <a:ext cx="4213225" cy="566738"/>
                      </a:xfrm>
                      <a:prstGeom prst="rect">
                        <a:avLst/>
                      </a:prstGeom>
                      <a:noFill/>
                      <a:ln w="38100">
                        <a:noFill/>
                        <a:miter/>
                      </a:ln>
                    </p:spPr>
                  </p:pic>
                </p:oleObj>
              </mc:Fallback>
            </mc:AlternateContent>
          </a:graphicData>
        </a:graphic>
      </p:graphicFrame>
      <p:sp>
        <p:nvSpPr>
          <p:cNvPr id="120851" name="AutoShape 19"/>
          <p:cNvSpPr/>
          <p:nvPr/>
        </p:nvSpPr>
        <p:spPr>
          <a:xfrm rot="-10800000" flipH="1">
            <a:off x="5610225" y="4572000"/>
            <a:ext cx="304800" cy="609600"/>
          </a:xfrm>
          <a:prstGeom prst="upArrow">
            <a:avLst>
              <a:gd name="adj1" fmla="val 50000"/>
              <a:gd name="adj2" fmla="val 50000"/>
            </a:avLst>
          </a:prstGeom>
          <a:gradFill rotWithShape="0">
            <a:gsLst>
              <a:gs pos="0">
                <a:schemeClr val="folHlink"/>
              </a:gs>
              <a:gs pos="100000">
                <a:srgbClr val="FFFFFF"/>
              </a:gs>
            </a:gsLst>
            <a:lin ang="0" scaled="1"/>
            <a:tileRect/>
          </a:gradFill>
          <a:ln w="9525" cap="flat" cmpd="sng">
            <a:solidFill>
              <a:schemeClr val="tx1"/>
            </a:solidFill>
            <a:prstDash val="solid"/>
            <a:miter/>
            <a:headEnd type="none" w="med" len="med"/>
            <a:tailEnd type="none" w="med" len="med"/>
          </a:ln>
        </p:spPr>
        <p:txBody>
          <a:bodyPr vert="eaVert" wrap="none" anchor="ctr" anchorCtr="0"/>
          <a:p>
            <a:endParaRPr lang="zh-CN" altLang="en-US" dirty="0">
              <a:latin typeface="Arial" panose="020B0604020202020204" pitchFamily="34" charset="0"/>
              <a:ea typeface="宋体" panose="02010600030101010101" pitchFamily="2" charset="-122"/>
            </a:endParaRPr>
          </a:p>
        </p:txBody>
      </p:sp>
    </p:spTree>
  </p:cSld>
  <p:clrMapOvr>
    <a:masterClrMapping/>
  </p:clrMapOvr>
  <p:transition advTm="587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0851"/>
                                        </p:tgtEl>
                                        <p:attrNameLst>
                                          <p:attrName>style.visibility</p:attrName>
                                        </p:attrNameLst>
                                      </p:cBhvr>
                                      <p:to>
                                        <p:strVal val="visible"/>
                                      </p:to>
                                    </p:set>
                                    <p:animEffect transition="in" filter="wipe(up)">
                                      <p:cBhvr>
                                        <p:cTn id="7" dur="500"/>
                                        <p:tgtEl>
                                          <p:spTgt spid="12085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0850"/>
                                        </p:tgtEl>
                                        <p:attrNameLst>
                                          <p:attrName>style.visibility</p:attrName>
                                        </p:attrNameLst>
                                      </p:cBhvr>
                                      <p:to>
                                        <p:strVal val="visible"/>
                                      </p:to>
                                    </p:set>
                                    <p:animEffect transition="in" filter="wipe(down)">
                                      <p:cBhvr>
                                        <p:cTn id="11" dur="3000"/>
                                        <p:tgtEl>
                                          <p:spTgt spid="120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3" name="标题 1"/>
          <p:cNvSpPr>
            <a:spLocks noGrp="1"/>
          </p:cNvSpPr>
          <p:nvPr>
            <p:ph type="title"/>
          </p:nvPr>
        </p:nvSpPr>
        <p:spPr/>
        <p:txBody>
          <a:bodyPr anchor="b" anchorCtr="0"/>
          <a:p>
            <a:endParaRPr lang="zh-CN" altLang="en-US"/>
          </a:p>
        </p:txBody>
      </p:sp>
      <p:pic>
        <p:nvPicPr>
          <p:cNvPr id="202754" name="内容占位符 3"/>
          <p:cNvPicPr>
            <a:picLocks noGrp="1" noChangeAspect="1"/>
          </p:cNvPicPr>
          <p:nvPr>
            <p:ph idx="1"/>
          </p:nvPr>
        </p:nvPicPr>
        <p:blipFill>
          <a:blip r:embed="rId1"/>
          <a:stretch>
            <a:fillRect/>
          </a:stretch>
        </p:blipFill>
        <p:spPr>
          <a:xfrm>
            <a:off x="814388" y="1174750"/>
            <a:ext cx="7515225" cy="2981325"/>
          </a:xfrm>
        </p:spPr>
      </p:pic>
      <p:sp>
        <p:nvSpPr>
          <p:cNvPr id="202755" name="文本框 4"/>
          <p:cNvSpPr txBox="1"/>
          <p:nvPr/>
        </p:nvSpPr>
        <p:spPr>
          <a:xfrm>
            <a:off x="852488" y="4560888"/>
            <a:ext cx="5119687" cy="1383665"/>
          </a:xfrm>
          <a:prstGeom prst="rect">
            <a:avLst/>
          </a:prstGeom>
          <a:noFill/>
          <a:ln w="9525">
            <a:noFill/>
          </a:ln>
        </p:spPr>
        <p:txBody>
          <a:bodyPr wrap="square" anchor="t" anchorCtr="0">
            <a:spAutoFit/>
          </a:bodyPr>
          <a:p>
            <a:r>
              <a:rPr lang="zh-CN" altLang="en-US" sz="2800">
                <a:latin typeface="宋体" panose="02010600030101010101" pitchFamily="2" charset="-122"/>
                <a:ea typeface="宋体" panose="02010600030101010101" pitchFamily="2" charset="-122"/>
              </a:rPr>
              <a:t>需要多次</a:t>
            </a:r>
            <a:endParaRPr lang="zh-CN" altLang="en-US" sz="2800">
              <a:latin typeface="宋体" panose="02010600030101010101" pitchFamily="2" charset="-122"/>
              <a:ea typeface="宋体" panose="02010600030101010101" pitchFamily="2" charset="-122"/>
            </a:endParaRPr>
          </a:p>
          <a:p>
            <a:r>
              <a:rPr lang="zh-CN" altLang="en-US" sz="2800">
                <a:latin typeface="宋体" panose="02010600030101010101" pitchFamily="2" charset="-122"/>
                <a:ea typeface="宋体" panose="02010600030101010101" pitchFamily="2" charset="-122"/>
              </a:rPr>
              <a:t>变化先后顺序</a:t>
            </a:r>
            <a:endParaRPr lang="zh-CN" altLang="en-US" sz="2800">
              <a:latin typeface="宋体" panose="02010600030101010101" pitchFamily="2" charset="-122"/>
              <a:ea typeface="宋体" panose="02010600030101010101" pitchFamily="2" charset="-122"/>
            </a:endParaRPr>
          </a:p>
          <a:p>
            <a:r>
              <a:rPr lang="zh-CN" altLang="en-US" sz="2800">
                <a:latin typeface="宋体" panose="02010600030101010101" pitchFamily="2" charset="-122"/>
                <a:ea typeface="宋体" panose="02010600030101010101" pitchFamily="2" charset="-122"/>
              </a:rPr>
              <a:t>串行方式</a:t>
            </a:r>
            <a:endParaRPr lang="zh-CN" altLang="en-US" sz="2800">
              <a:latin typeface="宋体" panose="02010600030101010101" pitchFamily="2" charset="-122"/>
              <a:ea typeface="宋体" panose="02010600030101010101" pitchFamily="2" charset="-122"/>
            </a:endParaRPr>
          </a:p>
        </p:txBody>
      </p:sp>
      <p:pic>
        <p:nvPicPr>
          <p:cNvPr id="202756" name="图片 1"/>
          <p:cNvPicPr>
            <a:picLocks noChangeAspect="1"/>
          </p:cNvPicPr>
          <p:nvPr/>
        </p:nvPicPr>
        <p:blipFill>
          <a:blip r:embed="rId2"/>
          <a:stretch>
            <a:fillRect/>
          </a:stretch>
        </p:blipFill>
        <p:spPr>
          <a:xfrm>
            <a:off x="1314450" y="3975100"/>
            <a:ext cx="406400" cy="180975"/>
          </a:xfrm>
          <a:prstGeom prst="rect">
            <a:avLst/>
          </a:prstGeom>
          <a:noFill/>
          <a:ln w="9525">
            <a:noFill/>
          </a:ln>
        </p:spPr>
      </p:pic>
    </p:spTree>
  </p:cSld>
  <p:clrMapOvr>
    <a:masterClrMapping/>
  </p:clrMapOvr>
  <p:transition>
    <p:rand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7" name="标题 1"/>
          <p:cNvSpPr>
            <a:spLocks noGrp="1"/>
          </p:cNvSpPr>
          <p:nvPr>
            <p:ph type="title"/>
          </p:nvPr>
        </p:nvSpPr>
        <p:spPr/>
        <p:txBody>
          <a:bodyPr anchor="b" anchorCtr="0"/>
          <a:p>
            <a:endParaRPr lang="zh-CN" altLang="en-US"/>
          </a:p>
        </p:txBody>
      </p:sp>
      <p:pic>
        <p:nvPicPr>
          <p:cNvPr id="203778" name="内容占位符 3"/>
          <p:cNvPicPr>
            <a:picLocks noGrp="1" noChangeAspect="1"/>
          </p:cNvPicPr>
          <p:nvPr>
            <p:ph idx="1"/>
          </p:nvPr>
        </p:nvPicPr>
        <p:blipFill>
          <a:blip r:embed="rId1"/>
          <a:stretch>
            <a:fillRect/>
          </a:stretch>
        </p:blipFill>
        <p:spPr>
          <a:xfrm>
            <a:off x="658813" y="1263650"/>
            <a:ext cx="7319962" cy="2028825"/>
          </a:xfrm>
        </p:spPr>
      </p:pic>
      <p:sp>
        <p:nvSpPr>
          <p:cNvPr id="203779" name="文本框 4"/>
          <p:cNvSpPr txBox="1"/>
          <p:nvPr/>
        </p:nvSpPr>
        <p:spPr>
          <a:xfrm>
            <a:off x="785813" y="3949700"/>
            <a:ext cx="5119687" cy="1382713"/>
          </a:xfrm>
          <a:prstGeom prst="rect">
            <a:avLst/>
          </a:prstGeom>
          <a:noFill/>
          <a:ln w="9525">
            <a:noFill/>
          </a:ln>
        </p:spPr>
        <p:txBody>
          <a:bodyPr wrap="square" anchor="t" anchorCtr="0">
            <a:spAutoFit/>
          </a:bodyPr>
          <a:p>
            <a:r>
              <a:rPr lang="zh-CN" altLang="en-US" sz="2800">
                <a:latin typeface="宋体" panose="02010600030101010101" pitchFamily="2" charset="-122"/>
                <a:ea typeface="宋体" panose="02010600030101010101" pitchFamily="2" charset="-122"/>
              </a:rPr>
              <a:t>一次改变全部</a:t>
            </a:r>
            <a:endParaRPr lang="zh-CN" altLang="en-US" sz="2800">
              <a:latin typeface="宋体" panose="02010600030101010101" pitchFamily="2" charset="-122"/>
              <a:ea typeface="宋体" panose="02010600030101010101" pitchFamily="2" charset="-122"/>
            </a:endParaRPr>
          </a:p>
          <a:p>
            <a:r>
              <a:rPr lang="zh-CN" altLang="en-US" sz="2800">
                <a:latin typeface="宋体" panose="02010600030101010101" pitchFamily="2" charset="-122"/>
                <a:ea typeface="宋体" panose="02010600030101010101" pitchFamily="2" charset="-122"/>
              </a:rPr>
              <a:t>不需要考虑顺序</a:t>
            </a:r>
            <a:endParaRPr lang="zh-CN" altLang="en-US" sz="2800">
              <a:latin typeface="宋体" panose="02010600030101010101" pitchFamily="2" charset="-122"/>
              <a:ea typeface="宋体" panose="02010600030101010101" pitchFamily="2" charset="-122"/>
            </a:endParaRPr>
          </a:p>
          <a:p>
            <a:r>
              <a:rPr lang="zh-CN" altLang="en-US" sz="2800">
                <a:latin typeface="宋体" panose="02010600030101010101" pitchFamily="2" charset="-122"/>
                <a:ea typeface="宋体" panose="02010600030101010101" pitchFamily="2" charset="-122"/>
              </a:rPr>
              <a:t>并行方式</a:t>
            </a:r>
            <a:endParaRPr lang="zh-CN" altLang="en-US" sz="280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04802" name="Text Box 3"/>
          <p:cNvSpPr txBox="1"/>
          <p:nvPr/>
        </p:nvSpPr>
        <p:spPr>
          <a:xfrm>
            <a:off x="3632200" y="3810000"/>
            <a:ext cx="3759200" cy="488950"/>
          </a:xfrm>
          <a:prstGeom prst="rect">
            <a:avLst/>
          </a:prstGeom>
          <a:noFill/>
          <a:ln w="9525">
            <a:noFill/>
          </a:ln>
        </p:spPr>
        <p:txBody>
          <a:bodyPr anchor="t" anchorCtr="0">
            <a:spAutoFit/>
          </a:bodyPr>
          <a:p>
            <a:pPr>
              <a:spcBef>
                <a:spcPct val="50000"/>
              </a:spcBef>
            </a:pPr>
            <a:r>
              <a:rPr lang="zh-CN" altLang="en-US" sz="2600" b="1" dirty="0">
                <a:latin typeface="Times New Roman" panose="02020603050405020304" pitchFamily="18" charset="0"/>
                <a:ea typeface="宋体" panose="02010600030101010101" pitchFamily="2" charset="-122"/>
              </a:rPr>
              <a:t>（异步或同步方式）</a:t>
            </a:r>
            <a:endParaRPr lang="zh-CN" altLang="en-US" sz="2600" b="1" dirty="0">
              <a:latin typeface="Times New Roman" panose="02020603050405020304" pitchFamily="18" charset="0"/>
              <a:ea typeface="宋体" panose="02010600030101010101" pitchFamily="2" charset="-122"/>
            </a:endParaRPr>
          </a:p>
        </p:txBody>
      </p:sp>
      <p:graphicFrame>
        <p:nvGraphicFramePr>
          <p:cNvPr id="204803" name="Object 5"/>
          <p:cNvGraphicFramePr/>
          <p:nvPr/>
        </p:nvGraphicFramePr>
        <p:xfrm>
          <a:off x="3867150" y="2436813"/>
          <a:ext cx="4686300" cy="611187"/>
        </p:xfrm>
        <a:graphic>
          <a:graphicData uri="http://schemas.openxmlformats.org/presentationml/2006/ole">
            <mc:AlternateContent xmlns:mc="http://schemas.openxmlformats.org/markup-compatibility/2006">
              <mc:Choice xmlns:v="urn:schemas-microsoft-com:vml" Requires="v">
                <p:oleObj spid="_x0000_s3167" name="" r:id="rId1" imgW="2182495" imgH="254000" progId="Equation.3">
                  <p:embed/>
                </p:oleObj>
              </mc:Choice>
              <mc:Fallback>
                <p:oleObj name="" r:id="rId1" imgW="2182495" imgH="254000" progId="Equation.3">
                  <p:embed/>
                  <p:pic>
                    <p:nvPicPr>
                      <p:cNvPr id="0" name="图片 3166"/>
                      <p:cNvPicPr/>
                      <p:nvPr/>
                    </p:nvPicPr>
                    <p:blipFill>
                      <a:blip r:embed="rId2"/>
                      <a:stretch>
                        <a:fillRect/>
                      </a:stretch>
                    </p:blipFill>
                    <p:spPr>
                      <a:xfrm>
                        <a:off x="3867150" y="2436813"/>
                        <a:ext cx="4686300" cy="611187"/>
                      </a:xfrm>
                      <a:prstGeom prst="rect">
                        <a:avLst/>
                      </a:prstGeom>
                      <a:noFill/>
                      <a:ln w="38100">
                        <a:noFill/>
                        <a:miter/>
                      </a:ln>
                    </p:spPr>
                  </p:pic>
                </p:oleObj>
              </mc:Fallback>
            </mc:AlternateContent>
          </a:graphicData>
        </a:graphic>
      </p:graphicFrame>
      <p:sp>
        <p:nvSpPr>
          <p:cNvPr id="204804" name="Text Box 6"/>
          <p:cNvSpPr txBox="1"/>
          <p:nvPr/>
        </p:nvSpPr>
        <p:spPr>
          <a:xfrm>
            <a:off x="2895600" y="2514600"/>
            <a:ext cx="1524000" cy="488950"/>
          </a:xfrm>
          <a:prstGeom prst="rect">
            <a:avLst/>
          </a:prstGeom>
          <a:noFill/>
          <a:ln w="9525">
            <a:noFill/>
          </a:ln>
        </p:spPr>
        <p:txBody>
          <a:bodyPr anchor="t" anchorCtr="0">
            <a:spAutoFit/>
          </a:bodyPr>
          <a:p>
            <a:pPr>
              <a:spcBef>
                <a:spcPct val="50000"/>
              </a:spcBef>
            </a:pPr>
            <a:r>
              <a:rPr lang="zh-CN" altLang="en-US" sz="2600" b="1" dirty="0">
                <a:latin typeface="Times New Roman" panose="02020603050405020304" pitchFamily="18" charset="0"/>
                <a:ea typeface="宋体" panose="02010600030101010101" pitchFamily="2" charset="-122"/>
              </a:rPr>
              <a:t>初态</a:t>
            </a:r>
            <a:r>
              <a:rPr lang="zh-CN" altLang="en-US" sz="2600" dirty="0">
                <a:latin typeface="Times New Roman" panose="02020603050405020304" pitchFamily="18" charset="0"/>
                <a:ea typeface="宋体" panose="02010600030101010101" pitchFamily="2" charset="-122"/>
              </a:rPr>
              <a:t>：</a:t>
            </a:r>
            <a:endParaRPr lang="zh-CN" altLang="en-US" sz="2600" dirty="0">
              <a:latin typeface="Times New Roman" panose="02020603050405020304" pitchFamily="18" charset="0"/>
              <a:ea typeface="宋体" panose="02010600030101010101" pitchFamily="2" charset="-122"/>
            </a:endParaRPr>
          </a:p>
        </p:txBody>
      </p:sp>
      <p:graphicFrame>
        <p:nvGraphicFramePr>
          <p:cNvPr id="204805" name="Object 8"/>
          <p:cNvGraphicFramePr/>
          <p:nvPr/>
        </p:nvGraphicFramePr>
        <p:xfrm>
          <a:off x="4284663" y="5041900"/>
          <a:ext cx="1546225" cy="620713"/>
        </p:xfrm>
        <a:graphic>
          <a:graphicData uri="http://schemas.openxmlformats.org/presentationml/2006/ole">
            <mc:AlternateContent xmlns:mc="http://schemas.openxmlformats.org/markup-compatibility/2006">
              <mc:Choice xmlns:v="urn:schemas-microsoft-com:vml" Requires="v">
                <p:oleObj spid="_x0000_s3168" name="" r:id="rId3" imgW="546100" imgH="279400" progId="Equation.3">
                  <p:embed/>
                </p:oleObj>
              </mc:Choice>
              <mc:Fallback>
                <p:oleObj name="" r:id="rId3" imgW="546100" imgH="279400" progId="Equation.3">
                  <p:embed/>
                  <p:pic>
                    <p:nvPicPr>
                      <p:cNvPr id="0" name="图片 3167"/>
                      <p:cNvPicPr/>
                      <p:nvPr/>
                    </p:nvPicPr>
                    <p:blipFill>
                      <a:blip r:embed="rId4"/>
                      <a:stretch>
                        <a:fillRect/>
                      </a:stretch>
                    </p:blipFill>
                    <p:spPr>
                      <a:xfrm>
                        <a:off x="4284663" y="5041900"/>
                        <a:ext cx="1546225" cy="620713"/>
                      </a:xfrm>
                      <a:prstGeom prst="rect">
                        <a:avLst/>
                      </a:prstGeom>
                      <a:noFill/>
                      <a:ln w="38100">
                        <a:noFill/>
                        <a:miter/>
                      </a:ln>
                    </p:spPr>
                  </p:pic>
                </p:oleObj>
              </mc:Fallback>
            </mc:AlternateContent>
          </a:graphicData>
        </a:graphic>
      </p:graphicFrame>
      <p:sp>
        <p:nvSpPr>
          <p:cNvPr id="204806" name="Text Box 9"/>
          <p:cNvSpPr txBox="1"/>
          <p:nvPr/>
        </p:nvSpPr>
        <p:spPr>
          <a:xfrm>
            <a:off x="2971800" y="5095875"/>
            <a:ext cx="1277938" cy="488950"/>
          </a:xfrm>
          <a:prstGeom prst="rect">
            <a:avLst/>
          </a:prstGeom>
          <a:noFill/>
          <a:ln w="9525">
            <a:noFill/>
          </a:ln>
        </p:spPr>
        <p:txBody>
          <a:bodyPr anchor="t" anchorCtr="0">
            <a:spAutoFit/>
          </a:bodyPr>
          <a:p>
            <a:pPr>
              <a:spcBef>
                <a:spcPct val="50000"/>
              </a:spcBef>
            </a:pPr>
            <a:r>
              <a:rPr lang="zh-CN" altLang="en-US" sz="2600" b="1" dirty="0">
                <a:latin typeface="Times New Roman" panose="02020603050405020304" pitchFamily="18" charset="0"/>
                <a:ea typeface="宋体" panose="02010600030101010101" pitchFamily="2" charset="-122"/>
              </a:rPr>
              <a:t>稳态：</a:t>
            </a:r>
            <a:endParaRPr lang="zh-CN" altLang="en-US" sz="2600" dirty="0">
              <a:latin typeface="Times New Roman" panose="02020603050405020304" pitchFamily="18" charset="0"/>
              <a:ea typeface="宋体" panose="02010600030101010101" pitchFamily="2" charset="-122"/>
            </a:endParaRPr>
          </a:p>
        </p:txBody>
      </p:sp>
      <p:grpSp>
        <p:nvGrpSpPr>
          <p:cNvPr id="204807" name="Group 10"/>
          <p:cNvGrpSpPr/>
          <p:nvPr/>
        </p:nvGrpSpPr>
        <p:grpSpPr>
          <a:xfrm>
            <a:off x="533400" y="2743200"/>
            <a:ext cx="1905000" cy="2819400"/>
            <a:chOff x="576" y="1728"/>
            <a:chExt cx="1200" cy="1776"/>
          </a:xfrm>
        </p:grpSpPr>
        <p:sp>
          <p:nvSpPr>
            <p:cNvPr id="204808" name="AutoShape 11"/>
            <p:cNvSpPr/>
            <p:nvPr/>
          </p:nvSpPr>
          <p:spPr>
            <a:xfrm>
              <a:off x="1584" y="2928"/>
              <a:ext cx="192" cy="576"/>
            </a:xfrm>
            <a:prstGeom prst="downArrow">
              <a:avLst>
                <a:gd name="adj1" fmla="val 50000"/>
                <a:gd name="adj2" fmla="val 75000"/>
              </a:avLst>
            </a:prstGeom>
            <a:solidFill>
              <a:srgbClr val="333399"/>
            </a:solidFill>
            <a:ln w="9525" cap="flat" cmpd="sng">
              <a:solidFill>
                <a:srgbClr val="333399"/>
              </a:solidFill>
              <a:prstDash val="solid"/>
              <a:miter/>
              <a:headEnd type="none" w="med" len="med"/>
              <a:tailEnd type="none" w="med" len="med"/>
            </a:ln>
          </p:spPr>
          <p:txBody>
            <a:bodyPr vert="eaVert" wrap="none" anchor="ctr" anchorCtr="0"/>
            <a:p>
              <a:endParaRPr lang="zh-CN" altLang="en-US" dirty="0">
                <a:latin typeface="Arial" panose="020B0604020202020204" pitchFamily="34" charset="0"/>
                <a:ea typeface="宋体" panose="02010600030101010101" pitchFamily="2" charset="-122"/>
              </a:endParaRPr>
            </a:p>
          </p:txBody>
        </p:sp>
        <p:sp>
          <p:nvSpPr>
            <p:cNvPr id="204809" name="AutoShape 12"/>
            <p:cNvSpPr/>
            <p:nvPr/>
          </p:nvSpPr>
          <p:spPr>
            <a:xfrm>
              <a:off x="1584" y="1728"/>
              <a:ext cx="192" cy="432"/>
            </a:xfrm>
            <a:prstGeom prst="downArrow">
              <a:avLst>
                <a:gd name="adj1" fmla="val 50000"/>
                <a:gd name="adj2" fmla="val 56250"/>
              </a:avLst>
            </a:prstGeom>
            <a:solidFill>
              <a:srgbClr val="333399"/>
            </a:solidFill>
            <a:ln w="9525" cap="flat" cmpd="sng">
              <a:solidFill>
                <a:srgbClr val="333399"/>
              </a:solidFill>
              <a:prstDash val="solid"/>
              <a:miter/>
              <a:headEnd type="none" w="med" len="med"/>
              <a:tailEnd type="none" w="med" len="med"/>
            </a:ln>
          </p:spPr>
          <p:txBody>
            <a:bodyPr vert="eaVert" wrap="none" anchor="ctr" anchorCtr="0"/>
            <a:p>
              <a:endParaRPr lang="zh-CN" altLang="en-US" dirty="0">
                <a:latin typeface="Arial" panose="020B0604020202020204" pitchFamily="34" charset="0"/>
                <a:ea typeface="宋体" panose="02010600030101010101" pitchFamily="2" charset="-122"/>
              </a:endParaRPr>
            </a:p>
          </p:txBody>
        </p:sp>
        <p:sp>
          <p:nvSpPr>
            <p:cNvPr id="204810" name="Line 13"/>
            <p:cNvSpPr/>
            <p:nvPr/>
          </p:nvSpPr>
          <p:spPr>
            <a:xfrm>
              <a:off x="576" y="3216"/>
              <a:ext cx="1056" cy="0"/>
            </a:xfrm>
            <a:prstGeom prst="line">
              <a:avLst/>
            </a:prstGeom>
            <a:ln w="177800" cap="flat" cmpd="sng">
              <a:solidFill>
                <a:srgbClr val="333399"/>
              </a:solidFill>
              <a:prstDash val="solid"/>
              <a:round/>
              <a:headEnd type="none" w="med" len="med"/>
              <a:tailEnd type="none" w="med" len="med"/>
            </a:ln>
          </p:spPr>
        </p:sp>
        <p:sp>
          <p:nvSpPr>
            <p:cNvPr id="204811" name="Line 14"/>
            <p:cNvSpPr/>
            <p:nvPr/>
          </p:nvSpPr>
          <p:spPr>
            <a:xfrm flipV="1">
              <a:off x="624" y="1728"/>
              <a:ext cx="0" cy="1536"/>
            </a:xfrm>
            <a:prstGeom prst="line">
              <a:avLst/>
            </a:prstGeom>
            <a:ln w="177800" cap="flat" cmpd="sng">
              <a:solidFill>
                <a:srgbClr val="333399"/>
              </a:solidFill>
              <a:prstDash val="solid"/>
              <a:round/>
              <a:headEnd type="none" w="med" len="med"/>
              <a:tailEnd type="none" w="med" len="med"/>
            </a:ln>
          </p:spPr>
        </p:sp>
        <p:sp>
          <p:nvSpPr>
            <p:cNvPr id="204812" name="Line 15"/>
            <p:cNvSpPr/>
            <p:nvPr/>
          </p:nvSpPr>
          <p:spPr>
            <a:xfrm>
              <a:off x="576" y="1776"/>
              <a:ext cx="1152" cy="0"/>
            </a:xfrm>
            <a:prstGeom prst="line">
              <a:avLst/>
            </a:prstGeom>
            <a:ln w="177800" cap="flat" cmpd="sng">
              <a:solidFill>
                <a:srgbClr val="333399"/>
              </a:solidFill>
              <a:prstDash val="solid"/>
              <a:round/>
              <a:headEnd type="none" w="med" len="med"/>
              <a:tailEnd type="none" w="med" len="med"/>
            </a:ln>
          </p:spPr>
        </p:sp>
      </p:grpSp>
      <p:grpSp>
        <p:nvGrpSpPr>
          <p:cNvPr id="204813" name="Group 16"/>
          <p:cNvGrpSpPr/>
          <p:nvPr/>
        </p:nvGrpSpPr>
        <p:grpSpPr>
          <a:xfrm>
            <a:off x="1219200" y="3429000"/>
            <a:ext cx="2057400" cy="1219200"/>
            <a:chOff x="1008" y="2160"/>
            <a:chExt cx="1296" cy="768"/>
          </a:xfrm>
        </p:grpSpPr>
        <p:sp>
          <p:nvSpPr>
            <p:cNvPr id="204814" name="Rectangle 17"/>
            <p:cNvSpPr/>
            <p:nvPr/>
          </p:nvSpPr>
          <p:spPr>
            <a:xfrm>
              <a:off x="1008" y="2160"/>
              <a:ext cx="1296" cy="768"/>
            </a:xfrm>
            <a:prstGeom prst="rect">
              <a:avLst/>
            </a:prstGeom>
            <a:gradFill rotWithShape="1">
              <a:gsLst>
                <a:gs pos="0">
                  <a:schemeClr val="bg1"/>
                </a:gs>
                <a:gs pos="100000">
                  <a:srgbClr val="00CCFF"/>
                </a:gs>
              </a:gsLst>
              <a:path path="shape">
                <a:fillToRect l="50000" t="50000" r="50000" b="50000"/>
              </a:path>
              <a:tileRect/>
            </a:gra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04815" name="Oval 18"/>
            <p:cNvSpPr/>
            <p:nvPr/>
          </p:nvSpPr>
          <p:spPr>
            <a:xfrm>
              <a:off x="1104" y="2448"/>
              <a:ext cx="192" cy="192"/>
            </a:xfrm>
            <a:prstGeom prst="ellipse">
              <a:avLst/>
            </a:prstGeom>
            <a:solidFill>
              <a:srgbClr val="FFFFFF"/>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204816" name="Object 19"/>
            <p:cNvGraphicFramePr/>
            <p:nvPr/>
          </p:nvGraphicFramePr>
          <p:xfrm>
            <a:off x="1684" y="2496"/>
            <a:ext cx="332" cy="181"/>
          </p:xfrm>
          <a:graphic>
            <a:graphicData uri="http://schemas.openxmlformats.org/presentationml/2006/ole">
              <mc:AlternateContent xmlns:mc="http://schemas.openxmlformats.org/markup-compatibility/2006">
                <mc:Choice xmlns:v="urn:schemas-microsoft-com:vml" Requires="v">
                  <p:oleObj spid="_x0000_s3169" name="" r:id="rId5" imgW="139065" imgH="76200" progId="Equation.3">
                    <p:embed/>
                  </p:oleObj>
                </mc:Choice>
                <mc:Fallback>
                  <p:oleObj name="" r:id="rId5" imgW="139065" imgH="76200" progId="Equation.3">
                    <p:embed/>
                    <p:pic>
                      <p:nvPicPr>
                        <p:cNvPr id="0" name="图片 3168"/>
                        <p:cNvPicPr/>
                        <p:nvPr/>
                      </p:nvPicPr>
                      <p:blipFill>
                        <a:blip r:embed="rId6"/>
                        <a:stretch>
                          <a:fillRect/>
                        </a:stretch>
                      </p:blipFill>
                      <p:spPr>
                        <a:xfrm>
                          <a:off x="1684" y="2496"/>
                          <a:ext cx="332" cy="181"/>
                        </a:xfrm>
                        <a:prstGeom prst="rect">
                          <a:avLst/>
                        </a:prstGeom>
                        <a:noFill/>
                        <a:ln w="38100">
                          <a:noFill/>
                          <a:miter/>
                        </a:ln>
                      </p:spPr>
                    </p:pic>
                  </p:oleObj>
                </mc:Fallback>
              </mc:AlternateContent>
            </a:graphicData>
          </a:graphic>
        </p:graphicFrame>
        <p:sp>
          <p:nvSpPr>
            <p:cNvPr id="204817" name="Oval 20"/>
            <p:cNvSpPr/>
            <p:nvPr/>
          </p:nvSpPr>
          <p:spPr>
            <a:xfrm>
              <a:off x="1440" y="2448"/>
              <a:ext cx="192" cy="192"/>
            </a:xfrm>
            <a:prstGeom prst="ellipse">
              <a:avLst/>
            </a:prstGeom>
            <a:solidFill>
              <a:srgbClr val="FFFFFF"/>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04818" name="Oval 21"/>
            <p:cNvSpPr/>
            <p:nvPr/>
          </p:nvSpPr>
          <p:spPr>
            <a:xfrm>
              <a:off x="2016" y="2448"/>
              <a:ext cx="192" cy="192"/>
            </a:xfrm>
            <a:prstGeom prst="ellipse">
              <a:avLst/>
            </a:prstGeom>
            <a:solidFill>
              <a:srgbClr val="FFFFFF"/>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sp>
        <p:nvSpPr>
          <p:cNvPr id="204819" name="Rectangle 2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8.4.1  </a:t>
            </a:r>
            <a:r>
              <a:rPr lang="zh-CN" altLang="en-US" sz="3600" b="0" dirty="0">
                <a:latin typeface="Times New Roman" panose="02020603050405020304" pitchFamily="18" charset="0"/>
                <a:ea typeface="黑体" panose="02010609060101010101" pitchFamily="2" charset="-122"/>
              </a:rPr>
              <a:t>离散</a:t>
            </a:r>
            <a:r>
              <a:rPr lang="en-US" altLang="zh-CN" sz="3600" b="0" dirty="0">
                <a:latin typeface="Times New Roman" panose="02020603050405020304" pitchFamily="18" charset="0"/>
                <a:ea typeface="黑体" panose="02010609060101010101" pitchFamily="2" charset="-122"/>
              </a:rPr>
              <a:t>Hopfield </a:t>
            </a:r>
            <a:r>
              <a:rPr lang="zh-CN" altLang="en-US" sz="3600" b="0" dirty="0">
                <a:latin typeface="Times New Roman" panose="02020603050405020304" pitchFamily="18" charset="0"/>
                <a:ea typeface="黑体" panose="02010609060101010101" pitchFamily="2" charset="-122"/>
              </a:rPr>
              <a:t>神经网络</a:t>
            </a:r>
            <a:endParaRPr lang="zh-CN" altLang="en-US" sz="3600" b="0" dirty="0">
              <a:latin typeface="Times New Roman" panose="02020603050405020304" pitchFamily="18" charset="0"/>
              <a:ea typeface="黑体" panose="02010609060101010101" pitchFamily="2" charset="-122"/>
            </a:endParaRPr>
          </a:p>
        </p:txBody>
      </p:sp>
      <p:sp>
        <p:nvSpPr>
          <p:cNvPr id="204820" name="Rectangle 25"/>
          <p:cNvSpPr/>
          <p:nvPr/>
        </p:nvSpPr>
        <p:spPr>
          <a:xfrm>
            <a:off x="250825" y="908050"/>
            <a:ext cx="8642350" cy="1149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pPr>
            <a:r>
              <a:rPr lang="en-US" altLang="zh-CN" sz="2700" b="1" dirty="0">
                <a:latin typeface="Times New Roman" panose="02020603050405020304" pitchFamily="18" charset="0"/>
                <a:ea typeface="宋体" panose="02010600030101010101" pitchFamily="2" charset="-122"/>
              </a:rPr>
              <a:t>1.  </a:t>
            </a:r>
            <a:r>
              <a:rPr lang="zh-CN" altLang="en-US" sz="2700" b="1" dirty="0">
                <a:latin typeface="Times New Roman" panose="02020603050405020304" pitchFamily="18" charset="0"/>
                <a:ea typeface="宋体" panose="02010600030101010101" pitchFamily="2" charset="-122"/>
              </a:rPr>
              <a:t>离散</a:t>
            </a:r>
            <a:r>
              <a:rPr lang="en-US" altLang="zh-CN" sz="2700" b="1" dirty="0">
                <a:latin typeface="Times New Roman" panose="02020603050405020304" pitchFamily="18" charset="0"/>
                <a:ea typeface="宋体" panose="02010600030101010101" pitchFamily="2" charset="-122"/>
              </a:rPr>
              <a:t>Hopfield</a:t>
            </a:r>
            <a:r>
              <a:rPr lang="zh-CN" altLang="en-US" sz="2700" b="1" dirty="0">
                <a:latin typeface="Times New Roman" panose="02020603050405020304" pitchFamily="18" charset="0"/>
                <a:ea typeface="宋体" panose="02010600030101010101" pitchFamily="2" charset="-122"/>
              </a:rPr>
              <a:t>神经网络模型</a:t>
            </a:r>
            <a:endParaRPr lang="zh-CN" altLang="en-US" sz="2700" b="1" dirty="0">
              <a:latin typeface="Times New Roman" panose="02020603050405020304" pitchFamily="18" charset="0"/>
              <a:ea typeface="宋体" panose="02010600030101010101" pitchFamily="2" charset="-122"/>
            </a:endParaRPr>
          </a:p>
          <a:p>
            <a:pPr marL="469900" indent="-469900">
              <a:lnSpc>
                <a:spcPct val="120000"/>
              </a:lnSpc>
              <a:spcBef>
                <a:spcPct val="20000"/>
              </a:spcBef>
              <a:buClr>
                <a:schemeClr val="accent2"/>
              </a:buClr>
              <a:buSzPct val="60000"/>
              <a:buFont typeface="Wingdings" panose="05000000000000000000" pitchFamily="2" charset="2"/>
              <a:buChar char="n"/>
            </a:pPr>
            <a:r>
              <a:rPr lang="zh-CN" altLang="en-US" sz="2600" b="1" dirty="0">
                <a:latin typeface="Arial" panose="020B0604020202020204" pitchFamily="34" charset="0"/>
                <a:ea typeface="宋体" panose="02010600030101010101" pitchFamily="2" charset="-122"/>
              </a:rPr>
              <a:t>工作过程：</a:t>
            </a:r>
            <a:endParaRPr lang="zh-CN" altLang="en-US" sz="2600" b="1" dirty="0">
              <a:latin typeface="Arial" panose="020B0604020202020204" pitchFamily="34" charset="0"/>
              <a:ea typeface="宋体" panose="02010600030101010101" pitchFamily="2" charset="-122"/>
            </a:endParaRPr>
          </a:p>
        </p:txBody>
      </p:sp>
    </p:spTree>
  </p:cSld>
  <p:clrMapOvr>
    <a:masterClrMapping/>
  </p:clrMapOvr>
  <p:transition advTm="54784"/>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05826" name="AutoShape 3"/>
          <p:cNvSpPr/>
          <p:nvPr/>
        </p:nvSpPr>
        <p:spPr>
          <a:xfrm>
            <a:off x="2133600" y="4648200"/>
            <a:ext cx="304800" cy="914400"/>
          </a:xfrm>
          <a:prstGeom prst="downArrow">
            <a:avLst>
              <a:gd name="adj1" fmla="val 50000"/>
              <a:gd name="adj2" fmla="val 75000"/>
            </a:avLst>
          </a:prstGeom>
          <a:solidFill>
            <a:srgbClr val="333399"/>
          </a:solidFill>
          <a:ln w="9525" cap="flat" cmpd="sng">
            <a:solidFill>
              <a:srgbClr val="333399"/>
            </a:solidFill>
            <a:prstDash val="solid"/>
            <a:miter/>
            <a:headEnd type="none" w="med" len="med"/>
            <a:tailEnd type="none" w="med" len="med"/>
          </a:ln>
        </p:spPr>
        <p:txBody>
          <a:bodyPr vert="eaVert" wrap="none" anchor="ctr" anchorCtr="0"/>
          <a:p>
            <a:endParaRPr lang="zh-CN" altLang="en-US" dirty="0">
              <a:latin typeface="Arial" panose="020B0604020202020204" pitchFamily="34" charset="0"/>
              <a:ea typeface="宋体" panose="02010600030101010101" pitchFamily="2" charset="-122"/>
            </a:endParaRPr>
          </a:p>
        </p:txBody>
      </p:sp>
      <p:sp>
        <p:nvSpPr>
          <p:cNvPr id="205827" name="AutoShape 4"/>
          <p:cNvSpPr/>
          <p:nvPr/>
        </p:nvSpPr>
        <p:spPr>
          <a:xfrm>
            <a:off x="2133600" y="2743200"/>
            <a:ext cx="304800" cy="685800"/>
          </a:xfrm>
          <a:prstGeom prst="downArrow">
            <a:avLst>
              <a:gd name="adj1" fmla="val 50000"/>
              <a:gd name="adj2" fmla="val 56250"/>
            </a:avLst>
          </a:prstGeom>
          <a:solidFill>
            <a:srgbClr val="333399"/>
          </a:solidFill>
          <a:ln w="9525" cap="flat" cmpd="sng">
            <a:solidFill>
              <a:srgbClr val="333399"/>
            </a:solidFill>
            <a:prstDash val="solid"/>
            <a:miter/>
            <a:headEnd type="none" w="med" len="med"/>
            <a:tailEnd type="none" w="med" len="med"/>
          </a:ln>
        </p:spPr>
        <p:txBody>
          <a:bodyPr vert="eaVert" wrap="none" anchor="ctr" anchorCtr="0"/>
          <a:p>
            <a:endParaRPr lang="zh-CN" altLang="en-US" dirty="0">
              <a:latin typeface="Arial" panose="020B0604020202020204" pitchFamily="34" charset="0"/>
              <a:ea typeface="宋体" panose="02010600030101010101" pitchFamily="2" charset="-122"/>
            </a:endParaRPr>
          </a:p>
        </p:txBody>
      </p:sp>
      <p:sp>
        <p:nvSpPr>
          <p:cNvPr id="205828" name="Line 5"/>
          <p:cNvSpPr/>
          <p:nvPr/>
        </p:nvSpPr>
        <p:spPr>
          <a:xfrm>
            <a:off x="533400" y="5105400"/>
            <a:ext cx="1676400" cy="0"/>
          </a:xfrm>
          <a:prstGeom prst="line">
            <a:avLst/>
          </a:prstGeom>
          <a:ln w="177800" cap="flat" cmpd="sng">
            <a:solidFill>
              <a:srgbClr val="333399"/>
            </a:solidFill>
            <a:prstDash val="solid"/>
            <a:round/>
            <a:headEnd type="none" w="med" len="med"/>
            <a:tailEnd type="none" w="med" len="med"/>
          </a:ln>
        </p:spPr>
      </p:sp>
      <p:sp>
        <p:nvSpPr>
          <p:cNvPr id="205829" name="Line 6"/>
          <p:cNvSpPr/>
          <p:nvPr/>
        </p:nvSpPr>
        <p:spPr>
          <a:xfrm flipV="1">
            <a:off x="609600" y="2743200"/>
            <a:ext cx="0" cy="2438400"/>
          </a:xfrm>
          <a:prstGeom prst="line">
            <a:avLst/>
          </a:prstGeom>
          <a:ln w="177800" cap="flat" cmpd="sng">
            <a:solidFill>
              <a:srgbClr val="333399"/>
            </a:solidFill>
            <a:prstDash val="solid"/>
            <a:round/>
            <a:headEnd type="none" w="med" len="med"/>
            <a:tailEnd type="none" w="med" len="med"/>
          </a:ln>
        </p:spPr>
      </p:sp>
      <p:sp>
        <p:nvSpPr>
          <p:cNvPr id="205830" name="Line 7"/>
          <p:cNvSpPr/>
          <p:nvPr/>
        </p:nvSpPr>
        <p:spPr>
          <a:xfrm>
            <a:off x="533400" y="2819400"/>
            <a:ext cx="1828800" cy="0"/>
          </a:xfrm>
          <a:prstGeom prst="line">
            <a:avLst/>
          </a:prstGeom>
          <a:ln w="177800" cap="flat" cmpd="sng">
            <a:solidFill>
              <a:srgbClr val="333399"/>
            </a:solidFill>
            <a:prstDash val="solid"/>
            <a:round/>
            <a:headEnd type="none" w="med" len="med"/>
            <a:tailEnd type="none" w="med" len="med"/>
          </a:ln>
        </p:spPr>
      </p:sp>
      <p:sp>
        <p:nvSpPr>
          <p:cNvPr id="205831" name="Rectangle 8"/>
          <p:cNvSpPr/>
          <p:nvPr/>
        </p:nvSpPr>
        <p:spPr>
          <a:xfrm>
            <a:off x="1219200" y="3429000"/>
            <a:ext cx="2057400" cy="1219200"/>
          </a:xfrm>
          <a:prstGeom prst="rect">
            <a:avLst/>
          </a:prstGeom>
          <a:gradFill rotWithShape="1">
            <a:gsLst>
              <a:gs pos="0">
                <a:schemeClr val="bg1"/>
              </a:gs>
              <a:gs pos="100000">
                <a:srgbClr val="00CCFF"/>
              </a:gs>
            </a:gsLst>
            <a:path path="shape">
              <a:fillToRect l="50000" t="50000" r="50000" b="50000"/>
            </a:path>
            <a:tileRect/>
          </a:gra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05832" name="Text Box 9"/>
          <p:cNvSpPr txBox="1"/>
          <p:nvPr/>
        </p:nvSpPr>
        <p:spPr>
          <a:xfrm>
            <a:off x="3632200" y="3810000"/>
            <a:ext cx="3683000" cy="519113"/>
          </a:xfrm>
          <a:prstGeom prst="rect">
            <a:avLst/>
          </a:prstGeom>
          <a:noFill/>
          <a:ln w="9525">
            <a:noFill/>
          </a:ln>
        </p:spPr>
        <p:txBody>
          <a:bodyPr anchor="t" anchorCtr="0">
            <a:spAutoFit/>
          </a:bodyPr>
          <a:p>
            <a:pPr>
              <a:spcBef>
                <a:spcPct val="50000"/>
              </a:spcBef>
            </a:pPr>
            <a:r>
              <a:rPr lang="zh-CN" altLang="en-US" sz="2800" b="1" dirty="0">
                <a:latin typeface="Times New Roman" panose="02020603050405020304" pitchFamily="18" charset="0"/>
                <a:ea typeface="宋体" panose="02010600030101010101" pitchFamily="2" charset="-122"/>
              </a:rPr>
              <a:t>（异步或同步方式）</a:t>
            </a:r>
            <a:endParaRPr lang="zh-CN" altLang="en-US" sz="2800" b="1" dirty="0">
              <a:latin typeface="Times New Roman" panose="02020603050405020304" pitchFamily="18" charset="0"/>
              <a:ea typeface="宋体" panose="02010600030101010101" pitchFamily="2" charset="-122"/>
            </a:endParaRPr>
          </a:p>
        </p:txBody>
      </p:sp>
      <p:grpSp>
        <p:nvGrpSpPr>
          <p:cNvPr id="2" name="Group 10"/>
          <p:cNvGrpSpPr/>
          <p:nvPr/>
        </p:nvGrpSpPr>
        <p:grpSpPr>
          <a:xfrm>
            <a:off x="2971800" y="2528888"/>
            <a:ext cx="5105400" cy="488950"/>
            <a:chOff x="1824" y="1776"/>
            <a:chExt cx="3216" cy="308"/>
          </a:xfrm>
        </p:grpSpPr>
        <p:sp>
          <p:nvSpPr>
            <p:cNvPr id="205834" name="Text Box 11"/>
            <p:cNvSpPr txBox="1"/>
            <p:nvPr/>
          </p:nvSpPr>
          <p:spPr>
            <a:xfrm>
              <a:off x="1824" y="1776"/>
              <a:ext cx="3216" cy="308"/>
            </a:xfrm>
            <a:prstGeom prst="rect">
              <a:avLst/>
            </a:prstGeom>
            <a:noFill/>
            <a:ln w="9525">
              <a:noFill/>
            </a:ln>
          </p:spPr>
          <p:txBody>
            <a:bodyPr anchor="t" anchorCtr="0">
              <a:spAutoFit/>
            </a:bodyPr>
            <a:p>
              <a:pPr>
                <a:spcBef>
                  <a:spcPct val="50000"/>
                </a:spcBef>
              </a:pPr>
              <a:r>
                <a:rPr lang="zh-CN" altLang="en-US" sz="2600" b="1" dirty="0">
                  <a:latin typeface="Times New Roman" panose="02020603050405020304" pitchFamily="18" charset="0"/>
                  <a:ea typeface="宋体" panose="02010600030101010101" pitchFamily="2" charset="-122"/>
                </a:rPr>
                <a:t>初态          记忆样本的部分信息</a:t>
              </a:r>
              <a:endParaRPr lang="zh-CN" altLang="en-US" sz="2600" dirty="0">
                <a:latin typeface="Times New Roman" panose="02020603050405020304" pitchFamily="18" charset="0"/>
                <a:ea typeface="宋体" panose="02010600030101010101" pitchFamily="2" charset="-122"/>
              </a:endParaRPr>
            </a:p>
          </p:txBody>
        </p:sp>
        <p:sp>
          <p:nvSpPr>
            <p:cNvPr id="205835" name="Line 12"/>
            <p:cNvSpPr/>
            <p:nvPr/>
          </p:nvSpPr>
          <p:spPr>
            <a:xfrm>
              <a:off x="2400" y="1968"/>
              <a:ext cx="384" cy="0"/>
            </a:xfrm>
            <a:prstGeom prst="line">
              <a:avLst/>
            </a:prstGeom>
            <a:ln w="9525" cap="flat" cmpd="sng">
              <a:solidFill>
                <a:schemeClr val="tx1"/>
              </a:solidFill>
              <a:prstDash val="solid"/>
              <a:round/>
              <a:headEnd type="none" w="med" len="med"/>
              <a:tailEnd type="triangle" w="med" len="med"/>
            </a:ln>
          </p:spPr>
        </p:sp>
      </p:grpSp>
      <p:grpSp>
        <p:nvGrpSpPr>
          <p:cNvPr id="3" name="Group 13"/>
          <p:cNvGrpSpPr/>
          <p:nvPr/>
        </p:nvGrpSpPr>
        <p:grpSpPr>
          <a:xfrm>
            <a:off x="2971800" y="5276850"/>
            <a:ext cx="5105400" cy="488950"/>
            <a:chOff x="1776" y="3024"/>
            <a:chExt cx="3216" cy="308"/>
          </a:xfrm>
        </p:grpSpPr>
        <p:sp>
          <p:nvSpPr>
            <p:cNvPr id="205837" name="Text Box 14"/>
            <p:cNvSpPr txBox="1"/>
            <p:nvPr/>
          </p:nvSpPr>
          <p:spPr>
            <a:xfrm>
              <a:off x="1776" y="3024"/>
              <a:ext cx="3216" cy="308"/>
            </a:xfrm>
            <a:prstGeom prst="rect">
              <a:avLst/>
            </a:prstGeom>
            <a:noFill/>
            <a:ln w="9525">
              <a:noFill/>
            </a:ln>
          </p:spPr>
          <p:txBody>
            <a:bodyPr anchor="t" anchorCtr="0">
              <a:spAutoFit/>
            </a:bodyPr>
            <a:p>
              <a:pPr>
                <a:spcBef>
                  <a:spcPct val="50000"/>
                </a:spcBef>
              </a:pPr>
              <a:r>
                <a:rPr lang="zh-CN" altLang="en-US" sz="2600" b="1" dirty="0">
                  <a:latin typeface="Times New Roman" panose="02020603050405020304" pitchFamily="18" charset="0"/>
                  <a:ea typeface="宋体" panose="02010600030101010101" pitchFamily="2" charset="-122"/>
                </a:rPr>
                <a:t>稳态          </a:t>
              </a:r>
              <a:r>
                <a:rPr lang="zh-CN" altLang="en-US" sz="2600" b="1" dirty="0">
                  <a:solidFill>
                    <a:srgbClr val="FF3300"/>
                  </a:solidFill>
                  <a:latin typeface="Times New Roman" panose="02020603050405020304" pitchFamily="18" charset="0"/>
                  <a:ea typeface="宋体" panose="02010600030101010101" pitchFamily="2" charset="-122"/>
                </a:rPr>
                <a:t>记忆样本</a:t>
              </a:r>
              <a:endParaRPr lang="zh-CN" altLang="en-US" sz="2600" dirty="0">
                <a:solidFill>
                  <a:srgbClr val="FF3300"/>
                </a:solidFill>
                <a:latin typeface="Times New Roman" panose="02020603050405020304" pitchFamily="18" charset="0"/>
                <a:ea typeface="宋体" panose="02010600030101010101" pitchFamily="2" charset="-122"/>
              </a:endParaRPr>
            </a:p>
          </p:txBody>
        </p:sp>
        <p:sp>
          <p:nvSpPr>
            <p:cNvPr id="205838" name="Line 15"/>
            <p:cNvSpPr/>
            <p:nvPr/>
          </p:nvSpPr>
          <p:spPr>
            <a:xfrm>
              <a:off x="2352" y="3216"/>
              <a:ext cx="384" cy="0"/>
            </a:xfrm>
            <a:prstGeom prst="line">
              <a:avLst/>
            </a:prstGeom>
            <a:ln w="9525" cap="flat" cmpd="sng">
              <a:solidFill>
                <a:schemeClr val="tx1"/>
              </a:solidFill>
              <a:prstDash val="solid"/>
              <a:round/>
              <a:headEnd type="none" w="med" len="med"/>
              <a:tailEnd type="triangle" w="med" len="med"/>
            </a:ln>
          </p:spPr>
        </p:sp>
      </p:grpSp>
      <p:sp>
        <p:nvSpPr>
          <p:cNvPr id="205839" name="Oval 16"/>
          <p:cNvSpPr/>
          <p:nvPr/>
        </p:nvSpPr>
        <p:spPr>
          <a:xfrm>
            <a:off x="1371600" y="3886200"/>
            <a:ext cx="304800" cy="304800"/>
          </a:xfrm>
          <a:prstGeom prst="ellipse">
            <a:avLst/>
          </a:prstGeom>
          <a:solidFill>
            <a:srgbClr val="FFFFFF"/>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205840" name="Object 17"/>
          <p:cNvGraphicFramePr/>
          <p:nvPr/>
        </p:nvGraphicFramePr>
        <p:xfrm>
          <a:off x="2292350" y="3962400"/>
          <a:ext cx="527050" cy="287338"/>
        </p:xfrm>
        <a:graphic>
          <a:graphicData uri="http://schemas.openxmlformats.org/presentationml/2006/ole">
            <mc:AlternateContent xmlns:mc="http://schemas.openxmlformats.org/markup-compatibility/2006">
              <mc:Choice xmlns:v="urn:schemas-microsoft-com:vml" Requires="v">
                <p:oleObj spid="_x0000_s3170" name="" r:id="rId1" imgW="139065" imgH="76200" progId="Equation.3">
                  <p:embed/>
                </p:oleObj>
              </mc:Choice>
              <mc:Fallback>
                <p:oleObj name="" r:id="rId1" imgW="139065" imgH="76200" progId="Equation.3">
                  <p:embed/>
                  <p:pic>
                    <p:nvPicPr>
                      <p:cNvPr id="0" name="图片 3169"/>
                      <p:cNvPicPr/>
                      <p:nvPr/>
                    </p:nvPicPr>
                    <p:blipFill>
                      <a:blip r:embed="rId2"/>
                      <a:stretch>
                        <a:fillRect/>
                      </a:stretch>
                    </p:blipFill>
                    <p:spPr>
                      <a:xfrm>
                        <a:off x="2292350" y="3962400"/>
                        <a:ext cx="527050" cy="287338"/>
                      </a:xfrm>
                      <a:prstGeom prst="rect">
                        <a:avLst/>
                      </a:prstGeom>
                      <a:noFill/>
                      <a:ln w="38100">
                        <a:noFill/>
                        <a:miter/>
                      </a:ln>
                    </p:spPr>
                  </p:pic>
                </p:oleObj>
              </mc:Fallback>
            </mc:AlternateContent>
          </a:graphicData>
        </a:graphic>
      </p:graphicFrame>
      <p:sp>
        <p:nvSpPr>
          <p:cNvPr id="205841" name="Oval 18"/>
          <p:cNvSpPr/>
          <p:nvPr/>
        </p:nvSpPr>
        <p:spPr>
          <a:xfrm>
            <a:off x="1905000" y="3886200"/>
            <a:ext cx="304800" cy="304800"/>
          </a:xfrm>
          <a:prstGeom prst="ellipse">
            <a:avLst/>
          </a:prstGeom>
          <a:solidFill>
            <a:srgbClr val="FFFFFF"/>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05842" name="Oval 19"/>
          <p:cNvSpPr/>
          <p:nvPr/>
        </p:nvSpPr>
        <p:spPr>
          <a:xfrm>
            <a:off x="2819400" y="3886200"/>
            <a:ext cx="304800" cy="304800"/>
          </a:xfrm>
          <a:prstGeom prst="ellipse">
            <a:avLst/>
          </a:prstGeom>
          <a:solidFill>
            <a:srgbClr val="FFFFFF"/>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nvGrpSpPr>
          <p:cNvPr id="4" name="Group 20"/>
          <p:cNvGrpSpPr/>
          <p:nvPr/>
        </p:nvGrpSpPr>
        <p:grpSpPr>
          <a:xfrm>
            <a:off x="3924300" y="3429000"/>
            <a:ext cx="3016250" cy="1371600"/>
            <a:chOff x="2468" y="556"/>
            <a:chExt cx="1900" cy="864"/>
          </a:xfrm>
        </p:grpSpPr>
        <p:sp>
          <p:nvSpPr>
            <p:cNvPr id="205844" name="Text Box 21"/>
            <p:cNvSpPr txBox="1"/>
            <p:nvPr/>
          </p:nvSpPr>
          <p:spPr>
            <a:xfrm>
              <a:off x="2468" y="556"/>
              <a:ext cx="1900" cy="731"/>
            </a:xfrm>
            <a:prstGeom prst="rect">
              <a:avLst/>
            </a:prstGeom>
            <a:solidFill>
              <a:schemeClr val="bg1"/>
            </a:solidFill>
            <a:ln w="9525">
              <a:noFill/>
            </a:ln>
          </p:spPr>
          <p:txBody>
            <a:bodyPr anchor="t" anchorCtr="0">
              <a:spAutoFit/>
            </a:bodyPr>
            <a:p>
              <a:pPr algn="ctr">
                <a:spcBef>
                  <a:spcPct val="50000"/>
                </a:spcBef>
              </a:pPr>
              <a:endParaRPr lang="en-US" altLang="zh-CN" sz="2800" b="1" dirty="0">
                <a:latin typeface="Times New Roman" panose="02020603050405020304" pitchFamily="18" charset="0"/>
                <a:ea typeface="宋体" panose="02010600030101010101" pitchFamily="2" charset="-122"/>
              </a:endParaRPr>
            </a:p>
            <a:p>
              <a:pPr algn="ctr">
                <a:spcBef>
                  <a:spcPct val="50000"/>
                </a:spcBef>
              </a:pPr>
              <a:endParaRPr lang="en-US" altLang="zh-CN" sz="2800" b="1" dirty="0">
                <a:latin typeface="Times New Roman" panose="02020603050405020304" pitchFamily="18" charset="0"/>
                <a:ea typeface="宋体" panose="02010600030101010101" pitchFamily="2" charset="-122"/>
              </a:endParaRPr>
            </a:p>
          </p:txBody>
        </p:sp>
        <p:sp>
          <p:nvSpPr>
            <p:cNvPr id="205845" name="AutoShape 22"/>
            <p:cNvSpPr/>
            <p:nvPr/>
          </p:nvSpPr>
          <p:spPr>
            <a:xfrm>
              <a:off x="2832" y="556"/>
              <a:ext cx="384" cy="864"/>
            </a:xfrm>
            <a:prstGeom prst="curvedLeftArrow">
              <a:avLst>
                <a:gd name="adj1" fmla="val 45000"/>
                <a:gd name="adj2" fmla="val 90000"/>
                <a:gd name="adj3" fmla="val 33282"/>
              </a:avLst>
            </a:prstGeom>
            <a:gradFill rotWithShape="0">
              <a:gsLst>
                <a:gs pos="0">
                  <a:schemeClr val="hlink"/>
                </a:gs>
                <a:gs pos="100000">
                  <a:srgbClr val="FFFFFF"/>
                </a:gs>
              </a:gsLst>
              <a:path path="rect">
                <a:fillToRect l="100000" t="100000"/>
              </a:path>
              <a:tileRect/>
            </a:gradFill>
            <a:ln w="9525" cap="flat" cmpd="sng">
              <a:solidFill>
                <a:srgbClr val="0000FF"/>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sp>
        <p:nvSpPr>
          <p:cNvPr id="123927" name="Text Box 23"/>
          <p:cNvSpPr txBox="1"/>
          <p:nvPr/>
        </p:nvSpPr>
        <p:spPr>
          <a:xfrm>
            <a:off x="3917950" y="3543300"/>
            <a:ext cx="3302000" cy="946150"/>
          </a:xfrm>
          <a:prstGeom prst="rect">
            <a:avLst/>
          </a:prstGeom>
          <a:noFill/>
          <a:ln w="9525">
            <a:noFill/>
          </a:ln>
        </p:spPr>
        <p:txBody>
          <a:bodyPr anchor="t" anchorCtr="0">
            <a:spAutoFit/>
          </a:bodyPr>
          <a:p>
            <a:pPr algn="ctr"/>
            <a:r>
              <a:rPr lang="en-US" altLang="zh-CN" sz="2800" b="1" dirty="0">
                <a:solidFill>
                  <a:srgbClr val="0033CC"/>
                </a:solidFill>
                <a:latin typeface="Times New Roman" panose="02020603050405020304" pitchFamily="18" charset="0"/>
                <a:ea typeface="宋体" panose="02010600030101010101" pitchFamily="2" charset="-122"/>
              </a:rPr>
              <a:t>            </a:t>
            </a:r>
            <a:r>
              <a:rPr lang="zh-CN" altLang="en-US" sz="2800" b="1" dirty="0">
                <a:solidFill>
                  <a:srgbClr val="0033CC"/>
                </a:solidFill>
                <a:latin typeface="黑体" panose="02010609060101010101" pitchFamily="2" charset="-122"/>
                <a:ea typeface="黑体" panose="02010609060101010101" pitchFamily="2" charset="-122"/>
              </a:rPr>
              <a:t>联想</a:t>
            </a:r>
            <a:endParaRPr lang="zh-CN" altLang="en-US" sz="2800" b="1" dirty="0">
              <a:solidFill>
                <a:srgbClr val="0033CC"/>
              </a:solidFill>
              <a:latin typeface="黑体" panose="02010609060101010101" pitchFamily="2" charset="-122"/>
              <a:ea typeface="黑体" panose="02010609060101010101" pitchFamily="2" charset="-122"/>
            </a:endParaRPr>
          </a:p>
          <a:p>
            <a:pPr algn="ctr"/>
            <a:r>
              <a:rPr lang="zh-CN" altLang="en-US" sz="2800" b="1" dirty="0">
                <a:solidFill>
                  <a:srgbClr val="0033CC"/>
                </a:solidFill>
                <a:latin typeface="黑体" panose="02010609060101010101" pitchFamily="2" charset="-122"/>
                <a:ea typeface="黑体" panose="02010609060101010101" pitchFamily="2" charset="-122"/>
              </a:rPr>
              <a:t>      记忆</a:t>
            </a:r>
            <a:endParaRPr lang="zh-CN" altLang="en-US" sz="2800" b="1" dirty="0">
              <a:solidFill>
                <a:srgbClr val="0033CC"/>
              </a:solidFill>
              <a:latin typeface="黑体" panose="02010609060101010101" pitchFamily="2" charset="-122"/>
              <a:ea typeface="黑体" panose="02010609060101010101" pitchFamily="2" charset="-122"/>
            </a:endParaRPr>
          </a:p>
        </p:txBody>
      </p:sp>
      <p:sp>
        <p:nvSpPr>
          <p:cNvPr id="205847" name="Rectangle 26"/>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8.4.1  </a:t>
            </a:r>
            <a:r>
              <a:rPr lang="zh-CN" altLang="en-US" sz="3600" b="0" dirty="0">
                <a:latin typeface="Times New Roman" panose="02020603050405020304" pitchFamily="18" charset="0"/>
                <a:ea typeface="黑体" panose="02010609060101010101" pitchFamily="2" charset="-122"/>
              </a:rPr>
              <a:t>离散</a:t>
            </a:r>
            <a:r>
              <a:rPr lang="en-US" altLang="zh-CN" sz="3600" b="0" dirty="0">
                <a:latin typeface="Times New Roman" panose="02020603050405020304" pitchFamily="18" charset="0"/>
                <a:ea typeface="黑体" panose="02010609060101010101" pitchFamily="2" charset="-122"/>
              </a:rPr>
              <a:t>Hopfield </a:t>
            </a:r>
            <a:r>
              <a:rPr lang="zh-CN" altLang="en-US" sz="3600" b="0" dirty="0">
                <a:latin typeface="Times New Roman" panose="02020603050405020304" pitchFamily="18" charset="0"/>
                <a:ea typeface="黑体" panose="02010609060101010101" pitchFamily="2" charset="-122"/>
              </a:rPr>
              <a:t>神经网络</a:t>
            </a:r>
            <a:endParaRPr lang="zh-CN" altLang="en-US" sz="3600" b="0" dirty="0">
              <a:latin typeface="Times New Roman" panose="02020603050405020304" pitchFamily="18" charset="0"/>
              <a:ea typeface="黑体" panose="02010609060101010101" pitchFamily="2" charset="-122"/>
            </a:endParaRPr>
          </a:p>
        </p:txBody>
      </p:sp>
      <p:sp>
        <p:nvSpPr>
          <p:cNvPr id="205848" name="Rectangle 27"/>
          <p:cNvSpPr/>
          <p:nvPr/>
        </p:nvSpPr>
        <p:spPr>
          <a:xfrm>
            <a:off x="250825" y="908050"/>
            <a:ext cx="8642350" cy="1149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pPr>
            <a:r>
              <a:rPr lang="en-US" altLang="zh-CN" sz="2700" b="1" dirty="0">
                <a:latin typeface="Times New Roman" panose="02020603050405020304" pitchFamily="18" charset="0"/>
                <a:ea typeface="宋体" panose="02010600030101010101" pitchFamily="2" charset="-122"/>
              </a:rPr>
              <a:t>1.  </a:t>
            </a:r>
            <a:r>
              <a:rPr lang="zh-CN" altLang="en-US" sz="2700" b="1" dirty="0">
                <a:latin typeface="Times New Roman" panose="02020603050405020304" pitchFamily="18" charset="0"/>
                <a:ea typeface="宋体" panose="02010600030101010101" pitchFamily="2" charset="-122"/>
              </a:rPr>
              <a:t>离散</a:t>
            </a:r>
            <a:r>
              <a:rPr lang="en-US" altLang="zh-CN" sz="2700" b="1" dirty="0">
                <a:latin typeface="Times New Roman" panose="02020603050405020304" pitchFamily="18" charset="0"/>
                <a:ea typeface="宋体" panose="02010600030101010101" pitchFamily="2" charset="-122"/>
              </a:rPr>
              <a:t>Hopfield</a:t>
            </a:r>
            <a:r>
              <a:rPr lang="zh-CN" altLang="en-US" sz="2700" b="1" dirty="0">
                <a:latin typeface="Times New Roman" panose="02020603050405020304" pitchFamily="18" charset="0"/>
                <a:ea typeface="宋体" panose="02010600030101010101" pitchFamily="2" charset="-122"/>
              </a:rPr>
              <a:t>神经网络模型</a:t>
            </a:r>
            <a:endParaRPr lang="zh-CN" altLang="en-US" sz="2700" b="1" dirty="0">
              <a:latin typeface="Times New Roman" panose="02020603050405020304" pitchFamily="18" charset="0"/>
              <a:ea typeface="宋体" panose="02010600030101010101" pitchFamily="2" charset="-122"/>
            </a:endParaRPr>
          </a:p>
          <a:p>
            <a:pPr marL="469900" indent="-469900">
              <a:lnSpc>
                <a:spcPct val="120000"/>
              </a:lnSpc>
              <a:spcBef>
                <a:spcPct val="20000"/>
              </a:spcBef>
              <a:buClr>
                <a:schemeClr val="accent2"/>
              </a:buClr>
              <a:buSzPct val="60000"/>
              <a:buFont typeface="Wingdings" panose="05000000000000000000" pitchFamily="2" charset="2"/>
              <a:buChar char="n"/>
            </a:pPr>
            <a:r>
              <a:rPr lang="zh-CN" altLang="en-US" sz="2600" b="1" dirty="0">
                <a:latin typeface="Arial" panose="020B0604020202020204" pitchFamily="34" charset="0"/>
                <a:ea typeface="宋体" panose="02010600030101010101" pitchFamily="2" charset="-122"/>
              </a:rPr>
              <a:t>工作过程：</a:t>
            </a:r>
            <a:endParaRPr lang="zh-CN" altLang="en-US" sz="2600" b="1" dirty="0">
              <a:latin typeface="Arial" panose="020B0604020202020204" pitchFamily="34" charset="0"/>
              <a:ea typeface="宋体" panose="02010600030101010101" pitchFamily="2" charset="-122"/>
            </a:endParaRPr>
          </a:p>
        </p:txBody>
      </p:sp>
    </p:spTree>
  </p:cSld>
  <p:clrMapOvr>
    <a:masterClrMapping/>
  </p:clrMapOvr>
  <p:transition advTm="440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23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27"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5"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graphicFrame>
        <p:nvGraphicFramePr>
          <p:cNvPr id="308228" name="Object 4"/>
          <p:cNvGraphicFramePr>
            <a:graphicFrameLocks noGrp="1"/>
          </p:cNvGraphicFramePr>
          <p:nvPr>
            <p:ph sz="half" idx="1"/>
          </p:nvPr>
        </p:nvGraphicFramePr>
        <p:xfrm>
          <a:off x="609600" y="838200"/>
          <a:ext cx="8458200" cy="4343400"/>
        </p:xfrm>
        <a:graphic>
          <a:graphicData uri="http://schemas.openxmlformats.org/presentationml/2006/ole">
            <mc:AlternateContent xmlns:mc="http://schemas.openxmlformats.org/markup-compatibility/2006">
              <mc:Choice xmlns:v="urn:schemas-microsoft-com:vml" Requires="v">
                <p:oleObj spid="_x0000_s3226" name="" r:id="rId1" imgW="5568950" imgH="3094990" progId="SmartDraw.2">
                  <p:embed/>
                </p:oleObj>
              </mc:Choice>
              <mc:Fallback>
                <p:oleObj name="" r:id="rId1" imgW="5568950" imgH="3094990" progId="SmartDraw.2">
                  <p:embed/>
                  <p:pic>
                    <p:nvPicPr>
                      <p:cNvPr id="0" name="图片 3225"/>
                      <p:cNvPicPr/>
                      <p:nvPr/>
                    </p:nvPicPr>
                    <p:blipFill>
                      <a:blip r:embed="rId2"/>
                      <a:stretch>
                        <a:fillRect/>
                      </a:stretch>
                    </p:blipFill>
                    <p:spPr>
                      <a:xfrm>
                        <a:off x="609600" y="838200"/>
                        <a:ext cx="8458200" cy="4343400"/>
                      </a:xfrm>
                      <a:prstGeom prst="rect">
                        <a:avLst/>
                      </a:prstGeom>
                      <a:noFill/>
                      <a:ln w="38100">
                        <a:miter/>
                      </a:ln>
                    </p:spPr>
                  </p:pic>
                </p:oleObj>
              </mc:Fallback>
            </mc:AlternateContent>
          </a:graphicData>
        </a:graphic>
      </p:graphicFrame>
      <p:sp>
        <p:nvSpPr>
          <p:cNvPr id="257027" name="Rectangle 7"/>
          <p:cNvSpPr/>
          <p:nvPr/>
        </p:nvSpPr>
        <p:spPr>
          <a:xfrm>
            <a:off x="250825" y="908050"/>
            <a:ext cx="8642350" cy="768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o"/>
            </a:pPr>
            <a:r>
              <a:rPr lang="zh-CN" altLang="en-US" sz="2700" b="1" dirty="0">
                <a:latin typeface="Arial" panose="020B0604020202020204" pitchFamily="34" charset="0"/>
                <a:ea typeface="宋体" panose="02010600030101010101" pitchFamily="2" charset="-122"/>
              </a:rPr>
              <a:t>例</a:t>
            </a:r>
            <a:r>
              <a:rPr lang="en-US" altLang="zh-CN" sz="2700" b="1" dirty="0">
                <a:latin typeface="Arial" panose="020B0604020202020204" pitchFamily="34" charset="0"/>
                <a:ea typeface="宋体" panose="02010600030101010101" pitchFamily="2" charset="-122"/>
              </a:rPr>
              <a:t>8.2</a:t>
            </a:r>
            <a:endParaRPr lang="en-US" altLang="zh-CN" sz="2600" b="1" dirty="0">
              <a:latin typeface="Arial" panose="020B0604020202020204" pitchFamily="34" charset="0"/>
              <a:ea typeface="宋体" panose="02010600030101010101" pitchFamily="2" charset="-122"/>
            </a:endParaRPr>
          </a:p>
        </p:txBody>
      </p:sp>
      <p:sp>
        <p:nvSpPr>
          <p:cNvPr id="308236" name="Text Box 12"/>
          <p:cNvSpPr txBox="1"/>
          <p:nvPr/>
        </p:nvSpPr>
        <p:spPr>
          <a:xfrm>
            <a:off x="304800" y="38100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200" b="1" dirty="0">
                <a:latin typeface="Times New Roman" panose="02020603050405020304" pitchFamily="18" charset="0"/>
                <a:ea typeface="宋体" panose="02010600030101010101" pitchFamily="2" charset="-122"/>
              </a:rPr>
              <a:t> </a:t>
            </a:r>
            <a:r>
              <a:rPr lang="zh-CN" altLang="en-US" sz="2200" b="1" dirty="0">
                <a:latin typeface="Times New Roman" panose="02020603050405020304" pitchFamily="18" charset="0"/>
                <a:ea typeface="宋体" panose="02010600030101010101" pitchFamily="2" charset="-122"/>
              </a:rPr>
              <a:t>传感器输出：</a:t>
            </a:r>
            <a:r>
              <a:rPr lang="en-US" altLang="zh-CN" sz="2200" b="1" dirty="0">
                <a:latin typeface="Times New Roman" panose="02020603050405020304" pitchFamily="18" charset="0"/>
                <a:ea typeface="宋体" panose="02010600030101010101" pitchFamily="2" charset="-122"/>
              </a:rPr>
              <a:t>[</a:t>
            </a:r>
            <a:r>
              <a:rPr lang="zh-CN" altLang="en-US" sz="2200" b="1" dirty="0">
                <a:latin typeface="Times New Roman" panose="02020603050405020304" pitchFamily="18" charset="0"/>
                <a:ea typeface="宋体" panose="02010600030101010101" pitchFamily="2" charset="-122"/>
              </a:rPr>
              <a:t>外形，质地，重量</a:t>
            </a:r>
            <a:r>
              <a:rPr lang="en-US" altLang="zh-CN" sz="2200" b="1" dirty="0">
                <a:latin typeface="Times New Roman" panose="02020603050405020304" pitchFamily="18" charset="0"/>
                <a:ea typeface="宋体" panose="02010600030101010101" pitchFamily="2" charset="-122"/>
              </a:rPr>
              <a:t>]</a:t>
            </a:r>
            <a:r>
              <a:rPr lang="en-US" altLang="zh-CN" sz="2200" b="1" baseline="30000" dirty="0">
                <a:latin typeface="Times New Roman" panose="02020603050405020304" pitchFamily="18" charset="0"/>
                <a:ea typeface="宋体" panose="02010600030101010101" pitchFamily="2" charset="-122"/>
              </a:rPr>
              <a:t>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graphicFrame>
        <p:nvGraphicFramePr>
          <p:cNvPr id="308240" name="Object 16"/>
          <p:cNvGraphicFramePr>
            <a:graphicFrameLocks noGrp="1"/>
          </p:cNvGraphicFramePr>
          <p:nvPr>
            <p:ph sz="quarter" idx="2"/>
          </p:nvPr>
        </p:nvGraphicFramePr>
        <p:xfrm>
          <a:off x="5575300" y="5502275"/>
          <a:ext cx="3249613" cy="423863"/>
        </p:xfrm>
        <a:graphic>
          <a:graphicData uri="http://schemas.openxmlformats.org/presentationml/2006/ole">
            <mc:AlternateContent xmlns:mc="http://schemas.openxmlformats.org/markup-compatibility/2006">
              <mc:Choice xmlns:v="urn:schemas-microsoft-com:vml" Requires="v">
                <p:oleObj spid="_x0000_s3228" name="" r:id="rId3" imgW="1752600" imgH="228600" progId="Equation.3">
                  <p:embed/>
                </p:oleObj>
              </mc:Choice>
              <mc:Fallback>
                <p:oleObj name="" r:id="rId3" imgW="1752600" imgH="228600" progId="Equation.3">
                  <p:embed/>
                  <p:pic>
                    <p:nvPicPr>
                      <p:cNvPr id="0" name="图片 3227"/>
                      <p:cNvPicPr/>
                      <p:nvPr/>
                    </p:nvPicPr>
                    <p:blipFill>
                      <a:blip r:embed="rId4"/>
                      <a:stretch>
                        <a:fillRect/>
                      </a:stretch>
                    </p:blipFill>
                    <p:spPr>
                      <a:xfrm>
                        <a:off x="5575300" y="5502275"/>
                        <a:ext cx="3249613" cy="423863"/>
                      </a:xfrm>
                      <a:prstGeom prst="rect">
                        <a:avLst/>
                      </a:prstGeom>
                      <a:noFill/>
                      <a:ln w="38100">
                        <a:miter/>
                      </a:ln>
                    </p:spPr>
                  </p:pic>
                </p:oleObj>
              </mc:Fallback>
            </mc:AlternateContent>
          </a:graphicData>
        </a:graphic>
      </p:graphicFrame>
      <p:graphicFrame>
        <p:nvGraphicFramePr>
          <p:cNvPr id="308241" name="Object 17"/>
          <p:cNvGraphicFramePr>
            <a:graphicFrameLocks noGrp="1"/>
          </p:cNvGraphicFramePr>
          <p:nvPr>
            <p:ph sz="quarter" idx="3"/>
          </p:nvPr>
        </p:nvGraphicFramePr>
        <p:xfrm>
          <a:off x="5584825" y="6030913"/>
          <a:ext cx="3254375" cy="412750"/>
        </p:xfrm>
        <a:graphic>
          <a:graphicData uri="http://schemas.openxmlformats.org/presentationml/2006/ole">
            <mc:AlternateContent xmlns:mc="http://schemas.openxmlformats.org/markup-compatibility/2006">
              <mc:Choice xmlns:v="urn:schemas-microsoft-com:vml" Requires="v">
                <p:oleObj spid="_x0000_s3230" name="" r:id="rId5" imgW="1803400" imgH="228600" progId="Equation.3">
                  <p:embed/>
                </p:oleObj>
              </mc:Choice>
              <mc:Fallback>
                <p:oleObj name="" r:id="rId5" imgW="1803400" imgH="228600" progId="Equation.3">
                  <p:embed/>
                  <p:pic>
                    <p:nvPicPr>
                      <p:cNvPr id="0" name="图片 3229"/>
                      <p:cNvPicPr/>
                      <p:nvPr/>
                    </p:nvPicPr>
                    <p:blipFill>
                      <a:blip r:embed="rId6"/>
                      <a:stretch>
                        <a:fillRect/>
                      </a:stretch>
                    </p:blipFill>
                    <p:spPr>
                      <a:xfrm>
                        <a:off x="5584825" y="6030913"/>
                        <a:ext cx="3254375" cy="412750"/>
                      </a:xfrm>
                      <a:prstGeom prst="rect">
                        <a:avLst/>
                      </a:prstGeom>
                      <a:noFill/>
                      <a:ln w="38100">
                        <a:miter/>
                      </a:ln>
                    </p:spPr>
                  </p:pic>
                </p:oleObj>
              </mc:Fallback>
            </mc:AlternateContent>
          </a:graphicData>
        </a:graphic>
      </p:graphicFrame>
      <p:pic>
        <p:nvPicPr>
          <p:cNvPr id="308243" name="Picture 19"/>
          <p:cNvPicPr>
            <a:picLocks noChangeAspect="1"/>
          </p:cNvPicPr>
          <p:nvPr/>
        </p:nvPicPr>
        <p:blipFill>
          <a:blip r:embed="rId7"/>
          <a:stretch>
            <a:fillRect/>
          </a:stretch>
        </p:blipFill>
        <p:spPr>
          <a:xfrm>
            <a:off x="533400" y="4419600"/>
            <a:ext cx="3886200" cy="2028825"/>
          </a:xfrm>
          <a:prstGeom prst="rect">
            <a:avLst/>
          </a:prstGeom>
          <a:noFill/>
          <a:ln w="9525">
            <a:noFill/>
          </a:ln>
        </p:spPr>
      </p:pic>
      <p:sp>
        <p:nvSpPr>
          <p:cNvPr id="257032" name="Rectangle 2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08228"/>
                                        </p:tgtEl>
                                        <p:attrNameLst>
                                          <p:attrName>style.visibility</p:attrName>
                                        </p:attrNameLst>
                                      </p:cBhvr>
                                      <p:to>
                                        <p:strVal val="visible"/>
                                      </p:to>
                                    </p:set>
                                    <p:animEffect transition="in" filter="fade">
                                      <p:cBhvr>
                                        <p:cTn id="7" dur="800" decel="100000"/>
                                        <p:tgtEl>
                                          <p:spTgt spid="308228"/>
                                        </p:tgtEl>
                                      </p:cBhvr>
                                    </p:animEffect>
                                    <p:anim calcmode="lin" valueType="num">
                                      <p:cBhvr>
                                        <p:cTn id="8" dur="800" decel="100000" fill="hold"/>
                                        <p:tgtEl>
                                          <p:spTgt spid="308228"/>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308228"/>
                                        </p:tgtEl>
                                        <p:attrNameLst>
                                          <p:attrName>ppt_x</p:attrName>
                                        </p:attrNameLst>
                                      </p:cBhvr>
                                      <p:tavLst>
                                        <p:tav tm="0">
                                          <p:val>
                                            <p:strVal val="#ppt_x+0.4"/>
                                          </p:val>
                                        </p:tav>
                                        <p:tav tm="100000">
                                          <p:val>
                                            <p:strVal val="#ppt_x-0.05"/>
                                          </p:val>
                                        </p:tav>
                                      </p:tavLst>
                                    </p:anim>
                                    <p:anim calcmode="lin" valueType="num">
                                      <p:cBhvr>
                                        <p:cTn id="10" dur="800" decel="100000" fill="hold"/>
                                        <p:tgtEl>
                                          <p:spTgt spid="3082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082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082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8236"/>
                                        </p:tgtEl>
                                        <p:attrNameLst>
                                          <p:attrName>style.visibility</p:attrName>
                                        </p:attrNameLst>
                                      </p:cBhvr>
                                      <p:to>
                                        <p:strVal val="visible"/>
                                      </p:to>
                                    </p:set>
                                    <p:animEffect transition="in" filter="wipe(down)">
                                      <p:cBhvr>
                                        <p:cTn id="17" dur="500"/>
                                        <p:tgtEl>
                                          <p:spTgt spid="30823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08243"/>
                                        </p:tgtEl>
                                        <p:attrNameLst>
                                          <p:attrName>style.visibility</p:attrName>
                                        </p:attrNameLst>
                                      </p:cBhvr>
                                      <p:to>
                                        <p:strVal val="visible"/>
                                      </p:to>
                                    </p:set>
                                    <p:animEffect transition="in" filter="dissolve">
                                      <p:cBhvr>
                                        <p:cTn id="22" dur="500"/>
                                        <p:tgtEl>
                                          <p:spTgt spid="308243"/>
                                        </p:tgtEl>
                                      </p:cBhvr>
                                    </p:animEffect>
                                  </p:childTnLst>
                                </p:cTn>
                              </p:par>
                            </p:childTnLst>
                          </p:cTn>
                        </p:par>
                      </p:childTnLst>
                    </p:cTn>
                  </p:par>
                  <p:par>
                    <p:cTn id="23" fill="hold">
                      <p:stCondLst>
                        <p:cond delay="indefinite"/>
                      </p:stCondLst>
                      <p:childTnLst>
                        <p:par>
                          <p:cTn id="24" fill="hold">
                            <p:stCondLst>
                              <p:cond delay="0"/>
                            </p:stCondLst>
                            <p:childTnLst>
                              <p:par>
                                <p:cTn id="25" presetID="39" presetClass="entr" presetSubtype="0" accel="100000" fill="hold" nodeType="clickEffect">
                                  <p:stCondLst>
                                    <p:cond delay="0"/>
                                  </p:stCondLst>
                                  <p:childTnLst>
                                    <p:set>
                                      <p:cBhvr>
                                        <p:cTn id="26" dur="1" fill="hold">
                                          <p:stCondLst>
                                            <p:cond delay="0"/>
                                          </p:stCondLst>
                                        </p:cTn>
                                        <p:tgtEl>
                                          <p:spTgt spid="308240"/>
                                        </p:tgtEl>
                                        <p:attrNameLst>
                                          <p:attrName>style.visibility</p:attrName>
                                        </p:attrNameLst>
                                      </p:cBhvr>
                                      <p:to>
                                        <p:strVal val="visible"/>
                                      </p:to>
                                    </p:set>
                                    <p:anim calcmode="lin" valueType="num">
                                      <p:cBhvr>
                                        <p:cTn id="27" dur="500" fill="hold"/>
                                        <p:tgtEl>
                                          <p:spTgt spid="308240"/>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308240"/>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308240"/>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308240"/>
                                        </p:tgtEl>
                                        <p:attrNameLst>
                                          <p:attrName>ppt_y</p:attrName>
                                        </p:attrNameLst>
                                      </p:cBhvr>
                                      <p:tavLst>
                                        <p:tav tm="0">
                                          <p:val>
                                            <p:strVal val="#ppt_y"/>
                                          </p:val>
                                        </p:tav>
                                        <p:tav tm="100000">
                                          <p:val>
                                            <p:strVal val="#ppt_y"/>
                                          </p:val>
                                        </p:tav>
                                      </p:tavLst>
                                    </p:anim>
                                  </p:childTnLst>
                                </p:cTn>
                              </p:par>
                              <p:par>
                                <p:cTn id="31" presetID="39" presetClass="entr" presetSubtype="0" accel="100000" fill="hold" nodeType="withEffect">
                                  <p:stCondLst>
                                    <p:cond delay="0"/>
                                  </p:stCondLst>
                                  <p:childTnLst>
                                    <p:set>
                                      <p:cBhvr>
                                        <p:cTn id="32" dur="1" fill="hold">
                                          <p:stCondLst>
                                            <p:cond delay="0"/>
                                          </p:stCondLst>
                                        </p:cTn>
                                        <p:tgtEl>
                                          <p:spTgt spid="308241"/>
                                        </p:tgtEl>
                                        <p:attrNameLst>
                                          <p:attrName>style.visibility</p:attrName>
                                        </p:attrNameLst>
                                      </p:cBhvr>
                                      <p:to>
                                        <p:strVal val="visible"/>
                                      </p:to>
                                    </p:set>
                                    <p:anim calcmode="lin" valueType="num">
                                      <p:cBhvr>
                                        <p:cTn id="33" dur="500" fill="hold"/>
                                        <p:tgtEl>
                                          <p:spTgt spid="308241"/>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308241"/>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308241"/>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3082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58050" name="Rectangle 5"/>
          <p:cNvSpPr/>
          <p:nvPr/>
        </p:nvSpPr>
        <p:spPr>
          <a:xfrm>
            <a:off x="250825" y="908050"/>
            <a:ext cx="8642350" cy="768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o"/>
            </a:pPr>
            <a:r>
              <a:rPr lang="zh-CN" altLang="en-US" sz="2700" b="1" dirty="0">
                <a:latin typeface="Arial" panose="020B0604020202020204" pitchFamily="34" charset="0"/>
                <a:ea typeface="宋体" panose="02010600030101010101" pitchFamily="2" charset="-122"/>
              </a:rPr>
              <a:t>例</a:t>
            </a:r>
            <a:r>
              <a:rPr lang="en-US" altLang="zh-CN" sz="2700" b="1" dirty="0">
                <a:latin typeface="Arial" panose="020B0604020202020204" pitchFamily="34" charset="0"/>
                <a:ea typeface="宋体" panose="02010600030101010101" pitchFamily="2" charset="-122"/>
              </a:rPr>
              <a:t>8.2</a:t>
            </a:r>
            <a:endParaRPr lang="en-US" altLang="zh-CN" sz="2600" b="1" dirty="0">
              <a:latin typeface="Arial" panose="020B0604020202020204" pitchFamily="34" charset="0"/>
              <a:ea typeface="宋体" panose="02010600030101010101" pitchFamily="2" charset="-122"/>
            </a:endParaRPr>
          </a:p>
        </p:txBody>
      </p:sp>
      <p:sp>
        <p:nvSpPr>
          <p:cNvPr id="258051" name="Rectangle 6"/>
          <p:cNvSpPr>
            <a:spLocks noGrp="1"/>
          </p:cNvSpPr>
          <p:nvPr>
            <p:ph idx="1"/>
          </p:nvPr>
        </p:nvSpPr>
        <p:spPr>
          <a:xfrm>
            <a:off x="304800" y="1524000"/>
            <a:ext cx="3124200" cy="914400"/>
          </a:xfrm>
        </p:spPr>
        <p:txBody>
          <a:bodyPr vert="horz" wrap="square" lIns="91440" tIns="45720" rIns="91440" bIns="45720" anchor="t" anchorCtr="0"/>
          <a:p>
            <a:pPr marL="173355" indent="-173355" eaLnBrk="1" hangingPunct="1">
              <a:lnSpc>
                <a:spcPct val="150000"/>
              </a:lnSpc>
              <a:buSzPct val="60000"/>
              <a:buFont typeface="Wingdings" panose="05000000000000000000" pitchFamily="2" charset="2"/>
              <a:buChar char="n"/>
            </a:pPr>
            <a:r>
              <a:rPr lang="en-US" altLang="zh-CN" sz="2600" b="1" dirty="0"/>
              <a:t>  </a:t>
            </a:r>
            <a:r>
              <a:rPr lang="zh-CN" altLang="en-US" sz="2600" b="1" dirty="0"/>
              <a:t>样本</a:t>
            </a:r>
            <a:r>
              <a:rPr lang="en-US" altLang="zh-CN" sz="2600" b="1" dirty="0"/>
              <a:t>:</a:t>
            </a:r>
            <a:endParaRPr lang="en-US" altLang="zh-CN" sz="2600" b="1" dirty="0"/>
          </a:p>
        </p:txBody>
      </p:sp>
      <p:graphicFrame>
        <p:nvGraphicFramePr>
          <p:cNvPr id="258052" name="Object 18"/>
          <p:cNvGraphicFramePr/>
          <p:nvPr/>
        </p:nvGraphicFramePr>
        <p:xfrm>
          <a:off x="1879600" y="1676400"/>
          <a:ext cx="2590800" cy="457200"/>
        </p:xfrm>
        <a:graphic>
          <a:graphicData uri="http://schemas.openxmlformats.org/presentationml/2006/ole">
            <mc:AlternateContent xmlns:mc="http://schemas.openxmlformats.org/markup-compatibility/2006">
              <mc:Choice xmlns:v="urn:schemas-microsoft-com:vml" Requires="v">
                <p:oleObj spid="_x0000_s3229" name="" r:id="rId1" imgW="1295400" imgH="228600" progId="Equation.3">
                  <p:embed/>
                </p:oleObj>
              </mc:Choice>
              <mc:Fallback>
                <p:oleObj name="" r:id="rId1" imgW="1295400" imgH="228600" progId="Equation.3">
                  <p:embed/>
                  <p:pic>
                    <p:nvPicPr>
                      <p:cNvPr id="0" name="图片 3228"/>
                      <p:cNvPicPr/>
                      <p:nvPr/>
                    </p:nvPicPr>
                    <p:blipFill>
                      <a:blip r:embed="rId2"/>
                      <a:stretch>
                        <a:fillRect/>
                      </a:stretch>
                    </p:blipFill>
                    <p:spPr>
                      <a:xfrm>
                        <a:off x="1879600" y="1676400"/>
                        <a:ext cx="2590800" cy="457200"/>
                      </a:xfrm>
                      <a:prstGeom prst="rect">
                        <a:avLst/>
                      </a:prstGeom>
                      <a:noFill/>
                      <a:ln w="38100">
                        <a:noFill/>
                        <a:miter/>
                      </a:ln>
                    </p:spPr>
                  </p:pic>
                </p:oleObj>
              </mc:Fallback>
            </mc:AlternateContent>
          </a:graphicData>
        </a:graphic>
      </p:graphicFrame>
      <p:graphicFrame>
        <p:nvGraphicFramePr>
          <p:cNvPr id="258053" name="Object 19"/>
          <p:cNvGraphicFramePr/>
          <p:nvPr/>
        </p:nvGraphicFramePr>
        <p:xfrm>
          <a:off x="4914900" y="1676400"/>
          <a:ext cx="2743200" cy="457200"/>
        </p:xfrm>
        <a:graphic>
          <a:graphicData uri="http://schemas.openxmlformats.org/presentationml/2006/ole">
            <mc:AlternateContent xmlns:mc="http://schemas.openxmlformats.org/markup-compatibility/2006">
              <mc:Choice xmlns:v="urn:schemas-microsoft-com:vml" Requires="v">
                <p:oleObj spid="_x0000_s3227" name="" r:id="rId3" imgW="1371600" imgH="228600" progId="Equation.3">
                  <p:embed/>
                </p:oleObj>
              </mc:Choice>
              <mc:Fallback>
                <p:oleObj name="" r:id="rId3" imgW="1371600" imgH="228600" progId="Equation.3">
                  <p:embed/>
                  <p:pic>
                    <p:nvPicPr>
                      <p:cNvPr id="0" name="图片 3226"/>
                      <p:cNvPicPr/>
                      <p:nvPr/>
                    </p:nvPicPr>
                    <p:blipFill>
                      <a:blip r:embed="rId4"/>
                      <a:stretch>
                        <a:fillRect/>
                      </a:stretch>
                    </p:blipFill>
                    <p:spPr>
                      <a:xfrm>
                        <a:off x="4914900" y="1676400"/>
                        <a:ext cx="2743200" cy="457200"/>
                      </a:xfrm>
                      <a:prstGeom prst="rect">
                        <a:avLst/>
                      </a:prstGeom>
                      <a:noFill/>
                      <a:ln w="38100">
                        <a:noFill/>
                        <a:miter/>
                      </a:ln>
                    </p:spPr>
                  </p:pic>
                </p:oleObj>
              </mc:Fallback>
            </mc:AlternateContent>
          </a:graphicData>
        </a:graphic>
      </p:graphicFrame>
      <p:grpSp>
        <p:nvGrpSpPr>
          <p:cNvPr id="2" name="Group 28"/>
          <p:cNvGrpSpPr/>
          <p:nvPr/>
        </p:nvGrpSpPr>
        <p:grpSpPr>
          <a:xfrm>
            <a:off x="4343400" y="3886200"/>
            <a:ext cx="4419600" cy="2547938"/>
            <a:chOff x="2736" y="2448"/>
            <a:chExt cx="2784" cy="1605"/>
          </a:xfrm>
        </p:grpSpPr>
        <p:sp>
          <p:nvSpPr>
            <p:cNvPr id="258055" name="Text Box 21"/>
            <p:cNvSpPr txBox="1"/>
            <p:nvPr/>
          </p:nvSpPr>
          <p:spPr>
            <a:xfrm>
              <a:off x="2976" y="2448"/>
              <a:ext cx="2544" cy="1605"/>
            </a:xfrm>
            <a:prstGeom prst="rect">
              <a:avLst/>
            </a:prstGeom>
            <a:gradFill rotWithShape="1">
              <a:gsLst>
                <a:gs pos="0">
                  <a:srgbClr val="FF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步骤：</a:t>
              </a:r>
              <a:endParaRPr lang="zh-CN" altLang="en-US" sz="2600" b="1" dirty="0">
                <a:latin typeface="Times New Roman" panose="02020603050405020304" pitchFamily="18" charset="0"/>
                <a:ea typeface="宋体" panose="02010600030101010101" pitchFamily="2" charset="-122"/>
              </a:endParaRPr>
            </a:p>
            <a:p>
              <a:pPr>
                <a:spcBef>
                  <a:spcPct val="50000"/>
                </a:spcBef>
              </a:pPr>
              <a:endParaRPr lang="zh-CN" altLang="en-US" sz="2600" b="1" dirty="0">
                <a:latin typeface="Times New Roman" panose="02020603050405020304" pitchFamily="18" charset="0"/>
                <a:ea typeface="宋体" panose="02010600030101010101" pitchFamily="2" charset="-122"/>
              </a:endParaRPr>
            </a:p>
            <a:p>
              <a:pPr>
                <a:spcBef>
                  <a:spcPct val="50000"/>
                </a:spcBef>
              </a:pPr>
              <a:endParaRPr lang="zh-CN" altLang="en-US" sz="2800" b="1" dirty="0">
                <a:latin typeface="Times New Roman" panose="02020603050405020304" pitchFamily="18" charset="0"/>
                <a:ea typeface="宋体" panose="02010600030101010101" pitchFamily="2" charset="-122"/>
              </a:endParaRPr>
            </a:p>
            <a:p>
              <a:pPr>
                <a:spcBef>
                  <a:spcPct val="50000"/>
                </a:spcBef>
              </a:pPr>
              <a:endParaRPr lang="zh-CN" altLang="en-US" sz="2800" b="1" dirty="0">
                <a:latin typeface="Times New Roman" panose="02020603050405020304" pitchFamily="18" charset="0"/>
                <a:ea typeface="宋体" panose="02010600030101010101" pitchFamily="2" charset="-122"/>
              </a:endParaRPr>
            </a:p>
            <a:p>
              <a:pPr>
                <a:lnSpc>
                  <a:spcPct val="40000"/>
                </a:lnSpc>
              </a:pPr>
              <a:endParaRPr lang="en-US" altLang="zh-CN" sz="2800" b="1" dirty="0">
                <a:latin typeface="Times New Roman" panose="02020603050405020304" pitchFamily="18" charset="0"/>
                <a:ea typeface="宋体" panose="02010600030101010101" pitchFamily="2" charset="-122"/>
              </a:endParaRPr>
            </a:p>
          </p:txBody>
        </p:sp>
        <p:sp>
          <p:nvSpPr>
            <p:cNvPr id="258056" name="Rectangle 22"/>
            <p:cNvSpPr/>
            <p:nvPr/>
          </p:nvSpPr>
          <p:spPr>
            <a:xfrm>
              <a:off x="2736" y="2793"/>
              <a:ext cx="2496" cy="308"/>
            </a:xfrm>
            <a:prstGeom prst="rect">
              <a:avLst/>
            </a:prstGeom>
            <a:noFill/>
            <a:ln w="9525">
              <a:noFill/>
            </a:ln>
          </p:spPr>
          <p:txBody>
            <a:bodyPr anchor="t" anchorCtr="0">
              <a:spAutoFit/>
            </a:bodyPr>
            <a:p>
              <a:pPr algn="ctr">
                <a:spcBef>
                  <a:spcPct val="50000"/>
                </a:spcBef>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1</a:t>
              </a:r>
              <a:r>
                <a:rPr lang="zh-CN" altLang="en-US" sz="2600" b="1" dirty="0">
                  <a:latin typeface="Times New Roman" panose="02020603050405020304" pitchFamily="18" charset="0"/>
                  <a:ea typeface="宋体" panose="02010600030101010101" pitchFamily="2" charset="-122"/>
                </a:rPr>
                <a:t>）设计</a:t>
              </a:r>
              <a:r>
                <a:rPr lang="en-US" altLang="zh-CN" sz="2600" b="1" dirty="0">
                  <a:latin typeface="Times New Roman" panose="02020603050405020304" pitchFamily="18" charset="0"/>
                  <a:ea typeface="宋体" panose="02010600030101010101" pitchFamily="2" charset="-122"/>
                </a:rPr>
                <a:t>DHNN</a:t>
              </a:r>
              <a:r>
                <a:rPr lang="zh-CN" altLang="en-US" sz="2600" b="1" dirty="0">
                  <a:latin typeface="Times New Roman" panose="02020603050405020304" pitchFamily="18" charset="0"/>
                  <a:ea typeface="宋体" panose="02010600030101010101" pitchFamily="2" charset="-122"/>
                </a:rPr>
                <a:t>结构</a:t>
              </a:r>
              <a:endParaRPr lang="zh-CN" altLang="en-US" sz="2600" b="1" dirty="0">
                <a:latin typeface="Times New Roman" panose="02020603050405020304" pitchFamily="18" charset="0"/>
                <a:ea typeface="宋体" panose="02010600030101010101" pitchFamily="2" charset="-122"/>
              </a:endParaRPr>
            </a:p>
          </p:txBody>
        </p:sp>
        <p:sp>
          <p:nvSpPr>
            <p:cNvPr id="258057" name="Rectangle 23"/>
            <p:cNvSpPr/>
            <p:nvPr/>
          </p:nvSpPr>
          <p:spPr>
            <a:xfrm>
              <a:off x="3120" y="3225"/>
              <a:ext cx="2160" cy="308"/>
            </a:xfrm>
            <a:prstGeom prst="rect">
              <a:avLst/>
            </a:prstGeom>
            <a:noFill/>
            <a:ln w="9525">
              <a:noFill/>
            </a:ln>
          </p:spPr>
          <p:txBody>
            <a:bodyPr anchor="t" anchorCtr="0">
              <a:spAutoFit/>
            </a:bodyPr>
            <a:p>
              <a:pPr algn="ctr">
                <a:spcBef>
                  <a:spcPct val="20000"/>
                </a:spcBef>
                <a:buClr>
                  <a:schemeClr val="accent1"/>
                </a:buClr>
                <a:buSzPct val="80000"/>
                <a:buFont typeface="Wingdings" panose="05000000000000000000" pitchFamily="2" charset="2"/>
              </a:pP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2</a:t>
              </a:r>
              <a:r>
                <a:rPr lang="zh-CN" altLang="en-US" sz="2600" b="1" dirty="0">
                  <a:latin typeface="Times New Roman" panose="02020603050405020304" pitchFamily="18" charset="0"/>
                  <a:ea typeface="宋体" panose="02010600030101010101" pitchFamily="2" charset="-122"/>
                </a:rPr>
                <a:t>）设计连接权矩阵</a:t>
              </a:r>
              <a:endParaRPr lang="zh-CN" altLang="en-US" sz="2600" b="1" dirty="0">
                <a:latin typeface="Times New Roman" panose="02020603050405020304" pitchFamily="18" charset="0"/>
                <a:ea typeface="宋体" panose="02010600030101010101" pitchFamily="2" charset="-122"/>
              </a:endParaRPr>
            </a:p>
          </p:txBody>
        </p:sp>
        <p:sp>
          <p:nvSpPr>
            <p:cNvPr id="258058" name="Rectangle 24"/>
            <p:cNvSpPr/>
            <p:nvPr/>
          </p:nvSpPr>
          <p:spPr>
            <a:xfrm>
              <a:off x="3120" y="3696"/>
              <a:ext cx="1104" cy="308"/>
            </a:xfrm>
            <a:prstGeom prst="rect">
              <a:avLst/>
            </a:prstGeom>
            <a:noFill/>
            <a:ln w="9525">
              <a:noFill/>
            </a:ln>
          </p:spPr>
          <p:txBody>
            <a:bodyPr anchor="t" anchorCtr="0">
              <a:spAutoFit/>
            </a:bodyPr>
            <a:p>
              <a:pPr algn="ctr">
                <a:spcBef>
                  <a:spcPct val="20000"/>
                </a:spcBef>
                <a:buClr>
                  <a:schemeClr val="accent1"/>
                </a:buClr>
                <a:buSzPct val="80000"/>
                <a:buFont typeface="Wingdings" panose="05000000000000000000" pitchFamily="2" charset="2"/>
              </a:pP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3</a:t>
              </a:r>
              <a:r>
                <a:rPr lang="zh-CN" altLang="en-US" sz="2600" b="1" dirty="0">
                  <a:latin typeface="Times New Roman" panose="02020603050405020304" pitchFamily="18" charset="0"/>
                  <a:ea typeface="宋体" panose="02010600030101010101" pitchFamily="2" charset="-122"/>
                </a:rPr>
                <a:t>）测试</a:t>
              </a:r>
              <a:endParaRPr lang="zh-CN" altLang="en-US" sz="2600" b="1" dirty="0">
                <a:latin typeface="Times New Roman" panose="02020603050405020304" pitchFamily="18" charset="0"/>
                <a:ea typeface="宋体" panose="02010600030101010101" pitchFamily="2" charset="-122"/>
              </a:endParaRPr>
            </a:p>
          </p:txBody>
        </p:sp>
      </p:grpSp>
      <p:grpSp>
        <p:nvGrpSpPr>
          <p:cNvPr id="3" name="Group 25"/>
          <p:cNvGrpSpPr/>
          <p:nvPr/>
        </p:nvGrpSpPr>
        <p:grpSpPr>
          <a:xfrm>
            <a:off x="381000" y="2362200"/>
            <a:ext cx="6056313" cy="3429000"/>
            <a:chOff x="649" y="1152"/>
            <a:chExt cx="3815" cy="2160"/>
          </a:xfrm>
        </p:grpSpPr>
        <p:pic>
          <p:nvPicPr>
            <p:cNvPr id="258060" name="Picture 26" descr="AMCONFUS"/>
            <p:cNvPicPr>
              <a:picLocks noChangeAspect="1"/>
            </p:cNvPicPr>
            <p:nvPr/>
          </p:nvPicPr>
          <p:blipFill>
            <a:blip r:embed="rId5"/>
            <a:stretch>
              <a:fillRect/>
            </a:stretch>
          </p:blipFill>
          <p:spPr>
            <a:xfrm>
              <a:off x="649" y="2208"/>
              <a:ext cx="647" cy="1104"/>
            </a:xfrm>
            <a:prstGeom prst="rect">
              <a:avLst/>
            </a:prstGeom>
            <a:noFill/>
            <a:ln w="9525">
              <a:noFill/>
            </a:ln>
          </p:spPr>
        </p:pic>
        <p:sp>
          <p:nvSpPr>
            <p:cNvPr id="258061" name="AutoShape 27"/>
            <p:cNvSpPr/>
            <p:nvPr/>
          </p:nvSpPr>
          <p:spPr>
            <a:xfrm>
              <a:off x="1296" y="1152"/>
              <a:ext cx="3168" cy="864"/>
            </a:xfrm>
            <a:prstGeom prst="cloudCallout">
              <a:avLst>
                <a:gd name="adj1" fmla="val -44509"/>
                <a:gd name="adj2" fmla="val 70023"/>
              </a:avLst>
            </a:prstGeom>
            <a:gradFill rotWithShape="0">
              <a:gsLst>
                <a:gs pos="0">
                  <a:srgbClr val="CCFFCC"/>
                </a:gs>
                <a:gs pos="50000">
                  <a:srgbClr val="FFFFFF"/>
                </a:gs>
                <a:gs pos="100000">
                  <a:srgbClr val="CCFFCC"/>
                </a:gs>
              </a:gsLst>
              <a:lin ang="18900000" scaled="1"/>
              <a:tileRect/>
            </a:gradFill>
            <a:ln w="9525" cap="flat" cmpd="sng">
              <a:solidFill>
                <a:srgbClr val="339966"/>
              </a:solidFill>
              <a:prstDash val="solid"/>
              <a:round/>
              <a:headEnd type="none" w="med" len="med"/>
              <a:tailEnd type="none" w="med" len="med"/>
            </a:ln>
          </p:spPr>
          <p:txBody>
            <a:bodyPr anchor="ctr" anchorCtr="0"/>
            <a:p>
              <a:pPr algn="ctr">
                <a:spcBef>
                  <a:spcPct val="50000"/>
                </a:spcBef>
              </a:pPr>
              <a:r>
                <a:rPr lang="zh-CN" altLang="en-US" sz="2800" b="1" dirty="0">
                  <a:latin typeface="Times New Roman" panose="02020603050405020304" pitchFamily="18" charset="0"/>
                  <a:ea typeface="宋体" panose="02010600030101010101" pitchFamily="2" charset="-122"/>
                </a:rPr>
                <a:t>具体怎样实现联想记忆？</a:t>
              </a:r>
              <a:endParaRPr lang="zh-CN" altLang="en-US" sz="2800" b="1" dirty="0">
                <a:latin typeface="Times New Roman" panose="02020603050405020304" pitchFamily="18" charset="0"/>
                <a:ea typeface="宋体" panose="02010600030101010101" pitchFamily="2" charset="-122"/>
              </a:endParaRPr>
            </a:p>
          </p:txBody>
        </p:sp>
      </p:grpSp>
      <p:sp>
        <p:nvSpPr>
          <p:cNvPr id="258062" name="Rectangle 29"/>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fltVal val="0.00000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59074" name="Rectangle 5"/>
          <p:cNvSpPr>
            <a:spLocks noGrp="1"/>
          </p:cNvSpPr>
          <p:nvPr>
            <p:ph idx="1"/>
          </p:nvPr>
        </p:nvSpPr>
        <p:spPr>
          <a:xfrm>
            <a:off x="4572000" y="1692275"/>
            <a:ext cx="3124200" cy="914400"/>
          </a:xfrm>
        </p:spPr>
        <p:txBody>
          <a:bodyPr vert="horz" wrap="square" lIns="91440" tIns="45720" rIns="91440" bIns="45720" anchor="t" anchorCtr="0"/>
          <a:p>
            <a:pPr marL="173355" indent="-173355" eaLnBrk="1" hangingPunct="1">
              <a:lnSpc>
                <a:spcPct val="150000"/>
              </a:lnSpc>
              <a:buSzPct val="60000"/>
              <a:buFont typeface="Wingdings" panose="05000000000000000000" pitchFamily="2" charset="2"/>
              <a:buChar char="n"/>
            </a:pPr>
            <a:r>
              <a:rPr lang="en-US" altLang="zh-CN" sz="2600" b="1" dirty="0"/>
              <a:t>  </a:t>
            </a:r>
            <a:r>
              <a:rPr lang="zh-CN" altLang="en-US" sz="2600" b="1" dirty="0"/>
              <a:t>样本</a:t>
            </a:r>
            <a:r>
              <a:rPr lang="en-US" altLang="zh-CN" sz="2600" b="1" dirty="0"/>
              <a:t>:</a:t>
            </a:r>
            <a:endParaRPr lang="en-US" altLang="zh-CN" sz="2600" b="1" dirty="0"/>
          </a:p>
        </p:txBody>
      </p:sp>
      <p:sp>
        <p:nvSpPr>
          <p:cNvPr id="259075" name="Text Box 8"/>
          <p:cNvSpPr txBox="1"/>
          <p:nvPr/>
        </p:nvSpPr>
        <p:spPr>
          <a:xfrm>
            <a:off x="228600" y="958850"/>
            <a:ext cx="4114800" cy="488950"/>
          </a:xfrm>
          <a:prstGeom prst="rect">
            <a:avLst/>
          </a:prstGeom>
          <a:noFill/>
          <a:ln w="9525">
            <a:noFill/>
          </a:ln>
        </p:spPr>
        <p:txBody>
          <a:bodyPr anchor="t" anchorCtr="0">
            <a:spAutoFit/>
          </a:bodyPr>
          <a:p>
            <a:pPr>
              <a:spcBef>
                <a:spcPct val="50000"/>
              </a:spcBef>
              <a:buClr>
                <a:srgbClr val="0000CC"/>
              </a:buClr>
              <a:buSzPct val="80000"/>
              <a:buFont typeface="Wingdings" panose="05000000000000000000" pitchFamily="2" charset="2"/>
              <a:buBlip>
                <a:blip r:embed="rId1"/>
              </a:buBlip>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1</a:t>
            </a:r>
            <a:r>
              <a:rPr lang="zh-CN" altLang="en-US" sz="2600" b="1" dirty="0">
                <a:latin typeface="Times New Roman" panose="02020603050405020304" pitchFamily="18" charset="0"/>
                <a:ea typeface="宋体" panose="02010600030101010101" pitchFamily="2" charset="-122"/>
              </a:rPr>
              <a:t>）设计</a:t>
            </a:r>
            <a:r>
              <a:rPr lang="en-US" altLang="zh-CN" sz="2600" b="1" dirty="0">
                <a:latin typeface="Times New Roman" panose="02020603050405020304" pitchFamily="18" charset="0"/>
                <a:ea typeface="宋体" panose="02010600030101010101" pitchFamily="2" charset="-122"/>
              </a:rPr>
              <a:t>DHNN</a:t>
            </a:r>
            <a:r>
              <a:rPr lang="zh-CN" altLang="en-US" sz="2600" b="1" dirty="0">
                <a:latin typeface="Times New Roman" panose="02020603050405020304" pitchFamily="18" charset="0"/>
                <a:ea typeface="宋体" panose="02010600030101010101" pitchFamily="2" charset="-122"/>
              </a:rPr>
              <a:t>结构</a:t>
            </a:r>
            <a:endParaRPr lang="zh-CN" altLang="en-US" sz="2600" b="1" dirty="0">
              <a:latin typeface="Times New Roman" panose="02020603050405020304" pitchFamily="18" charset="0"/>
              <a:ea typeface="宋体" panose="02010600030101010101" pitchFamily="2" charset="-122"/>
            </a:endParaRPr>
          </a:p>
        </p:txBody>
      </p:sp>
      <p:grpSp>
        <p:nvGrpSpPr>
          <p:cNvPr id="2" name="Group 9"/>
          <p:cNvGrpSpPr/>
          <p:nvPr/>
        </p:nvGrpSpPr>
        <p:grpSpPr>
          <a:xfrm>
            <a:off x="228600" y="1395413"/>
            <a:ext cx="4876800" cy="5005387"/>
            <a:chOff x="480" y="1440"/>
            <a:chExt cx="2304" cy="2346"/>
          </a:xfrm>
        </p:grpSpPr>
        <p:sp>
          <p:nvSpPr>
            <p:cNvPr id="259077" name="Text Box 10"/>
            <p:cNvSpPr txBox="1"/>
            <p:nvPr/>
          </p:nvSpPr>
          <p:spPr>
            <a:xfrm>
              <a:off x="672" y="3600"/>
              <a:ext cx="2112" cy="186"/>
            </a:xfrm>
            <a:prstGeom prst="rect">
              <a:avLst/>
            </a:prstGeom>
            <a:noFill/>
            <a:ln w="9525">
              <a:noFill/>
            </a:ln>
          </p:spPr>
          <p:txBody>
            <a:bodyPr anchor="t" anchorCtr="0">
              <a:spAutoFit/>
            </a:bodyPr>
            <a:p>
              <a:pPr>
                <a:spcBef>
                  <a:spcPct val="50000"/>
                </a:spcBef>
              </a:pPr>
              <a:r>
                <a:rPr lang="en-US" altLang="zh-CN" sz="2000" b="1" dirty="0">
                  <a:latin typeface="Times New Roman" panose="02020603050405020304" pitchFamily="18" charset="0"/>
                  <a:ea typeface="宋体" panose="02010600030101010101" pitchFamily="2" charset="-122"/>
                </a:rPr>
                <a:t>3</a:t>
              </a:r>
              <a:r>
                <a:rPr lang="zh-CN" altLang="en-US" sz="2000" b="1" dirty="0">
                  <a:latin typeface="Times New Roman" panose="02020603050405020304" pitchFamily="18" charset="0"/>
                  <a:ea typeface="宋体" panose="02010600030101010101" pitchFamily="2" charset="-122"/>
                </a:rPr>
                <a:t>神经元的</a:t>
              </a:r>
              <a:r>
                <a:rPr lang="en-US" altLang="zh-CN" sz="2000" b="1" dirty="0">
                  <a:latin typeface="Times New Roman" panose="02020603050405020304" pitchFamily="18" charset="0"/>
                  <a:ea typeface="宋体" panose="02010600030101010101" pitchFamily="2" charset="-122"/>
                </a:rPr>
                <a:t>DHNN</a:t>
              </a:r>
              <a:r>
                <a:rPr lang="zh-CN" altLang="en-US" sz="2000" b="1" dirty="0">
                  <a:latin typeface="Times New Roman" panose="02020603050405020304" pitchFamily="18" charset="0"/>
                  <a:ea typeface="宋体" panose="02010600030101010101" pitchFamily="2" charset="-122"/>
                </a:rPr>
                <a:t>结构图</a:t>
              </a:r>
              <a:endParaRPr lang="zh-CN" altLang="en-US" sz="2000" b="1" dirty="0">
                <a:latin typeface="Times New Roman" panose="02020603050405020304" pitchFamily="18" charset="0"/>
                <a:ea typeface="宋体" panose="02010600030101010101" pitchFamily="2" charset="-122"/>
              </a:endParaRPr>
            </a:p>
          </p:txBody>
        </p:sp>
        <p:graphicFrame>
          <p:nvGraphicFramePr>
            <p:cNvPr id="259078" name="Object 11"/>
            <p:cNvGraphicFramePr/>
            <p:nvPr/>
          </p:nvGraphicFramePr>
          <p:xfrm>
            <a:off x="480" y="1440"/>
            <a:ext cx="2256" cy="2093"/>
          </p:xfrm>
          <a:graphic>
            <a:graphicData uri="http://schemas.openxmlformats.org/presentationml/2006/ole">
              <mc:AlternateContent xmlns:mc="http://schemas.openxmlformats.org/markup-compatibility/2006">
                <mc:Choice xmlns:v="urn:schemas-microsoft-com:vml" Requires="v">
                  <p:oleObj spid="_x0000_s3232" name="" r:id="rId2" imgW="2597150" imgH="2424430" progId="SmartDraw.2">
                    <p:embed/>
                  </p:oleObj>
                </mc:Choice>
                <mc:Fallback>
                  <p:oleObj name="" r:id="rId2" imgW="2597150" imgH="2424430" progId="SmartDraw.2">
                    <p:embed/>
                    <p:pic>
                      <p:nvPicPr>
                        <p:cNvPr id="0" name="图片 3231"/>
                        <p:cNvPicPr/>
                        <p:nvPr/>
                      </p:nvPicPr>
                      <p:blipFill>
                        <a:blip r:embed="rId3"/>
                        <a:stretch>
                          <a:fillRect/>
                        </a:stretch>
                      </p:blipFill>
                      <p:spPr>
                        <a:xfrm>
                          <a:off x="480" y="1440"/>
                          <a:ext cx="2256" cy="2093"/>
                        </a:xfrm>
                        <a:prstGeom prst="rect">
                          <a:avLst/>
                        </a:prstGeom>
                        <a:noFill/>
                        <a:ln w="38100">
                          <a:noFill/>
                          <a:miter/>
                        </a:ln>
                      </p:spPr>
                    </p:pic>
                  </p:oleObj>
                </mc:Fallback>
              </mc:AlternateContent>
            </a:graphicData>
          </a:graphic>
        </p:graphicFrame>
      </p:grpSp>
      <p:grpSp>
        <p:nvGrpSpPr>
          <p:cNvPr id="3" name="Group 12"/>
          <p:cNvGrpSpPr/>
          <p:nvPr/>
        </p:nvGrpSpPr>
        <p:grpSpPr>
          <a:xfrm>
            <a:off x="5562600" y="4800600"/>
            <a:ext cx="2590800" cy="533400"/>
            <a:chOff x="3600" y="2448"/>
            <a:chExt cx="1632" cy="336"/>
          </a:xfrm>
        </p:grpSpPr>
        <p:sp>
          <p:nvSpPr>
            <p:cNvPr id="259080" name="AutoShape 13" descr="再生纸"/>
            <p:cNvSpPr/>
            <p:nvPr/>
          </p:nvSpPr>
          <p:spPr>
            <a:xfrm>
              <a:off x="3600" y="2448"/>
              <a:ext cx="1632" cy="336"/>
            </a:xfrm>
            <a:prstGeom prst="roundRect">
              <a:avLst>
                <a:gd name="adj" fmla="val 16667"/>
              </a:avLst>
            </a:prstGeom>
            <a:blipFill rotWithShape="0">
              <a:blip r:embed="rId4"/>
            </a:blipFill>
            <a:ln w="9525">
              <a:noFill/>
            </a:ln>
          </p:spPr>
          <p:txBody>
            <a:bodyPr wrap="none" anchor="ctr" anchorCtr="0"/>
            <a:p>
              <a:pPr>
                <a:spcBef>
                  <a:spcPct val="50000"/>
                </a:spcBef>
              </a:pPr>
              <a:r>
                <a:rPr lang="zh-CN" altLang="en-US" sz="2400" b="1" dirty="0">
                  <a:latin typeface="Times New Roman" panose="02020603050405020304" pitchFamily="18" charset="0"/>
                  <a:ea typeface="宋体" panose="02010600030101010101" pitchFamily="2" charset="-122"/>
                </a:rPr>
                <a:t>注：</a:t>
              </a:r>
              <a:endParaRPr lang="zh-CN" altLang="en-US" sz="2400" b="1" dirty="0">
                <a:latin typeface="Times New Roman" panose="02020603050405020304" pitchFamily="18" charset="0"/>
                <a:ea typeface="宋体" panose="02010600030101010101" pitchFamily="2" charset="-122"/>
              </a:endParaRPr>
            </a:p>
          </p:txBody>
        </p:sp>
        <p:graphicFrame>
          <p:nvGraphicFramePr>
            <p:cNvPr id="259081" name="Object 14"/>
            <p:cNvGraphicFramePr/>
            <p:nvPr/>
          </p:nvGraphicFramePr>
          <p:xfrm>
            <a:off x="3984" y="2478"/>
            <a:ext cx="1223" cy="306"/>
          </p:xfrm>
          <a:graphic>
            <a:graphicData uri="http://schemas.openxmlformats.org/presentationml/2006/ole">
              <mc:AlternateContent xmlns:mc="http://schemas.openxmlformats.org/markup-compatibility/2006">
                <mc:Choice xmlns:v="urn:schemas-microsoft-com:vml" Requires="v">
                  <p:oleObj spid="_x0000_s3231" name="" r:id="rId5" imgW="965200" imgH="228600" progId="Equation.3">
                    <p:embed/>
                  </p:oleObj>
                </mc:Choice>
                <mc:Fallback>
                  <p:oleObj name="" r:id="rId5" imgW="965200" imgH="228600" progId="Equation.3">
                    <p:embed/>
                    <p:pic>
                      <p:nvPicPr>
                        <p:cNvPr id="0" name="图片 3230"/>
                        <p:cNvPicPr/>
                        <p:nvPr/>
                      </p:nvPicPr>
                      <p:blipFill>
                        <a:blip r:embed="rId6"/>
                        <a:stretch>
                          <a:fillRect/>
                        </a:stretch>
                      </p:blipFill>
                      <p:spPr>
                        <a:xfrm>
                          <a:off x="3984" y="2478"/>
                          <a:ext cx="1223" cy="306"/>
                        </a:xfrm>
                        <a:prstGeom prst="rect">
                          <a:avLst/>
                        </a:prstGeom>
                        <a:noFill/>
                        <a:ln w="38100">
                          <a:noFill/>
                          <a:miter/>
                        </a:ln>
                      </p:spPr>
                    </p:pic>
                  </p:oleObj>
                </mc:Fallback>
              </mc:AlternateContent>
            </a:graphicData>
          </a:graphic>
        </p:graphicFrame>
      </p:grpSp>
      <p:graphicFrame>
        <p:nvGraphicFramePr>
          <p:cNvPr id="259082" name="Object 15"/>
          <p:cNvGraphicFramePr/>
          <p:nvPr/>
        </p:nvGraphicFramePr>
        <p:xfrm>
          <a:off x="6057900" y="1828800"/>
          <a:ext cx="2616200" cy="457200"/>
        </p:xfrm>
        <a:graphic>
          <a:graphicData uri="http://schemas.openxmlformats.org/presentationml/2006/ole">
            <mc:AlternateContent xmlns:mc="http://schemas.openxmlformats.org/markup-compatibility/2006">
              <mc:Choice xmlns:v="urn:schemas-microsoft-com:vml" Requires="v">
                <p:oleObj spid="_x0000_s3233" name="" r:id="rId7" imgW="1308100" imgH="228600" progId="Equation.3">
                  <p:embed/>
                </p:oleObj>
              </mc:Choice>
              <mc:Fallback>
                <p:oleObj name="" r:id="rId7" imgW="1308100" imgH="228600" progId="Equation.3">
                  <p:embed/>
                  <p:pic>
                    <p:nvPicPr>
                      <p:cNvPr id="0" name="图片 3232"/>
                      <p:cNvPicPr/>
                      <p:nvPr/>
                    </p:nvPicPr>
                    <p:blipFill>
                      <a:blip r:embed="rId8"/>
                      <a:stretch>
                        <a:fillRect/>
                      </a:stretch>
                    </p:blipFill>
                    <p:spPr>
                      <a:xfrm>
                        <a:off x="6057900" y="1828800"/>
                        <a:ext cx="2616200" cy="457200"/>
                      </a:xfrm>
                      <a:prstGeom prst="rect">
                        <a:avLst/>
                      </a:prstGeom>
                      <a:noFill/>
                      <a:ln w="38100">
                        <a:noFill/>
                        <a:miter/>
                      </a:ln>
                    </p:spPr>
                  </p:pic>
                </p:oleObj>
              </mc:Fallback>
            </mc:AlternateContent>
          </a:graphicData>
        </a:graphic>
      </p:graphicFrame>
      <p:graphicFrame>
        <p:nvGraphicFramePr>
          <p:cNvPr id="259083" name="Object 16"/>
          <p:cNvGraphicFramePr/>
          <p:nvPr/>
        </p:nvGraphicFramePr>
        <p:xfrm>
          <a:off x="6057900" y="2514600"/>
          <a:ext cx="2743200" cy="457200"/>
        </p:xfrm>
        <a:graphic>
          <a:graphicData uri="http://schemas.openxmlformats.org/presentationml/2006/ole">
            <mc:AlternateContent xmlns:mc="http://schemas.openxmlformats.org/markup-compatibility/2006">
              <mc:Choice xmlns:v="urn:schemas-microsoft-com:vml" Requires="v">
                <p:oleObj spid="_x0000_s3234" name="" r:id="rId9" imgW="1371600" imgH="228600" progId="Equation.3">
                  <p:embed/>
                </p:oleObj>
              </mc:Choice>
              <mc:Fallback>
                <p:oleObj name="" r:id="rId9" imgW="1371600" imgH="228600" progId="Equation.3">
                  <p:embed/>
                  <p:pic>
                    <p:nvPicPr>
                      <p:cNvPr id="0" name="图片 3233"/>
                      <p:cNvPicPr/>
                      <p:nvPr/>
                    </p:nvPicPr>
                    <p:blipFill>
                      <a:blip r:embed="rId10"/>
                      <a:stretch>
                        <a:fillRect/>
                      </a:stretch>
                    </p:blipFill>
                    <p:spPr>
                      <a:xfrm>
                        <a:off x="6057900" y="2514600"/>
                        <a:ext cx="2743200" cy="457200"/>
                      </a:xfrm>
                      <a:prstGeom prst="rect">
                        <a:avLst/>
                      </a:prstGeom>
                      <a:noFill/>
                      <a:ln w="38100">
                        <a:noFill/>
                        <a:miter/>
                      </a:ln>
                    </p:spPr>
                  </p:pic>
                </p:oleObj>
              </mc:Fallback>
            </mc:AlternateContent>
          </a:graphicData>
        </a:graphic>
      </p:graphicFrame>
      <p:sp>
        <p:nvSpPr>
          <p:cNvPr id="259084" name="Rectangle 17"/>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2" presetClass="entr" presetSubtype="2"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ppt_x</p:attrName>
                                        </p:attrNameLst>
                                      </p:cBhvr>
                                      <p:tavLst>
                                        <p:tav tm="0">
                                          <p:val>
                                            <p:strVal val="1+#ppt_w/2"/>
                                          </p:val>
                                        </p:tav>
                                        <p:tav tm="100000">
                                          <p:val>
                                            <p:strVal val="#ppt_x"/>
                                          </p:val>
                                        </p:tav>
                                      </p:tavLst>
                                    </p:anim>
                                    <p:anim calcmode="lin" valueType="num">
                                      <p:cBhvr>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5"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8339" name="Rectangle 51"/>
          <p:cNvSpPr>
            <a:spLocks noChangeArrowheads="1"/>
          </p:cNvSpPr>
          <p:nvPr/>
        </p:nvSpPr>
        <p:spPr bwMode="auto">
          <a:xfrm>
            <a:off x="381000" y="1600200"/>
            <a:ext cx="8382000" cy="4114800"/>
          </a:xfrm>
          <a:prstGeom prst="rect">
            <a:avLst/>
          </a:prstGeom>
          <a:gradFill rotWithShape="1">
            <a:gsLst>
              <a:gs pos="0">
                <a:srgbClr val="00FF00"/>
              </a:gs>
              <a:gs pos="50000">
                <a:schemeClr val="bg1"/>
              </a:gs>
              <a:gs pos="100000">
                <a:srgbClr val="00FF00"/>
              </a:gs>
            </a:gsLst>
            <a:lin ang="2700000" scaled="1"/>
          </a:gradFill>
          <a:ln w="9525">
            <a:solidFill>
              <a:srgbClr val="808080"/>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268318" name="Object 30"/>
          <p:cNvGraphicFramePr/>
          <p:nvPr/>
        </p:nvGraphicFramePr>
        <p:xfrm>
          <a:off x="4114800" y="1609725"/>
          <a:ext cx="4343400" cy="4029075"/>
        </p:xfrm>
        <a:graphic>
          <a:graphicData uri="http://schemas.openxmlformats.org/presentationml/2006/ole">
            <mc:AlternateContent xmlns:mc="http://schemas.openxmlformats.org/markup-compatibility/2006">
              <mc:Choice xmlns:v="urn:schemas-microsoft-com:vml" Requires="v">
                <p:oleObj spid="_x0000_s3249" name="" r:id="rId1" imgW="2597150" imgH="2424430" progId="SmartDraw.2">
                  <p:embed/>
                </p:oleObj>
              </mc:Choice>
              <mc:Fallback>
                <p:oleObj name="" r:id="rId1" imgW="2597150" imgH="2424430" progId="SmartDraw.2">
                  <p:embed/>
                  <p:pic>
                    <p:nvPicPr>
                      <p:cNvPr id="0" name="图片 3248"/>
                      <p:cNvPicPr/>
                      <p:nvPr/>
                    </p:nvPicPr>
                    <p:blipFill>
                      <a:blip r:embed="rId2"/>
                      <a:stretch>
                        <a:fillRect/>
                      </a:stretch>
                    </p:blipFill>
                    <p:spPr>
                      <a:xfrm>
                        <a:off x="4114800" y="1609725"/>
                        <a:ext cx="4343400" cy="4029075"/>
                      </a:xfrm>
                      <a:prstGeom prst="rect">
                        <a:avLst/>
                      </a:prstGeom>
                      <a:noFill/>
                      <a:ln w="38100">
                        <a:noFill/>
                        <a:miter/>
                      </a:ln>
                    </p:spPr>
                  </p:pic>
                </p:oleObj>
              </mc:Fallback>
            </mc:AlternateContent>
          </a:graphicData>
        </a:graphic>
      </p:graphicFrame>
      <p:grpSp>
        <p:nvGrpSpPr>
          <p:cNvPr id="2" name="Group 31"/>
          <p:cNvGrpSpPr/>
          <p:nvPr/>
        </p:nvGrpSpPr>
        <p:grpSpPr>
          <a:xfrm>
            <a:off x="747713" y="2743200"/>
            <a:ext cx="2833687" cy="1963738"/>
            <a:chOff x="585" y="1964"/>
            <a:chExt cx="2204" cy="1341"/>
          </a:xfrm>
        </p:grpSpPr>
        <p:sp>
          <p:nvSpPr>
            <p:cNvPr id="268320" name="AutoShape 32" descr="再生纸"/>
            <p:cNvSpPr>
              <a:spLocks noChangeArrowheads="1"/>
            </p:cNvSpPr>
            <p:nvPr/>
          </p:nvSpPr>
          <p:spPr bwMode="auto">
            <a:xfrm>
              <a:off x="585" y="1964"/>
              <a:ext cx="2204" cy="1341"/>
            </a:xfrm>
            <a:prstGeom prst="roundRect">
              <a:avLst>
                <a:gd name="adj" fmla="val 16667"/>
              </a:avLst>
            </a:prstGeom>
            <a:blipFill dpi="0" rotWithShape="0">
              <a:blip r:embed="rId3"/>
              <a:srcRect/>
              <a:tile tx="0" ty="0" sx="100000" sy="100000" flip="none" algn="tl"/>
            </a:blipFill>
            <a:ln w="9525">
              <a:noFill/>
              <a:round/>
            </a:ln>
            <a:effectLst>
              <a:prstShdw prst="shdw17" dist="17961" dir="2700000">
                <a:srgbClr val="FFFFFF">
                  <a:gamma/>
                  <a:shade val="60000"/>
                  <a:invGamma/>
                </a:srgbClr>
              </a:prstShdw>
            </a:effectLst>
          </p:spPr>
          <p:txBody>
            <a:bodyPr tIns="10800" bIns="10800" anchor="ctr">
              <a:spAutoFit/>
            </a:bodyPr>
            <a:lstStyle/>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p:txBody>
        </p:sp>
        <p:graphicFrame>
          <p:nvGraphicFramePr>
            <p:cNvPr id="262150" name="Object 33"/>
            <p:cNvGraphicFramePr/>
            <p:nvPr/>
          </p:nvGraphicFramePr>
          <p:xfrm>
            <a:off x="725" y="2188"/>
            <a:ext cx="1790" cy="964"/>
          </p:xfrm>
          <a:graphic>
            <a:graphicData uri="http://schemas.openxmlformats.org/presentationml/2006/ole">
              <mc:AlternateContent xmlns:mc="http://schemas.openxmlformats.org/markup-compatibility/2006">
                <mc:Choice xmlns:v="urn:schemas-microsoft-com:vml" Requires="v">
                  <p:oleObj spid="_x0000_s3251" name="" r:id="rId4" imgW="1206500" imgH="647700" progId="Equation.3">
                    <p:embed/>
                  </p:oleObj>
                </mc:Choice>
                <mc:Fallback>
                  <p:oleObj name="" r:id="rId4" imgW="1206500" imgH="647700" progId="Equation.3">
                    <p:embed/>
                    <p:pic>
                      <p:nvPicPr>
                        <p:cNvPr id="0" name="图片 3250"/>
                        <p:cNvPicPr/>
                        <p:nvPr/>
                      </p:nvPicPr>
                      <p:blipFill>
                        <a:blip r:embed="rId5"/>
                        <a:stretch>
                          <a:fillRect/>
                        </a:stretch>
                      </p:blipFill>
                      <p:spPr>
                        <a:xfrm>
                          <a:off x="725" y="2188"/>
                          <a:ext cx="1790" cy="964"/>
                        </a:xfrm>
                        <a:prstGeom prst="rect">
                          <a:avLst/>
                        </a:prstGeom>
                        <a:noFill/>
                        <a:ln w="38100">
                          <a:noFill/>
                          <a:miter/>
                        </a:ln>
                      </p:spPr>
                    </p:pic>
                  </p:oleObj>
                </mc:Fallback>
              </mc:AlternateContent>
            </a:graphicData>
          </a:graphic>
        </p:graphicFrame>
      </p:grpSp>
      <p:sp>
        <p:nvSpPr>
          <p:cNvPr id="262151" name="Rectangle 52"/>
          <p:cNvSpPr>
            <a:spLocks noGrp="1"/>
          </p:cNvSpPr>
          <p:nvPr>
            <p:ph type="body" sz="half" idx="1"/>
          </p:nvPr>
        </p:nvSpPr>
        <p:spPr>
          <a:xfrm>
            <a:off x="250825" y="838200"/>
            <a:ext cx="4244975" cy="5400675"/>
          </a:xfrm>
        </p:spPr>
        <p:txBody>
          <a:bodyPr vert="horz" wrap="square" lIns="91440" tIns="45720" rIns="91440" bIns="45720" anchor="t" anchorCtr="0"/>
          <a:p>
            <a:pPr marL="268605" indent="-268605" eaLnBrk="1" hangingPunct="1">
              <a:buClr>
                <a:srgbClr val="0000CC"/>
              </a:buClr>
              <a:buSzTx/>
              <a:buFont typeface="Wingdings" panose="05000000000000000000" pitchFamily="2" charset="2"/>
              <a:buBlip>
                <a:blip r:embed="rId6"/>
              </a:buBlip>
            </a:pPr>
            <a:r>
              <a:rPr lang="en-US" altLang="zh-CN" sz="2600" dirty="0">
                <a:latin typeface="Times New Roman" panose="02020603050405020304" pitchFamily="18" charset="0"/>
              </a:rPr>
              <a:t> </a:t>
            </a:r>
            <a:r>
              <a:rPr lang="zh-CN" altLang="en-US" sz="2600"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）设计连接权矩阵</a:t>
            </a:r>
            <a:endParaRPr lang="zh-CN" altLang="en-US" sz="2600" b="1" dirty="0">
              <a:latin typeface="Times New Roman" panose="02020603050405020304" pitchFamily="18" charset="0"/>
            </a:endParaRPr>
          </a:p>
        </p:txBody>
      </p:sp>
      <p:sp>
        <p:nvSpPr>
          <p:cNvPr id="262152" name="Rectangle 53"/>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68318"/>
                                        </p:tgtEl>
                                        <p:attrNameLst>
                                          <p:attrName>style.visibility</p:attrName>
                                        </p:attrNameLst>
                                      </p:cBhvr>
                                      <p:to>
                                        <p:strVal val="visible"/>
                                      </p:to>
                                    </p:set>
                                    <p:anim calcmode="lin" valueType="num">
                                      <p:cBhvr>
                                        <p:cTn id="12" dur="500" fill="hold"/>
                                        <p:tgtEl>
                                          <p:spTgt spid="268318"/>
                                        </p:tgtEl>
                                        <p:attrNameLst>
                                          <p:attrName>ppt_x</p:attrName>
                                        </p:attrNameLst>
                                      </p:cBhvr>
                                      <p:tavLst>
                                        <p:tav tm="0">
                                          <p:val>
                                            <p:strVal val="1+#ppt_w/2"/>
                                          </p:val>
                                        </p:tav>
                                        <p:tav tm="100000">
                                          <p:val>
                                            <p:strVal val="#ppt_x"/>
                                          </p:val>
                                        </p:tav>
                                      </p:tavLst>
                                    </p:anim>
                                    <p:anim calcmode="lin" valueType="num">
                                      <p:cBhvr>
                                        <p:cTn id="13" dur="500" fill="hold"/>
                                        <p:tgtEl>
                                          <p:spTgt spid="2683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69"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3170" name="Rectangle 2"/>
          <p:cNvSpPr/>
          <p:nvPr/>
        </p:nvSpPr>
        <p:spPr>
          <a:xfrm>
            <a:off x="4800600" y="5486400"/>
            <a:ext cx="3886200" cy="990600"/>
          </a:xfrm>
          <a:prstGeom prst="rect">
            <a:avLst/>
          </a:prstGeom>
          <a:solidFill>
            <a:schemeClr val="bg1"/>
          </a:solidFill>
          <a:ln w="9525" cap="flat" cmpd="sng">
            <a:solidFill>
              <a:srgbClr val="80808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263171" name="Object 4"/>
          <p:cNvGraphicFramePr>
            <a:graphicFrameLocks noGrp="1"/>
          </p:cNvGraphicFramePr>
          <p:nvPr>
            <p:ph sz="half" idx="1"/>
          </p:nvPr>
        </p:nvGraphicFramePr>
        <p:xfrm>
          <a:off x="76200" y="1066800"/>
          <a:ext cx="8458200" cy="4343400"/>
        </p:xfrm>
        <a:graphic>
          <a:graphicData uri="http://schemas.openxmlformats.org/presentationml/2006/ole">
            <mc:AlternateContent xmlns:mc="http://schemas.openxmlformats.org/markup-compatibility/2006">
              <mc:Choice xmlns:v="urn:schemas-microsoft-com:vml" Requires="v">
                <p:oleObj spid="_x0000_s3254" name="" r:id="rId1" imgW="5568950" imgH="3094990" progId="SmartDraw.2">
                  <p:embed/>
                </p:oleObj>
              </mc:Choice>
              <mc:Fallback>
                <p:oleObj name="" r:id="rId1" imgW="5568950" imgH="3094990" progId="SmartDraw.2">
                  <p:embed/>
                  <p:pic>
                    <p:nvPicPr>
                      <p:cNvPr id="0" name="图片 3253"/>
                      <p:cNvPicPr/>
                      <p:nvPr/>
                    </p:nvPicPr>
                    <p:blipFill>
                      <a:blip r:embed="rId2"/>
                      <a:stretch>
                        <a:fillRect/>
                      </a:stretch>
                    </p:blipFill>
                    <p:spPr>
                      <a:xfrm>
                        <a:off x="76200" y="1066800"/>
                        <a:ext cx="8458200" cy="4343400"/>
                      </a:xfrm>
                      <a:prstGeom prst="rect">
                        <a:avLst/>
                      </a:prstGeom>
                      <a:noFill/>
                      <a:ln w="38100">
                        <a:miter/>
                      </a:ln>
                    </p:spPr>
                  </p:pic>
                </p:oleObj>
              </mc:Fallback>
            </mc:AlternateContent>
          </a:graphicData>
        </a:graphic>
      </p:graphicFrame>
      <p:graphicFrame>
        <p:nvGraphicFramePr>
          <p:cNvPr id="263172" name="Object 6"/>
          <p:cNvGraphicFramePr>
            <a:graphicFrameLocks noGrp="1"/>
          </p:cNvGraphicFramePr>
          <p:nvPr>
            <p:ph sz="quarter" idx="2"/>
          </p:nvPr>
        </p:nvGraphicFramePr>
        <p:xfrm>
          <a:off x="5029200" y="5568950"/>
          <a:ext cx="3429000" cy="484188"/>
        </p:xfrm>
        <a:graphic>
          <a:graphicData uri="http://schemas.openxmlformats.org/presentationml/2006/ole">
            <mc:AlternateContent xmlns:mc="http://schemas.openxmlformats.org/markup-compatibility/2006">
              <mc:Choice xmlns:v="urn:schemas-microsoft-com:vml" Requires="v">
                <p:oleObj spid="_x0000_s3255" name="" r:id="rId3" imgW="1600200" imgH="228600" progId="Equation.3">
                  <p:embed/>
                </p:oleObj>
              </mc:Choice>
              <mc:Fallback>
                <p:oleObj name="" r:id="rId3" imgW="1600200" imgH="228600" progId="Equation.3">
                  <p:embed/>
                  <p:pic>
                    <p:nvPicPr>
                      <p:cNvPr id="0" name="图片 3254"/>
                      <p:cNvPicPr/>
                      <p:nvPr/>
                    </p:nvPicPr>
                    <p:blipFill>
                      <a:blip r:embed="rId4"/>
                      <a:stretch>
                        <a:fillRect/>
                      </a:stretch>
                    </p:blipFill>
                    <p:spPr>
                      <a:xfrm>
                        <a:off x="5029200" y="5568950"/>
                        <a:ext cx="3429000" cy="484188"/>
                      </a:xfrm>
                      <a:prstGeom prst="rect">
                        <a:avLst/>
                      </a:prstGeom>
                      <a:noFill/>
                      <a:ln w="38100">
                        <a:miter/>
                      </a:ln>
                    </p:spPr>
                  </p:pic>
                </p:oleObj>
              </mc:Fallback>
            </mc:AlternateContent>
          </a:graphicData>
        </a:graphic>
      </p:graphicFrame>
      <p:graphicFrame>
        <p:nvGraphicFramePr>
          <p:cNvPr id="263173" name="Object 7"/>
          <p:cNvGraphicFramePr>
            <a:graphicFrameLocks noGrp="1"/>
          </p:cNvGraphicFramePr>
          <p:nvPr>
            <p:ph sz="quarter" idx="3"/>
          </p:nvPr>
        </p:nvGraphicFramePr>
        <p:xfrm>
          <a:off x="5029200" y="6019800"/>
          <a:ext cx="3429000" cy="452438"/>
        </p:xfrm>
        <a:graphic>
          <a:graphicData uri="http://schemas.openxmlformats.org/presentationml/2006/ole">
            <mc:AlternateContent xmlns:mc="http://schemas.openxmlformats.org/markup-compatibility/2006">
              <mc:Choice xmlns:v="urn:schemas-microsoft-com:vml" Requires="v">
                <p:oleObj spid="_x0000_s3252" name="" r:id="rId5" imgW="1651000" imgH="228600" progId="Equation.3">
                  <p:embed/>
                </p:oleObj>
              </mc:Choice>
              <mc:Fallback>
                <p:oleObj name="" r:id="rId5" imgW="1651000" imgH="228600" progId="Equation.3">
                  <p:embed/>
                  <p:pic>
                    <p:nvPicPr>
                      <p:cNvPr id="0" name="图片 3251"/>
                      <p:cNvPicPr/>
                      <p:nvPr/>
                    </p:nvPicPr>
                    <p:blipFill>
                      <a:blip r:embed="rId6"/>
                      <a:stretch>
                        <a:fillRect/>
                      </a:stretch>
                    </p:blipFill>
                    <p:spPr>
                      <a:xfrm>
                        <a:off x="5029200" y="6019800"/>
                        <a:ext cx="3429000" cy="452438"/>
                      </a:xfrm>
                      <a:prstGeom prst="rect">
                        <a:avLst/>
                      </a:prstGeom>
                      <a:noFill/>
                      <a:ln w="38100">
                        <a:miter/>
                      </a:ln>
                    </p:spPr>
                  </p:pic>
                </p:oleObj>
              </mc:Fallback>
            </mc:AlternateContent>
          </a:graphicData>
        </a:graphic>
      </p:graphicFrame>
      <p:pic>
        <p:nvPicPr>
          <p:cNvPr id="263174" name="Picture 8"/>
          <p:cNvPicPr>
            <a:picLocks noChangeAspect="1"/>
          </p:cNvPicPr>
          <p:nvPr/>
        </p:nvPicPr>
        <p:blipFill>
          <a:blip r:embed="rId7"/>
          <a:stretch>
            <a:fillRect/>
          </a:stretch>
        </p:blipFill>
        <p:spPr>
          <a:xfrm>
            <a:off x="152400" y="4295775"/>
            <a:ext cx="3886200" cy="2028825"/>
          </a:xfrm>
          <a:prstGeom prst="rect">
            <a:avLst/>
          </a:prstGeom>
          <a:noFill/>
          <a:ln w="9525">
            <a:noFill/>
          </a:ln>
        </p:spPr>
      </p:pic>
      <p:sp>
        <p:nvSpPr>
          <p:cNvPr id="324617" name="Text Box 9"/>
          <p:cNvSpPr txBox="1"/>
          <p:nvPr/>
        </p:nvSpPr>
        <p:spPr>
          <a:xfrm>
            <a:off x="990600" y="16764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200" b="1" dirty="0">
                <a:latin typeface="Times New Roman" panose="02020603050405020304" pitchFamily="18" charset="0"/>
                <a:ea typeface="宋体" panose="02010600030101010101" pitchFamily="2" charset="-122"/>
              </a:rPr>
              <a:t> </a:t>
            </a:r>
            <a:r>
              <a:rPr lang="zh-CN" altLang="en-US" sz="2200" b="1" dirty="0">
                <a:latin typeface="Times New Roman" panose="02020603050405020304" pitchFamily="18" charset="0"/>
                <a:ea typeface="宋体" panose="02010600030101010101" pitchFamily="2" charset="-122"/>
              </a:rPr>
              <a:t>输入：</a:t>
            </a:r>
            <a:r>
              <a:rPr lang="en-US" altLang="zh-CN" sz="2200" b="1" dirty="0">
                <a:solidFill>
                  <a:schemeClr val="accent2"/>
                </a:solidFill>
                <a:latin typeface="Times New Roman" panose="02020603050405020304" pitchFamily="18" charset="0"/>
                <a:ea typeface="宋体" panose="02010600030101010101" pitchFamily="2" charset="-122"/>
              </a:rPr>
              <a:t>[1</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a:t>
            </a:r>
            <a:r>
              <a:rPr lang="en-US" altLang="zh-CN" sz="2200" b="1" baseline="30000" dirty="0">
                <a:solidFill>
                  <a:schemeClr val="accent2"/>
                </a:solidFill>
                <a:latin typeface="Times New Roman" panose="02020603050405020304" pitchFamily="18" charset="0"/>
                <a:ea typeface="宋体" panose="02010600030101010101" pitchFamily="2" charset="-122"/>
              </a:rPr>
              <a:t>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sp>
        <p:nvSpPr>
          <p:cNvPr id="324618" name="Text Box 10"/>
          <p:cNvSpPr txBox="1"/>
          <p:nvPr/>
        </p:nvSpPr>
        <p:spPr>
          <a:xfrm>
            <a:off x="6781800" y="10668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pPr>
            <a:r>
              <a:rPr lang="zh-CN" altLang="en-US" sz="2200" b="1" dirty="0">
                <a:solidFill>
                  <a:schemeClr val="accent2"/>
                </a:solidFill>
                <a:latin typeface="Times New Roman" panose="02020603050405020304" pitchFamily="18" charset="0"/>
                <a:ea typeface="宋体" panose="02010600030101010101" pitchFamily="2" charset="-122"/>
              </a:rPr>
              <a:t>输出 </a:t>
            </a:r>
            <a:r>
              <a:rPr lang="en-US" altLang="zh-CN" sz="2200" b="1" dirty="0">
                <a:solidFill>
                  <a:schemeClr val="accent2"/>
                </a:solidFill>
                <a:latin typeface="Times New Roman" panose="02020603050405020304" pitchFamily="18"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sp>
        <p:nvSpPr>
          <p:cNvPr id="263177" name="Rectangle 11"/>
          <p:cNvSpPr/>
          <p:nvPr/>
        </p:nvSpPr>
        <p:spPr>
          <a:xfrm>
            <a:off x="0" y="914400"/>
            <a:ext cx="4244975" cy="5400675"/>
          </a:xfrm>
          <a:prstGeom prst="rect">
            <a:avLst/>
          </a:prstGeom>
          <a:noFill/>
          <a:ln w="9525">
            <a:noFill/>
          </a:ln>
        </p:spPr>
        <p:txBody>
          <a:bodyPr anchor="t" anchorCtr="0"/>
          <a:p>
            <a:pPr marL="268605" indent="-268605">
              <a:lnSpc>
                <a:spcPct val="120000"/>
              </a:lnSpc>
              <a:spcBef>
                <a:spcPct val="20000"/>
              </a:spcBef>
              <a:buClr>
                <a:schemeClr val="accent2"/>
              </a:buClr>
              <a:buSzPct val="80000"/>
              <a:buFont typeface="Wingdings" panose="05000000000000000000" pitchFamily="2" charset="2"/>
              <a:buBlip>
                <a:blip r:embed="rId8"/>
              </a:buBlip>
            </a:pPr>
            <a:r>
              <a:rPr lang="en-US" altLang="zh-CN" sz="24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3</a:t>
            </a:r>
            <a:r>
              <a:rPr lang="zh-CN" altLang="en-US" sz="2600" b="1" dirty="0">
                <a:latin typeface="Times New Roman" panose="02020603050405020304" pitchFamily="18" charset="0"/>
                <a:ea typeface="宋体" panose="02010600030101010101" pitchFamily="2" charset="-122"/>
              </a:rPr>
              <a:t>）测试</a:t>
            </a:r>
            <a:endParaRPr lang="zh-CN" altLang="en-US" sz="2600" b="1" dirty="0">
              <a:latin typeface="Times New Roman" panose="02020603050405020304" pitchFamily="18" charset="0"/>
              <a:ea typeface="宋体" panose="02010600030101010101" pitchFamily="2" charset="-122"/>
            </a:endParaRPr>
          </a:p>
        </p:txBody>
      </p:sp>
      <p:sp>
        <p:nvSpPr>
          <p:cNvPr id="263178" name="Rectangle 13"/>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4617"/>
                                        </p:tgtEl>
                                        <p:attrNameLst>
                                          <p:attrName>style.visibility</p:attrName>
                                        </p:attrNameLst>
                                      </p:cBhvr>
                                      <p:to>
                                        <p:strVal val="visible"/>
                                      </p:to>
                                    </p:set>
                                    <p:animEffect transition="in" filter="wipe(down)">
                                      <p:cBhvr>
                                        <p:cTn id="7" dur="500"/>
                                        <p:tgtEl>
                                          <p:spTgt spid="3246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4618"/>
                                        </p:tgtEl>
                                        <p:attrNameLst>
                                          <p:attrName>style.visibility</p:attrName>
                                        </p:attrNameLst>
                                      </p:cBhvr>
                                      <p:to>
                                        <p:strVal val="visible"/>
                                      </p:to>
                                    </p:set>
                                    <p:animEffect transition="in" filter="wipe(down)">
                                      <p:cBhvr>
                                        <p:cTn id="12" dur="500"/>
                                        <p:tgtEl>
                                          <p:spTgt spid="324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7" grpId="0"/>
      <p:bldP spid="3246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a:spLocks noGrp="1"/>
          </p:cNvSpPr>
          <p:nvPr>
            <p:ph type="title"/>
          </p:nvPr>
        </p:nvSpPr>
        <p:spPr/>
        <p:txBody>
          <a:bodyPr anchor="b" anchorCtr="0"/>
          <a:p>
            <a:endParaRPr lang="zh-CN" altLang="en-US"/>
          </a:p>
        </p:txBody>
      </p:sp>
      <p:pic>
        <p:nvPicPr>
          <p:cNvPr id="41986" name="图片 1"/>
          <p:cNvPicPr>
            <a:picLocks noChangeAspect="1"/>
          </p:cNvPicPr>
          <p:nvPr/>
        </p:nvPicPr>
        <p:blipFill>
          <a:blip r:embed="rId1"/>
          <a:stretch>
            <a:fillRect/>
          </a:stretch>
        </p:blipFill>
        <p:spPr>
          <a:xfrm>
            <a:off x="290513" y="840740"/>
            <a:ext cx="4646612" cy="566738"/>
          </a:xfrm>
          <a:prstGeom prst="rect">
            <a:avLst/>
          </a:prstGeom>
          <a:noFill/>
          <a:ln w="9525">
            <a:noFill/>
          </a:ln>
        </p:spPr>
      </p:pic>
      <p:sp>
        <p:nvSpPr>
          <p:cNvPr id="41987" name="内容占位符 2"/>
          <p:cNvSpPr>
            <a:spLocks noGrp="1"/>
          </p:cNvSpPr>
          <p:nvPr>
            <p:ph idx="1"/>
          </p:nvPr>
        </p:nvSpPr>
        <p:spPr>
          <a:xfrm>
            <a:off x="250825" y="1492250"/>
            <a:ext cx="8642350" cy="5400675"/>
          </a:xfrm>
        </p:spPr>
        <p:txBody>
          <a:bodyPr anchor="t" anchorCtr="0"/>
          <a:p>
            <a:r>
              <a:rPr lang="zh-CN" altLang="en-US" sz="2400"/>
              <a:t>1969年，有关感知机、神经网络的研究进入繁荣期。</a:t>
            </a:r>
            <a:endParaRPr lang="zh-CN" altLang="en-US" sz="2400"/>
          </a:p>
          <a:p>
            <a:r>
              <a:rPr lang="zh-CN" altLang="en-US" sz="2400"/>
              <a:t>但就在这一年，马文·明斯基写了一本书《感知机》。</a:t>
            </a:r>
            <a:endParaRPr lang="zh-CN" altLang="en-US" sz="2400"/>
          </a:p>
          <a:p>
            <a:r>
              <a:rPr lang="zh-CN" altLang="en-US" sz="2400"/>
              <a:t>他提出了著名的XOR问题和感知器数据线性不可分问题。</a:t>
            </a:r>
            <a:endParaRPr lang="zh-CN" altLang="en-US" sz="2400"/>
          </a:p>
          <a:p>
            <a:r>
              <a:rPr lang="zh-CN" altLang="en-US" sz="2400"/>
              <a:t>同时，如果将感知器增加到两层，计算量过大，而且现有的感知器算法将失效。</a:t>
            </a:r>
            <a:endParaRPr lang="zh-CN" altLang="en-US" sz="2400"/>
          </a:p>
          <a:p>
            <a:r>
              <a:rPr lang="zh-CN" altLang="en-US" sz="2400"/>
              <a:t>所以，他认为研究更深层的网络是没有价值的。这几乎宣判了人工神经网络死刑。导致此后长达十余年的神经网络发展低谷。</a:t>
            </a:r>
            <a:endParaRPr lang="zh-CN" altLang="en-US" sz="2400"/>
          </a:p>
        </p:txBody>
      </p:sp>
    </p:spTree>
  </p:cSld>
  <p:clrMapOvr>
    <a:masterClrMapping/>
  </p:clrMapOvr>
  <p:transition>
    <p:rand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3"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9314" name="Rectangle 11"/>
          <p:cNvSpPr/>
          <p:nvPr/>
        </p:nvSpPr>
        <p:spPr>
          <a:xfrm>
            <a:off x="4800600" y="5486400"/>
            <a:ext cx="3886200" cy="990600"/>
          </a:xfrm>
          <a:prstGeom prst="rect">
            <a:avLst/>
          </a:prstGeom>
          <a:solidFill>
            <a:schemeClr val="bg1"/>
          </a:solidFill>
          <a:ln w="9525" cap="flat" cmpd="sng">
            <a:solidFill>
              <a:srgbClr val="80808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269315" name="Object 3"/>
          <p:cNvGraphicFramePr>
            <a:graphicFrameLocks noGrp="1"/>
          </p:cNvGraphicFramePr>
          <p:nvPr>
            <p:ph sz="half" idx="1"/>
          </p:nvPr>
        </p:nvGraphicFramePr>
        <p:xfrm>
          <a:off x="533400" y="1066800"/>
          <a:ext cx="7620000" cy="4343400"/>
        </p:xfrm>
        <a:graphic>
          <a:graphicData uri="http://schemas.openxmlformats.org/presentationml/2006/ole">
            <mc:AlternateContent xmlns:mc="http://schemas.openxmlformats.org/markup-compatibility/2006">
              <mc:Choice xmlns:v="urn:schemas-microsoft-com:vml" Requires="v">
                <p:oleObj spid="_x0000_s3287" name="" r:id="rId1" imgW="5431790" imgH="3094990" progId="SmartDraw.2">
                  <p:embed/>
                </p:oleObj>
              </mc:Choice>
              <mc:Fallback>
                <p:oleObj name="" r:id="rId1" imgW="5431790" imgH="3094990" progId="SmartDraw.2">
                  <p:embed/>
                  <p:pic>
                    <p:nvPicPr>
                      <p:cNvPr id="0" name="图片 3286"/>
                      <p:cNvPicPr/>
                      <p:nvPr/>
                    </p:nvPicPr>
                    <p:blipFill>
                      <a:blip r:embed="rId2"/>
                      <a:stretch>
                        <a:fillRect/>
                      </a:stretch>
                    </p:blipFill>
                    <p:spPr>
                      <a:xfrm>
                        <a:off x="533400" y="1066800"/>
                        <a:ext cx="7620000" cy="4343400"/>
                      </a:xfrm>
                      <a:prstGeom prst="rect">
                        <a:avLst/>
                      </a:prstGeom>
                      <a:noFill/>
                      <a:ln w="38100">
                        <a:miter/>
                      </a:ln>
                    </p:spPr>
                  </p:pic>
                </p:oleObj>
              </mc:Fallback>
            </mc:AlternateContent>
          </a:graphicData>
        </a:graphic>
      </p:graphicFrame>
      <p:sp>
        <p:nvSpPr>
          <p:cNvPr id="269316" name="Rectangle 4"/>
          <p:cNvSpPr/>
          <p:nvPr/>
        </p:nvSpPr>
        <p:spPr>
          <a:xfrm>
            <a:off x="250825" y="908050"/>
            <a:ext cx="8642350" cy="768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o"/>
            </a:pPr>
            <a:r>
              <a:rPr lang="en-US" altLang="zh-CN" sz="2700" b="1" dirty="0">
                <a:latin typeface="Arial" panose="020B0604020202020204" pitchFamily="34" charset="0"/>
                <a:ea typeface="宋体" panose="02010600030101010101" pitchFamily="2" charset="-122"/>
              </a:rPr>
              <a:t> </a:t>
            </a:r>
            <a:r>
              <a:rPr lang="zh-CN" altLang="en-US" sz="2700" b="1" dirty="0">
                <a:latin typeface="Arial" panose="020B0604020202020204" pitchFamily="34" charset="0"/>
                <a:ea typeface="宋体" panose="02010600030101010101" pitchFamily="2" charset="-122"/>
              </a:rPr>
              <a:t>例</a:t>
            </a:r>
            <a:r>
              <a:rPr lang="en-US" altLang="zh-CN" sz="2700" b="1" dirty="0">
                <a:latin typeface="Arial" panose="020B0604020202020204" pitchFamily="34" charset="0"/>
                <a:ea typeface="宋体" panose="02010600030101010101" pitchFamily="2" charset="-122"/>
              </a:rPr>
              <a:t>8.2</a:t>
            </a:r>
            <a:endParaRPr lang="en-US" altLang="zh-CN" sz="2600" b="1" dirty="0">
              <a:latin typeface="Arial" panose="020B0604020202020204" pitchFamily="34" charset="0"/>
              <a:ea typeface="宋体" panose="02010600030101010101" pitchFamily="2" charset="-122"/>
            </a:endParaRPr>
          </a:p>
        </p:txBody>
      </p:sp>
      <p:graphicFrame>
        <p:nvGraphicFramePr>
          <p:cNvPr id="269317" name="Object 6"/>
          <p:cNvGraphicFramePr>
            <a:graphicFrameLocks noGrp="1"/>
          </p:cNvGraphicFramePr>
          <p:nvPr>
            <p:ph sz="quarter" idx="2"/>
          </p:nvPr>
        </p:nvGraphicFramePr>
        <p:xfrm>
          <a:off x="5067300" y="5562600"/>
          <a:ext cx="3352800" cy="457200"/>
        </p:xfrm>
        <a:graphic>
          <a:graphicData uri="http://schemas.openxmlformats.org/presentationml/2006/ole">
            <mc:AlternateContent xmlns:mc="http://schemas.openxmlformats.org/markup-compatibility/2006">
              <mc:Choice xmlns:v="urn:schemas-microsoft-com:vml" Requires="v">
                <p:oleObj spid="_x0000_s3289" name="" r:id="rId3" imgW="1676400" imgH="228600" progId="Equation.3">
                  <p:embed/>
                </p:oleObj>
              </mc:Choice>
              <mc:Fallback>
                <p:oleObj name="" r:id="rId3" imgW="1676400" imgH="228600" progId="Equation.3">
                  <p:embed/>
                  <p:pic>
                    <p:nvPicPr>
                      <p:cNvPr id="0" name="图片 3288"/>
                      <p:cNvPicPr/>
                      <p:nvPr/>
                    </p:nvPicPr>
                    <p:blipFill>
                      <a:blip r:embed="rId4"/>
                      <a:stretch>
                        <a:fillRect/>
                      </a:stretch>
                    </p:blipFill>
                    <p:spPr>
                      <a:xfrm>
                        <a:off x="5067300" y="5562600"/>
                        <a:ext cx="3352800" cy="457200"/>
                      </a:xfrm>
                      <a:prstGeom prst="rect">
                        <a:avLst/>
                      </a:prstGeom>
                      <a:noFill/>
                      <a:ln w="38100">
                        <a:miter/>
                      </a:ln>
                    </p:spPr>
                  </p:pic>
                </p:oleObj>
              </mc:Fallback>
            </mc:AlternateContent>
          </a:graphicData>
        </a:graphic>
      </p:graphicFrame>
      <p:graphicFrame>
        <p:nvGraphicFramePr>
          <p:cNvPr id="269318" name="Object 7"/>
          <p:cNvGraphicFramePr>
            <a:graphicFrameLocks noGrp="1"/>
          </p:cNvGraphicFramePr>
          <p:nvPr>
            <p:ph sz="quarter" idx="3"/>
          </p:nvPr>
        </p:nvGraphicFramePr>
        <p:xfrm>
          <a:off x="5076825" y="6015038"/>
          <a:ext cx="3352800" cy="444500"/>
        </p:xfrm>
        <a:graphic>
          <a:graphicData uri="http://schemas.openxmlformats.org/presentationml/2006/ole">
            <mc:AlternateContent xmlns:mc="http://schemas.openxmlformats.org/markup-compatibility/2006">
              <mc:Choice xmlns:v="urn:schemas-microsoft-com:vml" Requires="v">
                <p:oleObj spid="_x0000_s3291" name="" r:id="rId5" imgW="1727200" imgH="228600" progId="Equation.3">
                  <p:embed/>
                </p:oleObj>
              </mc:Choice>
              <mc:Fallback>
                <p:oleObj name="" r:id="rId5" imgW="1727200" imgH="228600" progId="Equation.3">
                  <p:embed/>
                  <p:pic>
                    <p:nvPicPr>
                      <p:cNvPr id="0" name="图片 3290"/>
                      <p:cNvPicPr/>
                      <p:nvPr/>
                    </p:nvPicPr>
                    <p:blipFill>
                      <a:blip r:embed="rId6"/>
                      <a:stretch>
                        <a:fillRect/>
                      </a:stretch>
                    </p:blipFill>
                    <p:spPr>
                      <a:xfrm>
                        <a:off x="5076825" y="6015038"/>
                        <a:ext cx="3352800" cy="444500"/>
                      </a:xfrm>
                      <a:prstGeom prst="rect">
                        <a:avLst/>
                      </a:prstGeom>
                      <a:noFill/>
                      <a:ln w="38100">
                        <a:miter/>
                      </a:ln>
                    </p:spPr>
                  </p:pic>
                </p:oleObj>
              </mc:Fallback>
            </mc:AlternateContent>
          </a:graphicData>
        </a:graphic>
      </p:graphicFrame>
      <p:pic>
        <p:nvPicPr>
          <p:cNvPr id="269319" name="Picture 8"/>
          <p:cNvPicPr>
            <a:picLocks noChangeAspect="1"/>
          </p:cNvPicPr>
          <p:nvPr/>
        </p:nvPicPr>
        <p:blipFill>
          <a:blip r:embed="rId7"/>
          <a:stretch>
            <a:fillRect/>
          </a:stretch>
        </p:blipFill>
        <p:spPr>
          <a:xfrm>
            <a:off x="152400" y="4295775"/>
            <a:ext cx="3886200" cy="2028825"/>
          </a:xfrm>
          <a:prstGeom prst="rect">
            <a:avLst/>
          </a:prstGeom>
          <a:noFill/>
          <a:ln w="9525">
            <a:noFill/>
          </a:ln>
        </p:spPr>
      </p:pic>
      <p:sp>
        <p:nvSpPr>
          <p:cNvPr id="314377" name="Text Box 9"/>
          <p:cNvSpPr txBox="1"/>
          <p:nvPr/>
        </p:nvSpPr>
        <p:spPr>
          <a:xfrm>
            <a:off x="1143000" y="16764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200" b="1" dirty="0">
                <a:latin typeface="Times New Roman" panose="02020603050405020304" pitchFamily="18" charset="0"/>
                <a:ea typeface="宋体" panose="02010600030101010101" pitchFamily="2" charset="-122"/>
              </a:rPr>
              <a:t> </a:t>
            </a:r>
            <a:r>
              <a:rPr lang="zh-CN" altLang="en-US" sz="2200" b="1" dirty="0">
                <a:latin typeface="Times New Roman" panose="02020603050405020304" pitchFamily="18" charset="0"/>
                <a:ea typeface="宋体" panose="02010600030101010101" pitchFamily="2" charset="-122"/>
              </a:rPr>
              <a:t>输入：</a:t>
            </a:r>
            <a:r>
              <a:rPr lang="en-US" altLang="zh-CN" sz="2200" b="1" dirty="0">
                <a:solidFill>
                  <a:schemeClr val="accent2"/>
                </a:solidFill>
                <a:latin typeface="Times New Roman" panose="02020603050405020304" pitchFamily="18" charset="0"/>
                <a:ea typeface="宋体" panose="02010600030101010101" pitchFamily="2" charset="-122"/>
              </a:rPr>
              <a:t>[1</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 </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a:t>
            </a:r>
            <a:r>
              <a:rPr lang="en-US" altLang="zh-CN" sz="2200" b="1" baseline="30000" dirty="0">
                <a:solidFill>
                  <a:schemeClr val="accent2"/>
                </a:solidFill>
                <a:latin typeface="Times New Roman" panose="02020603050405020304" pitchFamily="18" charset="0"/>
                <a:ea typeface="宋体" panose="02010600030101010101" pitchFamily="2" charset="-122"/>
              </a:rPr>
              <a:t>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sp>
        <p:nvSpPr>
          <p:cNvPr id="314378" name="Text Box 10"/>
          <p:cNvSpPr txBox="1"/>
          <p:nvPr/>
        </p:nvSpPr>
        <p:spPr>
          <a:xfrm>
            <a:off x="6553200" y="9906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200" b="1" dirty="0">
                <a:latin typeface="Times New Roman" panose="02020603050405020304" pitchFamily="18" charset="0"/>
                <a:ea typeface="宋体" panose="02010600030101010101" pitchFamily="2" charset="-122"/>
              </a:rPr>
              <a:t> </a:t>
            </a:r>
            <a:r>
              <a:rPr lang="zh-CN" altLang="en-US" sz="2200" b="1" dirty="0">
                <a:latin typeface="Times New Roman" panose="02020603050405020304" pitchFamily="18" charset="0"/>
                <a:ea typeface="宋体" panose="02010600030101010101" pitchFamily="2" charset="-122"/>
              </a:rPr>
              <a:t>输出：</a:t>
            </a:r>
            <a:r>
              <a:rPr lang="en-US" altLang="zh-CN" sz="2200" b="1" dirty="0">
                <a:solidFill>
                  <a:schemeClr val="accent2"/>
                </a:solidFill>
                <a:latin typeface="Times New Roman" panose="02020603050405020304" pitchFamily="18" charset="0"/>
                <a:ea typeface="宋体" panose="02010600030101010101" pitchFamily="2" charset="-122"/>
              </a:rPr>
              <a:t>[1</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0 </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a:t>
            </a:r>
            <a:r>
              <a:rPr lang="en-US" altLang="zh-CN" sz="2200" b="1" baseline="30000" dirty="0">
                <a:solidFill>
                  <a:schemeClr val="accent2"/>
                </a:solidFill>
                <a:latin typeface="Times New Roman" panose="02020603050405020304" pitchFamily="18" charset="0"/>
                <a:ea typeface="宋体" panose="02010600030101010101" pitchFamily="2" charset="-122"/>
              </a:rPr>
              <a:t>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pic>
        <p:nvPicPr>
          <p:cNvPr id="314380" name="Picture 12"/>
          <p:cNvPicPr>
            <a:picLocks noChangeAspect="1"/>
          </p:cNvPicPr>
          <p:nvPr/>
        </p:nvPicPr>
        <p:blipFill>
          <a:blip r:embed="rId8"/>
          <a:stretch>
            <a:fillRect/>
          </a:stretch>
        </p:blipFill>
        <p:spPr>
          <a:xfrm>
            <a:off x="3657600" y="2667000"/>
            <a:ext cx="457200" cy="390525"/>
          </a:xfrm>
          <a:prstGeom prst="rect">
            <a:avLst/>
          </a:prstGeom>
          <a:noFill/>
          <a:ln w="9525">
            <a:noFill/>
          </a:ln>
        </p:spPr>
      </p:pic>
      <p:sp>
        <p:nvSpPr>
          <p:cNvPr id="269323" name="Rectangle 15"/>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4377"/>
                                        </p:tgtEl>
                                        <p:attrNameLst>
                                          <p:attrName>style.visibility</p:attrName>
                                        </p:attrNameLst>
                                      </p:cBhvr>
                                      <p:to>
                                        <p:strVal val="visible"/>
                                      </p:to>
                                    </p:set>
                                    <p:animEffect transition="in" filter="wipe(down)">
                                      <p:cBhvr>
                                        <p:cTn id="7" dur="500"/>
                                        <p:tgtEl>
                                          <p:spTgt spid="31437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4378"/>
                                        </p:tgtEl>
                                        <p:attrNameLst>
                                          <p:attrName>style.visibility</p:attrName>
                                        </p:attrNameLst>
                                      </p:cBhvr>
                                      <p:to>
                                        <p:strVal val="visible"/>
                                      </p:to>
                                    </p:set>
                                    <p:animEffect transition="in" filter="wipe(down)">
                                      <p:cBhvr>
                                        <p:cTn id="11" dur="500"/>
                                        <p:tgtEl>
                                          <p:spTgt spid="314378"/>
                                        </p:tgtEl>
                                      </p:cBhvr>
                                    </p:animEffect>
                                  </p:childTnLst>
                                </p:cTn>
                              </p:par>
                            </p:childTnLst>
                          </p:cTn>
                        </p:par>
                        <p:par>
                          <p:cTn id="12" fill="hold">
                            <p:stCondLst>
                              <p:cond delay="1000"/>
                            </p:stCondLst>
                            <p:childTnLst>
                              <p:par>
                                <p:cTn id="13" presetID="50" presetClass="path" presetSubtype="0" accel="50000" decel="50000" fill="hold" nodeType="afterEffect">
                                  <p:stCondLst>
                                    <p:cond delay="0"/>
                                  </p:stCondLst>
                                  <p:childTnLst>
                                    <p:animMotion origin="layout" path="M 0.025 -1.11111E-6 L 0.1375 -1.11111E-6 C 0.18733 -1.11111E-6 0.25 0.07454 0.25 0.13542 L 0.25 0.27292 " pathEditMode="relative" rAng="0" ptsTypes="FfFF">
                                      <p:cBhvr>
                                        <p:cTn id="14" dur="2000" fill="hold"/>
                                        <p:tgtEl>
                                          <p:spTgt spid="314380"/>
                                        </p:tgtEl>
                                        <p:attrNameLst>
                                          <p:attrName>ppt_x</p:attrName>
                                          <p:attrName>ppt_y</p:attrName>
                                        </p:attrNameLst>
                                      </p:cBhvr>
                                      <p:rCtr x="11200" y="13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7" grpId="0"/>
      <p:bldP spid="314378"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49" name="标题 1"/>
          <p:cNvSpPr>
            <a:spLocks noGrp="1"/>
          </p:cNvSpPr>
          <p:nvPr>
            <p:ph type="title"/>
          </p:nvPr>
        </p:nvSpPr>
        <p:spPr/>
        <p:txBody>
          <a:bodyPr anchor="b" anchorCtr="0"/>
          <a:p>
            <a:r>
              <a:rPr lang="en-US" altLang="zh-CN" b="0" dirty="0">
                <a:latin typeface="Times New Roman" panose="02020603050405020304" pitchFamily="18" charset="0"/>
                <a:ea typeface="黑体" panose="02010609060101010101" pitchFamily="2" charset="-122"/>
              </a:rPr>
              <a:t>8.4.1  </a:t>
            </a:r>
            <a:r>
              <a:rPr lang="zh-CN" altLang="en-US" b="0" dirty="0">
                <a:latin typeface="Times New Roman" panose="02020603050405020304" pitchFamily="18" charset="0"/>
                <a:ea typeface="黑体" panose="02010609060101010101" pitchFamily="2" charset="-122"/>
              </a:rPr>
              <a:t>离散</a:t>
            </a:r>
            <a:r>
              <a:rPr lang="en-US" altLang="zh-CN" b="0" dirty="0">
                <a:latin typeface="Times New Roman" panose="02020603050405020304" pitchFamily="18" charset="0"/>
                <a:ea typeface="黑体" panose="02010609060101010101" pitchFamily="2" charset="-122"/>
              </a:rPr>
              <a:t>Hopfield </a:t>
            </a:r>
            <a:r>
              <a:rPr lang="zh-CN" altLang="en-US" b="0" dirty="0">
                <a:latin typeface="Times New Roman" panose="02020603050405020304" pitchFamily="18" charset="0"/>
                <a:ea typeface="黑体" panose="02010609060101010101" pitchFamily="2" charset="-122"/>
              </a:rPr>
              <a:t>神经网络</a:t>
            </a:r>
            <a:endParaRPr lang="zh-CN" altLang="en-US"/>
          </a:p>
        </p:txBody>
      </p:sp>
      <p:sp>
        <p:nvSpPr>
          <p:cNvPr id="206850" name="Text Box 13"/>
          <p:cNvSpPr txBox="1"/>
          <p:nvPr/>
        </p:nvSpPr>
        <p:spPr>
          <a:xfrm>
            <a:off x="381000" y="990600"/>
            <a:ext cx="2819400" cy="366713"/>
          </a:xfrm>
          <a:prstGeom prst="rect">
            <a:avLst/>
          </a:prstGeom>
          <a:noFill/>
          <a:ln w="9525">
            <a:noFill/>
          </a:ln>
        </p:spPr>
        <p:txBody>
          <a:bodyPr anchor="t" anchorCtr="0">
            <a:spAutoFit/>
          </a:bodyPr>
          <a:p>
            <a:pPr>
              <a:spcBef>
                <a:spcPct val="50000"/>
              </a:spcBef>
            </a:pPr>
            <a:endParaRPr lang="zh-CN" altLang="zh-CN" sz="1800" dirty="0">
              <a:latin typeface="Arial" panose="020B0604020202020204" pitchFamily="34" charset="0"/>
              <a:ea typeface="宋体" panose="02010600030101010101" pitchFamily="2" charset="-122"/>
            </a:endParaRPr>
          </a:p>
        </p:txBody>
      </p:sp>
      <p:sp>
        <p:nvSpPr>
          <p:cNvPr id="206851" name="Rectangle 16"/>
          <p:cNvSpPr/>
          <p:nvPr/>
        </p:nvSpPr>
        <p:spPr>
          <a:xfrm>
            <a:off x="250825" y="908050"/>
            <a:ext cx="8642350" cy="768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pPr>
            <a:r>
              <a:rPr lang="en-US" altLang="zh-CN" sz="2700" b="1" dirty="0">
                <a:latin typeface="Times New Roman" panose="02020603050405020304" pitchFamily="18" charset="0"/>
                <a:ea typeface="宋体" panose="02010600030101010101" pitchFamily="2" charset="-122"/>
              </a:rPr>
              <a:t>2. </a:t>
            </a:r>
            <a:r>
              <a:rPr lang="zh-CN" altLang="en-US" sz="2700" b="1" dirty="0">
                <a:latin typeface="Times New Roman" panose="02020603050405020304" pitchFamily="18" charset="0"/>
                <a:ea typeface="宋体" panose="02010600030101010101" pitchFamily="2" charset="-122"/>
              </a:rPr>
              <a:t>网络的稳定性</a:t>
            </a:r>
            <a:endParaRPr lang="zh-CN" altLang="en-US" sz="2600" b="1" dirty="0">
              <a:latin typeface="Times New Roman" panose="02020603050405020304" pitchFamily="18" charset="0"/>
              <a:ea typeface="宋体" panose="02010600030101010101" pitchFamily="2" charset="-122"/>
            </a:endParaRPr>
          </a:p>
        </p:txBody>
      </p:sp>
      <p:pic>
        <p:nvPicPr>
          <p:cNvPr id="206852" name="图片 4"/>
          <p:cNvPicPr>
            <a:picLocks noChangeAspect="1"/>
          </p:cNvPicPr>
          <p:nvPr/>
        </p:nvPicPr>
        <p:blipFill>
          <a:blip r:embed="rId1"/>
          <a:stretch>
            <a:fillRect/>
          </a:stretch>
        </p:blipFill>
        <p:spPr>
          <a:xfrm>
            <a:off x="771525" y="1676400"/>
            <a:ext cx="7600950" cy="4156075"/>
          </a:xfrm>
          <a:prstGeom prst="rect">
            <a:avLst/>
          </a:prstGeom>
          <a:noFill/>
          <a:ln w="9525">
            <a:noFill/>
          </a:ln>
        </p:spPr>
      </p:pic>
    </p:spTree>
  </p:cSld>
  <p:clrMapOvr>
    <a:masterClrMapping/>
  </p:clrMapOvr>
  <p:transition>
    <p:random/>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3" name="标题 1"/>
          <p:cNvSpPr>
            <a:spLocks noGrp="1"/>
          </p:cNvSpPr>
          <p:nvPr>
            <p:ph type="title"/>
          </p:nvPr>
        </p:nvSpPr>
        <p:spPr/>
        <p:txBody>
          <a:bodyPr anchor="b" anchorCtr="0"/>
          <a:p>
            <a:endParaRPr lang="zh-CN" altLang="en-US"/>
          </a:p>
        </p:txBody>
      </p:sp>
      <p:pic>
        <p:nvPicPr>
          <p:cNvPr id="207874" name="内容占位符 4"/>
          <p:cNvPicPr>
            <a:picLocks noGrp="1" noChangeAspect="1"/>
          </p:cNvPicPr>
          <p:nvPr>
            <p:ph sz="half" idx="1"/>
          </p:nvPr>
        </p:nvPicPr>
        <p:blipFill>
          <a:blip r:embed="rId1"/>
          <a:stretch>
            <a:fillRect/>
          </a:stretch>
        </p:blipFill>
        <p:spPr>
          <a:xfrm>
            <a:off x="517525" y="1108075"/>
            <a:ext cx="3448050" cy="657225"/>
          </a:xfrm>
        </p:spPr>
      </p:pic>
      <p:pic>
        <p:nvPicPr>
          <p:cNvPr id="207875" name="内容占位符 5"/>
          <p:cNvPicPr>
            <a:picLocks noGrp="1" noChangeAspect="1"/>
          </p:cNvPicPr>
          <p:nvPr>
            <p:ph sz="half" idx="2"/>
          </p:nvPr>
        </p:nvPicPr>
        <p:blipFill>
          <a:blip r:embed="rId2"/>
          <a:stretch>
            <a:fillRect/>
          </a:stretch>
        </p:blipFill>
        <p:spPr>
          <a:xfrm>
            <a:off x="517525" y="1765300"/>
            <a:ext cx="3448050" cy="1336675"/>
          </a:xfrm>
        </p:spPr>
      </p:pic>
      <p:pic>
        <p:nvPicPr>
          <p:cNvPr id="207876" name="图片 6"/>
          <p:cNvPicPr>
            <a:picLocks noChangeAspect="1"/>
          </p:cNvPicPr>
          <p:nvPr/>
        </p:nvPicPr>
        <p:blipFill>
          <a:blip r:embed="rId3"/>
          <a:stretch>
            <a:fillRect/>
          </a:stretch>
        </p:blipFill>
        <p:spPr>
          <a:xfrm>
            <a:off x="4471988" y="1108075"/>
            <a:ext cx="2760662" cy="2160588"/>
          </a:xfrm>
          <a:prstGeom prst="rect">
            <a:avLst/>
          </a:prstGeom>
          <a:noFill/>
          <a:ln w="9525">
            <a:noFill/>
          </a:ln>
        </p:spPr>
      </p:pic>
      <p:pic>
        <p:nvPicPr>
          <p:cNvPr id="207877" name="图片 7"/>
          <p:cNvPicPr>
            <a:picLocks noChangeAspect="1"/>
          </p:cNvPicPr>
          <p:nvPr/>
        </p:nvPicPr>
        <p:blipFill>
          <a:blip r:embed="rId4"/>
          <a:stretch>
            <a:fillRect/>
          </a:stretch>
        </p:blipFill>
        <p:spPr>
          <a:xfrm>
            <a:off x="517525" y="3810000"/>
            <a:ext cx="3438525" cy="1847850"/>
          </a:xfrm>
          <a:prstGeom prst="rect">
            <a:avLst/>
          </a:prstGeom>
          <a:noFill/>
          <a:ln w="9525">
            <a:noFill/>
          </a:ln>
        </p:spPr>
      </p:pic>
      <p:pic>
        <p:nvPicPr>
          <p:cNvPr id="207878" name="图片 8"/>
          <p:cNvPicPr>
            <a:picLocks noChangeAspect="1"/>
          </p:cNvPicPr>
          <p:nvPr/>
        </p:nvPicPr>
        <p:blipFill>
          <a:blip r:embed="rId5"/>
          <a:stretch>
            <a:fillRect/>
          </a:stretch>
        </p:blipFill>
        <p:spPr>
          <a:xfrm>
            <a:off x="4489450" y="3810000"/>
            <a:ext cx="2743200" cy="2182813"/>
          </a:xfrm>
          <a:prstGeom prst="rect">
            <a:avLst/>
          </a:prstGeom>
          <a:noFill/>
          <a:ln w="9525">
            <a:noFill/>
          </a:ln>
        </p:spPr>
      </p:pic>
    </p:spTree>
  </p:cSld>
  <p:clrMapOvr>
    <a:masterClrMapping/>
  </p:clrMapOvr>
  <p:transition>
    <p:rand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7" name="标题 1"/>
          <p:cNvSpPr>
            <a:spLocks noGrp="1"/>
          </p:cNvSpPr>
          <p:nvPr>
            <p:ph type="title"/>
          </p:nvPr>
        </p:nvSpPr>
        <p:spPr/>
        <p:txBody>
          <a:bodyPr anchor="b" anchorCtr="0"/>
          <a:p>
            <a:endParaRPr lang="zh-CN" altLang="en-US"/>
          </a:p>
        </p:txBody>
      </p:sp>
      <p:sp>
        <p:nvSpPr>
          <p:cNvPr id="208898" name="内容占位符 2"/>
          <p:cNvSpPr>
            <a:spLocks noGrp="1"/>
          </p:cNvSpPr>
          <p:nvPr>
            <p:ph sz="half" idx="1"/>
          </p:nvPr>
        </p:nvSpPr>
        <p:spPr/>
        <p:txBody>
          <a:bodyPr anchor="t" anchorCtr="0"/>
          <a:p>
            <a:pPr>
              <a:buSzTx/>
            </a:pPr>
            <a:r>
              <a:rPr lang="zh-CN" altLang="en-US">
                <a:latin typeface="+mn-lt"/>
                <a:ea typeface="+mn-ea"/>
                <a:cs typeface="+mn-cs"/>
              </a:rPr>
              <a:t>吸引子与能量函数</a:t>
            </a:r>
            <a:endParaRPr lang="zh-CN" altLang="en-US">
              <a:latin typeface="+mn-lt"/>
              <a:ea typeface="+mn-ea"/>
              <a:cs typeface="+mn-cs"/>
            </a:endParaRPr>
          </a:p>
        </p:txBody>
      </p:sp>
      <p:sp>
        <p:nvSpPr>
          <p:cNvPr id="208899" name="文本框 6"/>
          <p:cNvSpPr txBox="1"/>
          <p:nvPr/>
        </p:nvSpPr>
        <p:spPr>
          <a:xfrm>
            <a:off x="5259388" y="2541588"/>
            <a:ext cx="6630987" cy="1014412"/>
          </a:xfrm>
          <a:prstGeom prst="rect">
            <a:avLst/>
          </a:prstGeom>
          <a:noFill/>
          <a:ln w="9525">
            <a:noFill/>
          </a:ln>
        </p:spPr>
        <p:txBody>
          <a:bodyPr wrap="square" anchor="t" anchorCtr="0">
            <a:spAutoFit/>
          </a:bodyPr>
          <a:p>
            <a:r>
              <a:rPr lang="zh-CN" altLang="en-US" sz="2000" b="1">
                <a:latin typeface="Arial" panose="020B0604020202020204" pitchFamily="34" charset="0"/>
                <a:ea typeface="宋体" panose="02010600030101010101" pitchFamily="2" charset="-122"/>
              </a:rPr>
              <a:t>问题解：吸引子</a:t>
            </a:r>
            <a:endParaRPr lang="zh-CN" altLang="en-US" sz="2000" b="1">
              <a:latin typeface="Arial" panose="020B0604020202020204" pitchFamily="34" charset="0"/>
              <a:ea typeface="宋体" panose="02010600030101010101" pitchFamily="2" charset="-122"/>
            </a:endParaRPr>
          </a:p>
          <a:p>
            <a:r>
              <a:rPr lang="zh-CN" altLang="en-US" sz="2000" b="1">
                <a:latin typeface="Arial" panose="020B0604020202020204" pitchFamily="34" charset="0"/>
                <a:ea typeface="宋体" panose="02010600030101010101" pitchFamily="2" charset="-122"/>
              </a:rPr>
              <a:t>求解过程：从初态向吸引子演变</a:t>
            </a:r>
            <a:endParaRPr lang="zh-CN" altLang="en-US" sz="2000" b="1">
              <a:latin typeface="Arial" panose="020B0604020202020204" pitchFamily="34" charset="0"/>
              <a:ea typeface="宋体" panose="02010600030101010101" pitchFamily="2" charset="-122"/>
            </a:endParaRPr>
          </a:p>
          <a:p>
            <a:endParaRPr lang="zh-CN" altLang="en-US" sz="2000" b="1">
              <a:latin typeface="Arial" panose="020B0604020202020204" pitchFamily="34" charset="0"/>
              <a:ea typeface="宋体" panose="02010600030101010101" pitchFamily="2" charset="-122"/>
            </a:endParaRPr>
          </a:p>
        </p:txBody>
      </p:sp>
      <p:sp>
        <p:nvSpPr>
          <p:cNvPr id="208900" name="文本框 7"/>
          <p:cNvSpPr txBox="1"/>
          <p:nvPr/>
        </p:nvSpPr>
        <p:spPr>
          <a:xfrm>
            <a:off x="3332163" y="4535488"/>
            <a:ext cx="6629400" cy="1014412"/>
          </a:xfrm>
          <a:prstGeom prst="rect">
            <a:avLst/>
          </a:prstGeom>
          <a:noFill/>
          <a:ln w="9525">
            <a:noFill/>
          </a:ln>
        </p:spPr>
        <p:txBody>
          <a:bodyPr wrap="square" anchor="t" anchorCtr="0">
            <a:spAutoFit/>
          </a:bodyPr>
          <a:p>
            <a:r>
              <a:rPr lang="zh-CN" altLang="en-US" sz="2000" b="1">
                <a:latin typeface="Arial" panose="020B0604020202020204" pitchFamily="34" charset="0"/>
                <a:ea typeface="宋体" panose="02010600030101010101" pitchFamily="2" charset="-122"/>
              </a:rPr>
              <a:t>联想记忆：从部分找到全部信息从而得到最终解</a:t>
            </a:r>
            <a:endParaRPr lang="zh-CN" altLang="en-US" sz="2000" b="1">
              <a:latin typeface="Arial" panose="020B0604020202020204" pitchFamily="34" charset="0"/>
              <a:ea typeface="宋体" panose="02010600030101010101" pitchFamily="2" charset="-122"/>
            </a:endParaRPr>
          </a:p>
          <a:p>
            <a:r>
              <a:rPr lang="zh-CN" altLang="en-US" sz="2000" b="1">
                <a:latin typeface="Arial" panose="020B0604020202020204" pitchFamily="34" charset="0"/>
                <a:ea typeface="宋体" panose="02010600030101010101" pitchFamily="2" charset="-122"/>
              </a:rPr>
              <a:t>吸引子：所有可能的最终解（分类）</a:t>
            </a:r>
            <a:endParaRPr lang="zh-CN" altLang="en-US" sz="2000" b="1">
              <a:latin typeface="Arial" panose="020B0604020202020204" pitchFamily="34" charset="0"/>
              <a:ea typeface="宋体" panose="02010600030101010101" pitchFamily="2" charset="-122"/>
            </a:endParaRPr>
          </a:p>
          <a:p>
            <a:endParaRPr lang="zh-CN" altLang="en-US" sz="2000" b="1">
              <a:latin typeface="Arial" panose="020B0604020202020204" pitchFamily="34" charset="0"/>
              <a:ea typeface="宋体" panose="02010600030101010101" pitchFamily="2" charset="-122"/>
            </a:endParaRPr>
          </a:p>
        </p:txBody>
      </p:sp>
      <p:pic>
        <p:nvPicPr>
          <p:cNvPr id="208901" name="图片 8"/>
          <p:cNvPicPr>
            <a:picLocks noChangeAspect="1"/>
          </p:cNvPicPr>
          <p:nvPr/>
        </p:nvPicPr>
        <p:blipFill>
          <a:blip r:embed="rId1"/>
          <a:stretch>
            <a:fillRect/>
          </a:stretch>
        </p:blipFill>
        <p:spPr>
          <a:xfrm>
            <a:off x="2366963" y="5549900"/>
            <a:ext cx="4048125" cy="1228725"/>
          </a:xfrm>
          <a:prstGeom prst="rect">
            <a:avLst/>
          </a:prstGeom>
          <a:noFill/>
          <a:ln w="9525">
            <a:noFill/>
          </a:ln>
        </p:spPr>
      </p:pic>
      <p:sp>
        <p:nvSpPr>
          <p:cNvPr id="208902" name="文本框 1"/>
          <p:cNvSpPr txBox="1"/>
          <p:nvPr/>
        </p:nvSpPr>
        <p:spPr>
          <a:xfrm>
            <a:off x="609600" y="1425575"/>
            <a:ext cx="8283575" cy="1476375"/>
          </a:xfrm>
          <a:prstGeom prst="rect">
            <a:avLst/>
          </a:prstGeom>
          <a:noFill/>
          <a:ln w="9525">
            <a:noFill/>
          </a:ln>
        </p:spPr>
        <p:txBody>
          <a:bodyPr wrap="square" anchor="t" anchorCtr="0">
            <a:spAutoFit/>
          </a:bodyPr>
          <a:p>
            <a:pPr>
              <a:lnSpc>
                <a:spcPct val="150000"/>
              </a:lnSpc>
              <a:buSzTx/>
            </a:pPr>
            <a:r>
              <a:rPr lang="zh-CN" altLang="en-US" sz="2000">
                <a:latin typeface="Arial" panose="020B0604020202020204" pitchFamily="34" charset="0"/>
                <a:ea typeface="宋体" panose="02010600030101010101" pitchFamily="2" charset="-122"/>
              </a:rPr>
              <a:t>网络达到稳定时的状态X，称为网络的吸引子；</a:t>
            </a:r>
            <a:endParaRPr lang="zh-CN" altLang="en-US" sz="2000">
              <a:latin typeface="Arial" panose="020B0604020202020204" pitchFamily="34" charset="0"/>
              <a:ea typeface="宋体" panose="02010600030101010101" pitchFamily="2" charset="-122"/>
            </a:endParaRPr>
          </a:p>
          <a:p>
            <a:pPr>
              <a:lnSpc>
                <a:spcPct val="150000"/>
              </a:lnSpc>
              <a:buSzTx/>
            </a:pPr>
            <a:r>
              <a:rPr lang="zh-CN" altLang="en-US" sz="2000">
                <a:latin typeface="Arial" panose="020B0604020202020204" pitchFamily="34" charset="0"/>
                <a:ea typeface="宋体" panose="02010600030101010101" pitchFamily="2" charset="-122"/>
              </a:rPr>
              <a:t>如果把问题的解编码为网络的吸引子，从初态向吸引子演变的过程就是求解过程</a:t>
            </a:r>
            <a:endParaRPr lang="zh-CN" altLang="en-US" sz="2000">
              <a:latin typeface="Arial" panose="020B0604020202020204" pitchFamily="34" charset="0"/>
              <a:ea typeface="宋体" panose="02010600030101010101" pitchFamily="2" charset="-122"/>
            </a:endParaRPr>
          </a:p>
        </p:txBody>
      </p:sp>
      <p:sp>
        <p:nvSpPr>
          <p:cNvPr id="208903" name="文本框 3"/>
          <p:cNvSpPr txBox="1"/>
          <p:nvPr/>
        </p:nvSpPr>
        <p:spPr>
          <a:xfrm>
            <a:off x="685800" y="3286125"/>
            <a:ext cx="8283575" cy="1476375"/>
          </a:xfrm>
          <a:prstGeom prst="rect">
            <a:avLst/>
          </a:prstGeom>
          <a:noFill/>
          <a:ln w="9525">
            <a:noFill/>
          </a:ln>
        </p:spPr>
        <p:txBody>
          <a:bodyPr wrap="square" anchor="t" anchorCtr="0">
            <a:spAutoFit/>
          </a:bodyPr>
          <a:p>
            <a:pPr>
              <a:lnSpc>
                <a:spcPct val="150000"/>
              </a:lnSpc>
              <a:buSzTx/>
            </a:pPr>
            <a:r>
              <a:rPr lang="zh-CN" altLang="en-US" sz="2000">
                <a:latin typeface="Arial" panose="020B0604020202020204" pitchFamily="34" charset="0"/>
                <a:ea typeface="宋体" panose="02010600030101010101" pitchFamily="2" charset="-122"/>
              </a:rPr>
              <a:t>把需要记忆的样本信息存储于网络不同的吸引子，当输入含有部分记忆信息的样本时，网络的演变过程就是从部分信息寻找全部信息，即联系记忆的过程</a:t>
            </a:r>
            <a:endParaRPr lang="zh-CN" altLang="en-US" sz="20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5" name="标题 1"/>
          <p:cNvSpPr>
            <a:spLocks noGrp="1"/>
          </p:cNvSpPr>
          <p:nvPr>
            <p:ph type="title"/>
          </p:nvPr>
        </p:nvSpPr>
        <p:spPr/>
        <p:txBody>
          <a:bodyPr anchor="b" anchorCtr="0"/>
          <a:p>
            <a:endParaRPr lang="zh-CN" altLang="en-US"/>
          </a:p>
        </p:txBody>
      </p:sp>
      <p:sp>
        <p:nvSpPr>
          <p:cNvPr id="210946" name="内容占位符 2"/>
          <p:cNvSpPr>
            <a:spLocks noGrp="1"/>
          </p:cNvSpPr>
          <p:nvPr>
            <p:ph sz="half" idx="1"/>
          </p:nvPr>
        </p:nvSpPr>
        <p:spPr/>
        <p:txBody>
          <a:bodyPr anchor="t" anchorCtr="0"/>
          <a:p>
            <a:pPr>
              <a:buSzTx/>
            </a:pPr>
            <a:r>
              <a:rPr lang="zh-CN" altLang="en-US">
                <a:latin typeface="+mn-lt"/>
                <a:ea typeface="+mn-ea"/>
                <a:cs typeface="+mn-cs"/>
              </a:rPr>
              <a:t>网络如何稳定，收敛？</a:t>
            </a:r>
            <a:endParaRPr lang="zh-CN" altLang="en-US">
              <a:latin typeface="+mn-lt"/>
              <a:ea typeface="+mn-ea"/>
              <a:cs typeface="+mn-cs"/>
            </a:endParaRPr>
          </a:p>
        </p:txBody>
      </p:sp>
      <p:pic>
        <p:nvPicPr>
          <p:cNvPr id="210947" name="内容占位符 4"/>
          <p:cNvPicPr>
            <a:picLocks noGrp="1" noChangeAspect="1"/>
          </p:cNvPicPr>
          <p:nvPr>
            <p:ph sz="half" idx="2"/>
          </p:nvPr>
        </p:nvPicPr>
        <p:blipFill>
          <a:blip r:embed="rId1"/>
          <a:stretch>
            <a:fillRect/>
          </a:stretch>
        </p:blipFill>
        <p:spPr>
          <a:xfrm>
            <a:off x="765175" y="1579563"/>
            <a:ext cx="6756400" cy="1144587"/>
          </a:xfrm>
        </p:spPr>
      </p:pic>
      <p:sp>
        <p:nvSpPr>
          <p:cNvPr id="210948" name="文本框 5"/>
          <p:cNvSpPr txBox="1"/>
          <p:nvPr/>
        </p:nvSpPr>
        <p:spPr>
          <a:xfrm>
            <a:off x="763588" y="5692775"/>
            <a:ext cx="6637337" cy="830263"/>
          </a:xfrm>
          <a:prstGeom prst="rect">
            <a:avLst/>
          </a:prstGeom>
          <a:noFill/>
          <a:ln w="9525">
            <a:noFill/>
          </a:ln>
        </p:spPr>
        <p:txBody>
          <a:bodyPr wrap="square" anchor="t" anchorCtr="0">
            <a:spAutoFit/>
          </a:bodyPr>
          <a:p>
            <a:r>
              <a:rPr lang="zh-CN" altLang="en-US" sz="2400">
                <a:latin typeface="Arial" panose="020B0604020202020204" pitchFamily="34" charset="0"/>
                <a:ea typeface="宋体" panose="02010600030101010101" pitchFamily="2" charset="-122"/>
              </a:rPr>
              <a:t>俄国数学家和力学家A.M.李雅普诺夫在1892年所创立的用于分析系统稳定性的理论。</a:t>
            </a:r>
            <a:endParaRPr lang="zh-CN" altLang="en-US" sz="2400">
              <a:latin typeface="Arial" panose="020B0604020202020204" pitchFamily="34" charset="0"/>
              <a:ea typeface="宋体" panose="02010600030101010101" pitchFamily="2" charset="-122"/>
            </a:endParaRPr>
          </a:p>
        </p:txBody>
      </p:sp>
      <p:pic>
        <p:nvPicPr>
          <p:cNvPr id="210949" name="图片 6"/>
          <p:cNvPicPr>
            <a:picLocks noChangeAspect="1"/>
          </p:cNvPicPr>
          <p:nvPr/>
        </p:nvPicPr>
        <p:blipFill>
          <a:blip r:embed="rId2"/>
          <a:stretch>
            <a:fillRect/>
          </a:stretch>
        </p:blipFill>
        <p:spPr>
          <a:xfrm>
            <a:off x="763588" y="2932113"/>
            <a:ext cx="6757987" cy="2693987"/>
          </a:xfrm>
          <a:prstGeom prst="rect">
            <a:avLst/>
          </a:prstGeom>
          <a:noFill/>
          <a:ln w="9525">
            <a:noFill/>
          </a:ln>
        </p:spPr>
      </p:pic>
    </p:spTree>
  </p:cSld>
  <p:clrMapOvr>
    <a:masterClrMapping/>
  </p:clrMapOvr>
  <p:transition>
    <p:random/>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69" name="标题 1"/>
          <p:cNvSpPr>
            <a:spLocks noGrp="1"/>
          </p:cNvSpPr>
          <p:nvPr>
            <p:ph type="title"/>
          </p:nvPr>
        </p:nvSpPr>
        <p:spPr/>
        <p:txBody>
          <a:bodyPr anchor="b" anchorCtr="0"/>
          <a:p>
            <a:endParaRPr lang="zh-CN" altLang="en-US"/>
          </a:p>
        </p:txBody>
      </p:sp>
      <p:sp>
        <p:nvSpPr>
          <p:cNvPr id="211970" name="内容占位符 2"/>
          <p:cNvSpPr>
            <a:spLocks noGrp="1"/>
          </p:cNvSpPr>
          <p:nvPr>
            <p:ph sz="half" idx="1"/>
          </p:nvPr>
        </p:nvSpPr>
        <p:spPr>
          <a:xfrm>
            <a:off x="250825" y="908050"/>
            <a:ext cx="8159750" cy="5400675"/>
          </a:xfrm>
        </p:spPr>
        <p:txBody>
          <a:bodyPr anchor="t" anchorCtr="0"/>
          <a:p>
            <a:pPr>
              <a:buSzTx/>
            </a:pPr>
            <a:r>
              <a:rPr lang="zh-CN" altLang="en-US">
                <a:latin typeface="+mn-lt"/>
                <a:ea typeface="+mn-ea"/>
                <a:cs typeface="+mn-cs"/>
              </a:rPr>
              <a:t>将前面两式带入能量表达式中</a:t>
            </a:r>
            <a:endParaRPr lang="zh-CN" altLang="en-US">
              <a:latin typeface="+mn-lt"/>
              <a:ea typeface="+mn-ea"/>
              <a:cs typeface="+mn-cs"/>
            </a:endParaRPr>
          </a:p>
        </p:txBody>
      </p:sp>
      <p:pic>
        <p:nvPicPr>
          <p:cNvPr id="211971" name="图片 4"/>
          <p:cNvPicPr>
            <a:picLocks noChangeAspect="1"/>
          </p:cNvPicPr>
          <p:nvPr/>
        </p:nvPicPr>
        <p:blipFill>
          <a:blip r:embed="rId1"/>
          <a:stretch>
            <a:fillRect/>
          </a:stretch>
        </p:blipFill>
        <p:spPr>
          <a:xfrm>
            <a:off x="785813" y="1581150"/>
            <a:ext cx="3071812" cy="406400"/>
          </a:xfrm>
          <a:prstGeom prst="rect">
            <a:avLst/>
          </a:prstGeom>
          <a:noFill/>
          <a:ln w="9525">
            <a:noFill/>
          </a:ln>
        </p:spPr>
      </p:pic>
      <p:pic>
        <p:nvPicPr>
          <p:cNvPr id="211972" name="图片 5"/>
          <p:cNvPicPr>
            <a:picLocks noChangeAspect="1"/>
          </p:cNvPicPr>
          <p:nvPr/>
        </p:nvPicPr>
        <p:blipFill>
          <a:blip r:embed="rId2"/>
          <a:stretch>
            <a:fillRect/>
          </a:stretch>
        </p:blipFill>
        <p:spPr>
          <a:xfrm>
            <a:off x="758825" y="2162175"/>
            <a:ext cx="7988300" cy="617538"/>
          </a:xfrm>
          <a:prstGeom prst="rect">
            <a:avLst/>
          </a:prstGeom>
          <a:noFill/>
          <a:ln w="9525">
            <a:noFill/>
          </a:ln>
        </p:spPr>
      </p:pic>
      <p:pic>
        <p:nvPicPr>
          <p:cNvPr id="211973" name="图片 6"/>
          <p:cNvPicPr>
            <a:picLocks noChangeAspect="1"/>
          </p:cNvPicPr>
          <p:nvPr/>
        </p:nvPicPr>
        <p:blipFill>
          <a:blip r:embed="rId3"/>
          <a:stretch>
            <a:fillRect/>
          </a:stretch>
        </p:blipFill>
        <p:spPr>
          <a:xfrm>
            <a:off x="758825" y="2974975"/>
            <a:ext cx="5861050" cy="393700"/>
          </a:xfrm>
          <a:prstGeom prst="rect">
            <a:avLst/>
          </a:prstGeom>
          <a:noFill/>
          <a:ln w="9525">
            <a:noFill/>
          </a:ln>
        </p:spPr>
      </p:pic>
      <p:pic>
        <p:nvPicPr>
          <p:cNvPr id="211974" name="图片 7"/>
          <p:cNvPicPr>
            <a:picLocks noChangeAspect="1"/>
          </p:cNvPicPr>
          <p:nvPr/>
        </p:nvPicPr>
        <p:blipFill>
          <a:blip r:embed="rId4"/>
          <a:stretch>
            <a:fillRect/>
          </a:stretch>
        </p:blipFill>
        <p:spPr>
          <a:xfrm>
            <a:off x="758825" y="3549650"/>
            <a:ext cx="4832350" cy="409575"/>
          </a:xfrm>
          <a:prstGeom prst="rect">
            <a:avLst/>
          </a:prstGeom>
          <a:noFill/>
          <a:ln w="9525">
            <a:noFill/>
          </a:ln>
        </p:spPr>
      </p:pic>
      <p:sp>
        <p:nvSpPr>
          <p:cNvPr id="211975" name="文本框 8"/>
          <p:cNvSpPr txBox="1"/>
          <p:nvPr/>
        </p:nvSpPr>
        <p:spPr>
          <a:xfrm>
            <a:off x="727075" y="3967480"/>
            <a:ext cx="8335010" cy="460375"/>
          </a:xfrm>
          <a:prstGeom prst="rect">
            <a:avLst/>
          </a:prstGeom>
          <a:noFill/>
          <a:ln w="9525">
            <a:noFill/>
          </a:ln>
        </p:spPr>
        <p:txBody>
          <a:bodyPr wrap="square" anchor="t" anchorCtr="0">
            <a:spAutoFit/>
          </a:bodyPr>
          <a:p>
            <a:r>
              <a:rPr lang="zh-CN" altLang="en-US" sz="2400">
                <a:latin typeface="Arial" panose="020B0604020202020204" pitchFamily="34" charset="0"/>
                <a:ea typeface="宋体" panose="02010600030101010101" pitchFamily="2" charset="-122"/>
              </a:rPr>
              <a:t>异步模式下，将下式带入上面最后推导的公式，</a:t>
            </a:r>
            <a:r>
              <a:rPr lang="en-US" altLang="zh-CN" sz="2400">
                <a:latin typeface="Arial" panose="020B0604020202020204" pitchFamily="34" charset="0"/>
                <a:ea typeface="宋体" panose="02010600030101010101" pitchFamily="2" charset="-122"/>
              </a:rPr>
              <a:t>W</a:t>
            </a:r>
            <a:r>
              <a:rPr lang="zh-CN" altLang="en-US" sz="2400">
                <a:latin typeface="Arial" panose="020B0604020202020204" pitchFamily="34" charset="0"/>
                <a:ea typeface="宋体" panose="02010600030101010101" pitchFamily="2" charset="-122"/>
              </a:rPr>
              <a:t>为对称阵</a:t>
            </a:r>
            <a:endParaRPr lang="zh-CN" altLang="en-US" sz="2400">
              <a:latin typeface="Arial" panose="020B0604020202020204" pitchFamily="34" charset="0"/>
              <a:ea typeface="宋体" panose="02010600030101010101" pitchFamily="2" charset="-122"/>
            </a:endParaRPr>
          </a:p>
        </p:txBody>
      </p:sp>
      <p:pic>
        <p:nvPicPr>
          <p:cNvPr id="211976" name="图片 9"/>
          <p:cNvPicPr>
            <a:picLocks noChangeAspect="1"/>
          </p:cNvPicPr>
          <p:nvPr/>
        </p:nvPicPr>
        <p:blipFill>
          <a:blip r:embed="rId5"/>
          <a:stretch>
            <a:fillRect/>
          </a:stretch>
        </p:blipFill>
        <p:spPr>
          <a:xfrm>
            <a:off x="758825" y="4427538"/>
            <a:ext cx="4243388" cy="519112"/>
          </a:xfrm>
          <a:prstGeom prst="rect">
            <a:avLst/>
          </a:prstGeom>
          <a:noFill/>
          <a:ln w="9525">
            <a:noFill/>
          </a:ln>
        </p:spPr>
      </p:pic>
      <p:pic>
        <p:nvPicPr>
          <p:cNvPr id="211977" name="图片 10"/>
          <p:cNvPicPr>
            <a:picLocks noChangeAspect="1"/>
          </p:cNvPicPr>
          <p:nvPr/>
        </p:nvPicPr>
        <p:blipFill>
          <a:blip r:embed="rId6"/>
          <a:stretch>
            <a:fillRect/>
          </a:stretch>
        </p:blipFill>
        <p:spPr>
          <a:xfrm>
            <a:off x="727075" y="5095875"/>
            <a:ext cx="7024688" cy="952500"/>
          </a:xfrm>
          <a:prstGeom prst="rect">
            <a:avLst/>
          </a:prstGeom>
          <a:noFill/>
          <a:ln w="9525">
            <a:noFill/>
          </a:ln>
        </p:spPr>
      </p:pic>
      <p:pic>
        <p:nvPicPr>
          <p:cNvPr id="211978" name="图片 11"/>
          <p:cNvPicPr>
            <a:picLocks noChangeAspect="1"/>
          </p:cNvPicPr>
          <p:nvPr/>
        </p:nvPicPr>
        <p:blipFill>
          <a:blip r:embed="rId7"/>
          <a:stretch>
            <a:fillRect/>
          </a:stretch>
        </p:blipFill>
        <p:spPr>
          <a:xfrm>
            <a:off x="1260475" y="4429125"/>
            <a:ext cx="379413" cy="444500"/>
          </a:xfrm>
          <a:prstGeom prst="rect">
            <a:avLst/>
          </a:prstGeom>
          <a:noFill/>
          <a:ln w="9525">
            <a:noFill/>
          </a:ln>
        </p:spPr>
      </p:pic>
      <p:sp>
        <p:nvSpPr>
          <p:cNvPr id="211979" name="文本框 12"/>
          <p:cNvSpPr txBox="1"/>
          <p:nvPr/>
        </p:nvSpPr>
        <p:spPr>
          <a:xfrm>
            <a:off x="6846888" y="6275388"/>
            <a:ext cx="1614487" cy="460375"/>
          </a:xfrm>
          <a:prstGeom prst="rect">
            <a:avLst/>
          </a:prstGeom>
          <a:noFill/>
          <a:ln w="9525">
            <a:noFill/>
          </a:ln>
        </p:spPr>
        <p:txBody>
          <a:bodyPr wrap="square" anchor="t" anchorCtr="0">
            <a:spAutoFit/>
          </a:bodyPr>
          <a:p>
            <a:r>
              <a:rPr lang="en-US" altLang="zh-CN" sz="2400">
                <a:latin typeface="Arial" panose="020B0604020202020204" pitchFamily="34" charset="0"/>
                <a:ea typeface="宋体" panose="02010600030101010101" pitchFamily="2" charset="-122"/>
              </a:rPr>
              <a:t>0</a:t>
            </a:r>
            <a:endParaRPr lang="en-US" altLang="zh-CN" sz="2400">
              <a:latin typeface="Arial" panose="020B0604020202020204" pitchFamily="34" charset="0"/>
              <a:ea typeface="宋体" panose="02010600030101010101" pitchFamily="2" charset="-122"/>
            </a:endParaRPr>
          </a:p>
        </p:txBody>
      </p:sp>
      <p:pic>
        <p:nvPicPr>
          <p:cNvPr id="211980" name="图片 13"/>
          <p:cNvPicPr>
            <a:picLocks noChangeAspect="1"/>
          </p:cNvPicPr>
          <p:nvPr/>
        </p:nvPicPr>
        <p:blipFill>
          <a:blip r:embed="rId8"/>
          <a:stretch>
            <a:fillRect/>
          </a:stretch>
        </p:blipFill>
        <p:spPr>
          <a:xfrm>
            <a:off x="3857625" y="6307138"/>
            <a:ext cx="1144588" cy="520700"/>
          </a:xfrm>
          <a:prstGeom prst="rect">
            <a:avLst/>
          </a:prstGeom>
          <a:noFill/>
          <a:ln w="9525">
            <a:noFill/>
          </a:ln>
        </p:spPr>
      </p:pic>
      <p:sp>
        <p:nvSpPr>
          <p:cNvPr id="2" name="下箭头 1"/>
          <p:cNvSpPr/>
          <p:nvPr/>
        </p:nvSpPr>
        <p:spPr>
          <a:xfrm>
            <a:off x="4330700" y="5927725"/>
            <a:ext cx="214313" cy="379413"/>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 name="下箭头 2"/>
          <p:cNvSpPr/>
          <p:nvPr/>
        </p:nvSpPr>
        <p:spPr>
          <a:xfrm>
            <a:off x="6867525" y="5970588"/>
            <a:ext cx="212725" cy="379413"/>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p:transition>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7" name="标题 4"/>
          <p:cNvSpPr>
            <a:spLocks noGrp="1"/>
          </p:cNvSpPr>
          <p:nvPr>
            <p:ph type="title"/>
          </p:nvPr>
        </p:nvSpPr>
        <p:spPr/>
        <p:txBody>
          <a:bodyPr anchor="b" anchorCtr="0"/>
          <a:p>
            <a:endParaRPr lang="zh-CN" altLang="en-US"/>
          </a:p>
        </p:txBody>
      </p:sp>
      <p:pic>
        <p:nvPicPr>
          <p:cNvPr id="214018" name="内容占位符 6"/>
          <p:cNvPicPr>
            <a:picLocks noGrp="1" noChangeAspect="1"/>
          </p:cNvPicPr>
          <p:nvPr>
            <p:ph idx="1"/>
          </p:nvPr>
        </p:nvPicPr>
        <p:blipFill>
          <a:blip r:embed="rId1"/>
          <a:stretch>
            <a:fillRect/>
          </a:stretch>
        </p:blipFill>
        <p:spPr>
          <a:xfrm>
            <a:off x="901700" y="1558925"/>
            <a:ext cx="6381750" cy="1190625"/>
          </a:xfrm>
        </p:spPr>
      </p:pic>
      <p:pic>
        <p:nvPicPr>
          <p:cNvPr id="214019" name="图片 7"/>
          <p:cNvPicPr>
            <a:picLocks noChangeAspect="1"/>
          </p:cNvPicPr>
          <p:nvPr/>
        </p:nvPicPr>
        <p:blipFill>
          <a:blip r:embed="rId2"/>
          <a:stretch>
            <a:fillRect/>
          </a:stretch>
        </p:blipFill>
        <p:spPr>
          <a:xfrm>
            <a:off x="2214563" y="946150"/>
            <a:ext cx="3754437" cy="503238"/>
          </a:xfrm>
          <a:prstGeom prst="rect">
            <a:avLst/>
          </a:prstGeom>
          <a:noFill/>
          <a:ln w="9525">
            <a:noFill/>
          </a:ln>
        </p:spPr>
      </p:pic>
      <p:pic>
        <p:nvPicPr>
          <p:cNvPr id="214020" name="图片 8"/>
          <p:cNvPicPr>
            <a:picLocks noChangeAspect="1"/>
          </p:cNvPicPr>
          <p:nvPr/>
        </p:nvPicPr>
        <p:blipFill>
          <a:blip r:embed="rId3"/>
          <a:stretch>
            <a:fillRect/>
          </a:stretch>
        </p:blipFill>
        <p:spPr>
          <a:xfrm>
            <a:off x="882650" y="3014663"/>
            <a:ext cx="6400800" cy="828675"/>
          </a:xfrm>
          <a:prstGeom prst="rect">
            <a:avLst/>
          </a:prstGeom>
          <a:noFill/>
          <a:ln w="9525">
            <a:noFill/>
          </a:ln>
        </p:spPr>
      </p:pic>
      <p:pic>
        <p:nvPicPr>
          <p:cNvPr id="214021" name="图片 9"/>
          <p:cNvPicPr>
            <a:picLocks noChangeAspect="1"/>
          </p:cNvPicPr>
          <p:nvPr/>
        </p:nvPicPr>
        <p:blipFill>
          <a:blip r:embed="rId4"/>
          <a:stretch>
            <a:fillRect/>
          </a:stretch>
        </p:blipFill>
        <p:spPr>
          <a:xfrm>
            <a:off x="901700" y="4098925"/>
            <a:ext cx="6343650" cy="742950"/>
          </a:xfrm>
          <a:prstGeom prst="rect">
            <a:avLst/>
          </a:prstGeom>
          <a:noFill/>
          <a:ln w="9525">
            <a:noFill/>
          </a:ln>
        </p:spPr>
      </p:pic>
      <p:pic>
        <p:nvPicPr>
          <p:cNvPr id="214022" name="图片 10"/>
          <p:cNvPicPr>
            <a:picLocks noChangeAspect="1"/>
          </p:cNvPicPr>
          <p:nvPr/>
        </p:nvPicPr>
        <p:blipFill>
          <a:blip r:embed="rId5"/>
          <a:stretch>
            <a:fillRect/>
          </a:stretch>
        </p:blipFill>
        <p:spPr>
          <a:xfrm>
            <a:off x="2076450" y="5168900"/>
            <a:ext cx="4295775" cy="419100"/>
          </a:xfrm>
          <a:prstGeom prst="rect">
            <a:avLst/>
          </a:prstGeom>
          <a:noFill/>
          <a:ln w="9525">
            <a:noFill/>
          </a:ln>
        </p:spPr>
      </p:pic>
    </p:spTree>
  </p:cSld>
  <p:clrMapOvr>
    <a:masterClrMapping/>
  </p:clrMapOvr>
  <p:transition>
    <p:random/>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1" name="标题 4"/>
          <p:cNvSpPr>
            <a:spLocks noGrp="1"/>
          </p:cNvSpPr>
          <p:nvPr>
            <p:ph type="title"/>
          </p:nvPr>
        </p:nvSpPr>
        <p:spPr/>
        <p:txBody>
          <a:bodyPr anchor="b" anchorCtr="0"/>
          <a:p>
            <a:endParaRPr lang="zh-CN" altLang="en-US"/>
          </a:p>
        </p:txBody>
      </p:sp>
      <p:pic>
        <p:nvPicPr>
          <p:cNvPr id="215042" name="内容占位符 1"/>
          <p:cNvPicPr>
            <a:picLocks noGrp="1" noChangeAspect="1"/>
          </p:cNvPicPr>
          <p:nvPr>
            <p:ph idx="1"/>
          </p:nvPr>
        </p:nvPicPr>
        <p:blipFill>
          <a:blip r:embed="rId1"/>
          <a:stretch>
            <a:fillRect/>
          </a:stretch>
        </p:blipFill>
        <p:spPr>
          <a:xfrm>
            <a:off x="590550" y="1071563"/>
            <a:ext cx="7962900" cy="1985962"/>
          </a:xfrm>
        </p:spPr>
      </p:pic>
      <p:pic>
        <p:nvPicPr>
          <p:cNvPr id="215043" name="图片 2"/>
          <p:cNvPicPr>
            <a:picLocks noChangeAspect="1"/>
          </p:cNvPicPr>
          <p:nvPr/>
        </p:nvPicPr>
        <p:blipFill>
          <a:blip r:embed="rId2"/>
          <a:stretch>
            <a:fillRect/>
          </a:stretch>
        </p:blipFill>
        <p:spPr>
          <a:xfrm>
            <a:off x="590550" y="3405188"/>
            <a:ext cx="2809875" cy="2251075"/>
          </a:xfrm>
          <a:prstGeom prst="rect">
            <a:avLst/>
          </a:prstGeom>
          <a:noFill/>
          <a:ln w="9525">
            <a:noFill/>
          </a:ln>
        </p:spPr>
      </p:pic>
      <p:sp>
        <p:nvSpPr>
          <p:cNvPr id="215044" name="文本框 8"/>
          <p:cNvSpPr txBox="1"/>
          <p:nvPr/>
        </p:nvSpPr>
        <p:spPr>
          <a:xfrm>
            <a:off x="590550" y="5702300"/>
            <a:ext cx="8020050" cy="830263"/>
          </a:xfrm>
          <a:prstGeom prst="rect">
            <a:avLst/>
          </a:prstGeom>
          <a:noFill/>
          <a:ln w="9525">
            <a:noFill/>
          </a:ln>
        </p:spPr>
        <p:txBody>
          <a:bodyPr wrap="square" anchor="t" anchorCtr="0">
            <a:spAutoFit/>
          </a:bodyPr>
          <a:p>
            <a:r>
              <a:rPr lang="zh-CN" altLang="en-US" sz="2400">
                <a:latin typeface="Arial" panose="020B0604020202020204" pitchFamily="34" charset="0"/>
                <a:ea typeface="宋体" panose="02010600030101010101" pitchFamily="2" charset="-122"/>
              </a:rPr>
              <a:t>当网络工作方式和权矩阵满足前面所述条件时，网络终将收敛到一个吸引子</a:t>
            </a:r>
            <a:endParaRPr lang="zh-CN" altLang="en-US" sz="2400">
              <a:latin typeface="Arial" panose="020B0604020202020204" pitchFamily="34" charset="0"/>
              <a:ea typeface="宋体" panose="02010600030101010101" pitchFamily="2" charset="-122"/>
            </a:endParaRPr>
          </a:p>
        </p:txBody>
      </p:sp>
      <p:pic>
        <p:nvPicPr>
          <p:cNvPr id="215045" name="内容占位符 3"/>
          <p:cNvPicPr>
            <a:picLocks noGrp="1" noChangeAspect="1"/>
          </p:cNvPicPr>
          <p:nvPr>
            <p:ph sz="half" idx="4294967295"/>
          </p:nvPr>
        </p:nvPicPr>
        <p:blipFill>
          <a:blip r:embed="rId3"/>
          <a:stretch>
            <a:fillRect/>
          </a:stretch>
        </p:blipFill>
        <p:spPr>
          <a:xfrm>
            <a:off x="3524250" y="3959225"/>
            <a:ext cx="5435600" cy="920750"/>
          </a:xfrm>
        </p:spPr>
      </p:pic>
    </p:spTree>
  </p:cSld>
  <p:clrMapOvr>
    <a:masterClrMapping/>
  </p:clrMapOvr>
  <p:transition>
    <p:rand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5" name="标题 4"/>
          <p:cNvSpPr>
            <a:spLocks noGrp="1"/>
          </p:cNvSpPr>
          <p:nvPr>
            <p:ph type="title"/>
          </p:nvPr>
        </p:nvSpPr>
        <p:spPr/>
        <p:txBody>
          <a:bodyPr anchor="b" anchorCtr="0"/>
          <a:p>
            <a:endParaRPr lang="zh-CN" altLang="en-US"/>
          </a:p>
        </p:txBody>
      </p:sp>
      <p:sp>
        <p:nvSpPr>
          <p:cNvPr id="216066" name="内容占位符 5"/>
          <p:cNvSpPr>
            <a:spLocks noGrp="1"/>
          </p:cNvSpPr>
          <p:nvPr>
            <p:ph idx="1"/>
          </p:nvPr>
        </p:nvSpPr>
        <p:spPr>
          <a:xfrm>
            <a:off x="34925" y="4005263"/>
            <a:ext cx="8080375" cy="3616325"/>
          </a:xfrm>
        </p:spPr>
        <p:txBody>
          <a:bodyPr anchor="t" anchorCtr="0"/>
          <a:p>
            <a:r>
              <a:rPr lang="zh-CN" altLang="en-US" sz="2400"/>
              <a:t>由前面推到可知，异步能量的变化是</a:t>
            </a:r>
            <a:endParaRPr lang="zh-CN" altLang="en-US" sz="2400"/>
          </a:p>
        </p:txBody>
      </p:sp>
      <p:sp>
        <p:nvSpPr>
          <p:cNvPr id="216067" name="文本框 1"/>
          <p:cNvSpPr txBox="1"/>
          <p:nvPr/>
        </p:nvSpPr>
        <p:spPr>
          <a:xfrm>
            <a:off x="415925" y="2374900"/>
            <a:ext cx="7699375" cy="16303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正定二次型与正定矩阵有密切的联系，所以在定义正定矩阵之前，让我们先定义正定二次型:</a:t>
            </a:r>
            <a:endParaRPr lang="zh-CN" altLang="en-US" sz="2000">
              <a:latin typeface="Arial" panose="020B0604020202020204" pitchFamily="34" charset="0"/>
              <a:ea typeface="宋体" panose="02010600030101010101" pitchFamily="2" charset="-122"/>
            </a:endParaRPr>
          </a:p>
          <a:p>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若对任何非零向量x，实二次型f(x)如果对任何x≠0都有f(x)&gt;0，则称f为正定二次型，并称矩阵A是正定的，记之A&gt;0。</a:t>
            </a:r>
            <a:endParaRPr lang="zh-CN" altLang="en-US" sz="2000">
              <a:latin typeface="Arial" panose="020B0604020202020204" pitchFamily="34" charset="0"/>
              <a:ea typeface="宋体" panose="02010600030101010101" pitchFamily="2" charset="-122"/>
            </a:endParaRPr>
          </a:p>
        </p:txBody>
      </p:sp>
      <p:pic>
        <p:nvPicPr>
          <p:cNvPr id="216068" name="图片 7"/>
          <p:cNvPicPr>
            <a:picLocks noChangeAspect="1"/>
          </p:cNvPicPr>
          <p:nvPr/>
        </p:nvPicPr>
        <p:blipFill>
          <a:blip r:embed="rId1"/>
          <a:stretch>
            <a:fillRect/>
          </a:stretch>
        </p:blipFill>
        <p:spPr>
          <a:xfrm>
            <a:off x="642938" y="4664075"/>
            <a:ext cx="3754437" cy="503238"/>
          </a:xfrm>
          <a:prstGeom prst="rect">
            <a:avLst/>
          </a:prstGeom>
          <a:noFill/>
          <a:ln w="9525">
            <a:noFill/>
          </a:ln>
        </p:spPr>
      </p:pic>
      <p:pic>
        <p:nvPicPr>
          <p:cNvPr id="216069" name="图片 3"/>
          <p:cNvPicPr>
            <a:picLocks noChangeAspect="1"/>
          </p:cNvPicPr>
          <p:nvPr/>
        </p:nvPicPr>
        <p:blipFill>
          <a:blip r:embed="rId2"/>
          <a:stretch>
            <a:fillRect/>
          </a:stretch>
        </p:blipFill>
        <p:spPr>
          <a:xfrm>
            <a:off x="415925" y="947738"/>
            <a:ext cx="7316788" cy="1331912"/>
          </a:xfrm>
          <a:prstGeom prst="rect">
            <a:avLst/>
          </a:prstGeom>
          <a:noFill/>
          <a:ln w="9525">
            <a:noFill/>
          </a:ln>
        </p:spPr>
      </p:pic>
      <p:pic>
        <p:nvPicPr>
          <p:cNvPr id="216070" name="图片 6"/>
          <p:cNvPicPr>
            <a:picLocks noChangeAspect="1"/>
          </p:cNvPicPr>
          <p:nvPr/>
        </p:nvPicPr>
        <p:blipFill>
          <a:blip r:embed="rId3"/>
          <a:stretch>
            <a:fillRect/>
          </a:stretch>
        </p:blipFill>
        <p:spPr>
          <a:xfrm>
            <a:off x="642938" y="5372100"/>
            <a:ext cx="3649662" cy="376238"/>
          </a:xfrm>
          <a:prstGeom prst="rect">
            <a:avLst/>
          </a:prstGeom>
          <a:noFill/>
          <a:ln w="9525">
            <a:noFill/>
          </a:ln>
        </p:spPr>
      </p:pic>
      <p:sp>
        <p:nvSpPr>
          <p:cNvPr id="216071" name="文本框 8"/>
          <p:cNvSpPr txBox="1"/>
          <p:nvPr/>
        </p:nvSpPr>
        <p:spPr>
          <a:xfrm>
            <a:off x="4703763" y="4664075"/>
            <a:ext cx="3228975"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所以，同步的能量变化是：</a:t>
            </a:r>
            <a:endParaRPr lang="zh-CN" altLang="en-US" sz="2000">
              <a:latin typeface="Arial" panose="020B0604020202020204" pitchFamily="34" charset="0"/>
              <a:ea typeface="宋体" panose="02010600030101010101" pitchFamily="2" charset="-122"/>
            </a:endParaRPr>
          </a:p>
        </p:txBody>
      </p:sp>
      <p:pic>
        <p:nvPicPr>
          <p:cNvPr id="216072" name="图片 9"/>
          <p:cNvPicPr>
            <a:picLocks noChangeAspect="1"/>
          </p:cNvPicPr>
          <p:nvPr/>
        </p:nvPicPr>
        <p:blipFill>
          <a:blip r:embed="rId4"/>
          <a:stretch>
            <a:fillRect/>
          </a:stretch>
        </p:blipFill>
        <p:spPr>
          <a:xfrm>
            <a:off x="642938" y="5864225"/>
            <a:ext cx="5797550" cy="866775"/>
          </a:xfrm>
          <a:prstGeom prst="rect">
            <a:avLst/>
          </a:prstGeom>
          <a:noFill/>
          <a:ln w="9525">
            <a:noFill/>
          </a:ln>
        </p:spPr>
      </p:pic>
    </p:spTree>
  </p:cSld>
  <p:clrMapOvr>
    <a:masterClrMapping/>
  </p:clrMapOvr>
  <p:transition>
    <p:rand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3" name="标题 4"/>
          <p:cNvSpPr>
            <a:spLocks noGrp="1"/>
          </p:cNvSpPr>
          <p:nvPr>
            <p:ph type="title"/>
          </p:nvPr>
        </p:nvSpPr>
        <p:spPr/>
        <p:txBody>
          <a:bodyPr anchor="b" anchorCtr="0"/>
          <a:p>
            <a:endParaRPr lang="zh-CN" altLang="en-US"/>
          </a:p>
        </p:txBody>
      </p:sp>
      <p:pic>
        <p:nvPicPr>
          <p:cNvPr id="218114" name="图片 6"/>
          <p:cNvPicPr>
            <a:picLocks noChangeAspect="1"/>
          </p:cNvPicPr>
          <p:nvPr/>
        </p:nvPicPr>
        <p:blipFill>
          <a:blip r:embed="rId1"/>
          <a:stretch>
            <a:fillRect/>
          </a:stretch>
        </p:blipFill>
        <p:spPr>
          <a:xfrm>
            <a:off x="466725" y="908050"/>
            <a:ext cx="3648075" cy="374650"/>
          </a:xfrm>
          <a:prstGeom prst="rect">
            <a:avLst/>
          </a:prstGeom>
          <a:noFill/>
          <a:ln w="9525">
            <a:noFill/>
          </a:ln>
        </p:spPr>
      </p:pic>
      <p:pic>
        <p:nvPicPr>
          <p:cNvPr id="218115" name="图片 9"/>
          <p:cNvPicPr>
            <a:picLocks noChangeAspect="1"/>
          </p:cNvPicPr>
          <p:nvPr/>
        </p:nvPicPr>
        <p:blipFill>
          <a:blip r:embed="rId2"/>
          <a:stretch>
            <a:fillRect/>
          </a:stretch>
        </p:blipFill>
        <p:spPr>
          <a:xfrm>
            <a:off x="466725" y="1457325"/>
            <a:ext cx="5797550" cy="868363"/>
          </a:xfrm>
          <a:prstGeom prst="rect">
            <a:avLst/>
          </a:prstGeom>
          <a:noFill/>
          <a:ln w="9525">
            <a:noFill/>
          </a:ln>
        </p:spPr>
      </p:pic>
      <p:pic>
        <p:nvPicPr>
          <p:cNvPr id="218116" name="内容占位符 1"/>
          <p:cNvPicPr>
            <a:picLocks noGrp="1" noChangeAspect="1"/>
          </p:cNvPicPr>
          <p:nvPr>
            <p:ph idx="1"/>
          </p:nvPr>
        </p:nvPicPr>
        <p:blipFill>
          <a:blip r:embed="rId3"/>
          <a:stretch>
            <a:fillRect/>
          </a:stretch>
        </p:blipFill>
        <p:spPr>
          <a:xfrm>
            <a:off x="466725" y="2571750"/>
            <a:ext cx="5010150" cy="465138"/>
          </a:xfrm>
        </p:spPr>
      </p:pic>
      <p:pic>
        <p:nvPicPr>
          <p:cNvPr id="218117" name="图片 2"/>
          <p:cNvPicPr>
            <a:picLocks noChangeAspect="1"/>
          </p:cNvPicPr>
          <p:nvPr/>
        </p:nvPicPr>
        <p:blipFill>
          <a:blip r:embed="rId4"/>
          <a:stretch>
            <a:fillRect/>
          </a:stretch>
        </p:blipFill>
        <p:spPr>
          <a:xfrm>
            <a:off x="466725" y="3228975"/>
            <a:ext cx="5010150" cy="431800"/>
          </a:xfrm>
          <a:prstGeom prst="rect">
            <a:avLst/>
          </a:prstGeom>
          <a:noFill/>
          <a:ln w="9525">
            <a:noFill/>
          </a:ln>
        </p:spPr>
      </p:pic>
      <p:sp>
        <p:nvSpPr>
          <p:cNvPr id="218118" name="文本框 8"/>
          <p:cNvSpPr txBox="1"/>
          <p:nvPr/>
        </p:nvSpPr>
        <p:spPr>
          <a:xfrm>
            <a:off x="466725" y="3903663"/>
            <a:ext cx="8269288" cy="398462"/>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前面已经证明，对任意神经元 </a:t>
            </a:r>
            <a:r>
              <a:rPr lang="en-US" altLang="zh-CN" sz="2000">
                <a:latin typeface="Arial" panose="020B0604020202020204" pitchFamily="34" charset="0"/>
                <a:ea typeface="宋体" panose="02010600030101010101" pitchFamily="2" charset="-122"/>
              </a:rPr>
              <a:t>j</a:t>
            </a:r>
            <a:r>
              <a:rPr lang="zh-CN" altLang="en-US" sz="2000">
                <a:latin typeface="Arial" panose="020B0604020202020204" pitchFamily="34" charset="0"/>
                <a:ea typeface="宋体" panose="02010600030101010101" pitchFamily="2" charset="-122"/>
              </a:rPr>
              <a:t>，有</a:t>
            </a:r>
            <a:endParaRPr lang="zh-CN" altLang="en-US" sz="2000">
              <a:latin typeface="Arial" panose="020B0604020202020204" pitchFamily="34" charset="0"/>
              <a:ea typeface="宋体" panose="02010600030101010101" pitchFamily="2" charset="-122"/>
            </a:endParaRPr>
          </a:p>
        </p:txBody>
      </p:sp>
      <p:pic>
        <p:nvPicPr>
          <p:cNvPr id="218119" name="图片 3"/>
          <p:cNvPicPr>
            <a:picLocks noChangeAspect="1"/>
          </p:cNvPicPr>
          <p:nvPr/>
        </p:nvPicPr>
        <p:blipFill>
          <a:blip r:embed="rId5"/>
          <a:stretch>
            <a:fillRect/>
          </a:stretch>
        </p:blipFill>
        <p:spPr>
          <a:xfrm>
            <a:off x="4714875" y="3903663"/>
            <a:ext cx="2524125" cy="419100"/>
          </a:xfrm>
          <a:prstGeom prst="rect">
            <a:avLst/>
          </a:prstGeom>
          <a:noFill/>
          <a:ln w="9525">
            <a:noFill/>
          </a:ln>
        </p:spPr>
      </p:pic>
      <p:pic>
        <p:nvPicPr>
          <p:cNvPr id="218120" name="图片 7"/>
          <p:cNvPicPr>
            <a:picLocks noChangeAspect="1"/>
          </p:cNvPicPr>
          <p:nvPr/>
        </p:nvPicPr>
        <p:blipFill>
          <a:blip r:embed="rId6"/>
          <a:stretch>
            <a:fillRect/>
          </a:stretch>
        </p:blipFill>
        <p:spPr>
          <a:xfrm>
            <a:off x="466725" y="4525963"/>
            <a:ext cx="7127875" cy="1174750"/>
          </a:xfrm>
          <a:prstGeom prst="rect">
            <a:avLst/>
          </a:prstGeom>
          <a:noFill/>
          <a:ln w="9525">
            <a:noFill/>
          </a:ln>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
          <p:cNvSpPr>
            <a:spLocks noGrp="1"/>
          </p:cNvSpPr>
          <p:nvPr>
            <p:ph type="title"/>
          </p:nvPr>
        </p:nvSpPr>
        <p:spPr/>
        <p:txBody>
          <a:bodyPr anchor="b" anchorCtr="0"/>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533400" y="1698625"/>
            <a:ext cx="8213090" cy="3461385"/>
          </a:xfrm>
          <a:prstGeom prst="rect">
            <a:avLst/>
          </a:prstGeom>
        </p:spPr>
      </p:pic>
    </p:spTree>
  </p:cSld>
  <p:clrMapOvr>
    <a:masterClrMapping/>
  </p:clrMapOvr>
  <p:transition>
    <p:random/>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7" name="标题 4"/>
          <p:cNvSpPr>
            <a:spLocks noGrp="1"/>
          </p:cNvSpPr>
          <p:nvPr>
            <p:ph type="title"/>
          </p:nvPr>
        </p:nvSpPr>
        <p:spPr/>
        <p:txBody>
          <a:bodyPr anchor="b" anchorCtr="0"/>
          <a:p>
            <a:endParaRPr lang="zh-CN" altLang="en-US"/>
          </a:p>
        </p:txBody>
      </p:sp>
      <p:sp>
        <p:nvSpPr>
          <p:cNvPr id="219138" name="文本框 1"/>
          <p:cNvSpPr txBox="1"/>
          <p:nvPr/>
        </p:nvSpPr>
        <p:spPr>
          <a:xfrm>
            <a:off x="1663700" y="2520950"/>
            <a:ext cx="6535738" cy="954088"/>
          </a:xfrm>
          <a:prstGeom prst="rect">
            <a:avLst/>
          </a:prstGeom>
          <a:noFill/>
          <a:ln w="9525">
            <a:noFill/>
          </a:ln>
        </p:spPr>
        <p:txBody>
          <a:bodyPr wrap="square" anchor="t" anchorCtr="0">
            <a:spAutoFit/>
          </a:bodyPr>
          <a:p>
            <a:endParaRPr lang="zh-CN" altLang="en-US" sz="2800">
              <a:latin typeface="Arial" panose="020B0604020202020204" pitchFamily="34" charset="0"/>
              <a:ea typeface="宋体" panose="02010600030101010101" pitchFamily="2" charset="-122"/>
            </a:endParaRPr>
          </a:p>
          <a:p>
            <a:endParaRPr lang="zh-CN" altLang="en-US" sz="2800">
              <a:latin typeface="Arial" panose="020B0604020202020204" pitchFamily="34" charset="0"/>
              <a:ea typeface="宋体" panose="02010600030101010101" pitchFamily="2" charset="-122"/>
            </a:endParaRPr>
          </a:p>
        </p:txBody>
      </p:sp>
      <p:sp>
        <p:nvSpPr>
          <p:cNvPr id="219139" name="内容占位符 2"/>
          <p:cNvSpPr>
            <a:spLocks noGrp="1"/>
          </p:cNvSpPr>
          <p:nvPr>
            <p:ph idx="1"/>
          </p:nvPr>
        </p:nvSpPr>
        <p:spPr>
          <a:xfrm>
            <a:off x="250825" y="1022350"/>
            <a:ext cx="8642350" cy="5400675"/>
          </a:xfrm>
        </p:spPr>
        <p:txBody>
          <a:bodyPr anchor="t" anchorCtr="0"/>
          <a:p>
            <a:pPr lvl="1" indent="-436245">
              <a:lnSpc>
                <a:spcPct val="150000"/>
              </a:lnSpc>
            </a:pPr>
            <a:r>
              <a:rPr lang="zh-CN" altLang="en-US"/>
              <a:t>以上分析表明，在网络从初始态向稳态演变的过程中，网络的能量始终向减小的方向演变。</a:t>
            </a:r>
            <a:endParaRPr lang="zh-CN" altLang="en-US"/>
          </a:p>
          <a:p>
            <a:pPr lvl="1" indent="-436245">
              <a:lnSpc>
                <a:spcPct val="150000"/>
              </a:lnSpc>
            </a:pPr>
            <a:r>
              <a:rPr lang="zh-CN" altLang="en-US"/>
              <a:t>当能量最终稳定于一个常数时，该常数对应于</a:t>
            </a:r>
            <a:r>
              <a:rPr lang="zh-CN" altLang="en-US" b="1" u="sng"/>
              <a:t>网络能量的极小状态</a:t>
            </a:r>
            <a:r>
              <a:rPr lang="zh-CN" altLang="en-US"/>
              <a:t>，称为网络的</a:t>
            </a:r>
            <a:r>
              <a:rPr lang="zh-CN" altLang="en-US" b="1"/>
              <a:t>能量井</a:t>
            </a:r>
            <a:r>
              <a:rPr lang="zh-CN" altLang="en-US"/>
              <a:t>，能量井对应于网</a:t>
            </a:r>
            <a:r>
              <a:rPr lang="zh-CN" altLang="en-US" b="1"/>
              <a:t>络的吸引子</a:t>
            </a:r>
            <a:r>
              <a:rPr lang="zh-CN" altLang="en-US"/>
              <a:t>。</a:t>
            </a:r>
            <a:endParaRPr lang="zh-CN" altLang="en-US"/>
          </a:p>
          <a:p>
            <a:pPr lvl="1" indent="-436245"/>
            <a:endParaRPr lang="zh-CN" altLang="en-US"/>
          </a:p>
        </p:txBody>
      </p:sp>
    </p:spTree>
  </p:cSld>
  <p:clrMapOvr>
    <a:masterClrMapping/>
  </p:clrMapOvr>
  <p:transition>
    <p:random/>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1" name="标题 4"/>
          <p:cNvSpPr>
            <a:spLocks noGrp="1"/>
          </p:cNvSpPr>
          <p:nvPr>
            <p:ph type="title"/>
          </p:nvPr>
        </p:nvSpPr>
        <p:spPr/>
        <p:txBody>
          <a:bodyPr anchor="b" anchorCtr="0"/>
          <a:p>
            <a:endParaRPr lang="zh-CN" altLang="en-US"/>
          </a:p>
        </p:txBody>
      </p:sp>
      <p:sp>
        <p:nvSpPr>
          <p:cNvPr id="220162" name="内容占位符 5"/>
          <p:cNvSpPr>
            <a:spLocks noGrp="1"/>
          </p:cNvSpPr>
          <p:nvPr>
            <p:ph idx="1"/>
          </p:nvPr>
        </p:nvSpPr>
        <p:spPr/>
        <p:txBody>
          <a:bodyPr anchor="t" anchorCtr="0"/>
          <a:p>
            <a:r>
              <a:rPr lang="zh-CN" altLang="en-US"/>
              <a:t>吸引子的性质</a:t>
            </a:r>
            <a:endParaRPr lang="zh-CN" altLang="en-US"/>
          </a:p>
        </p:txBody>
      </p:sp>
      <p:pic>
        <p:nvPicPr>
          <p:cNvPr id="220163" name="图片 1"/>
          <p:cNvPicPr>
            <a:picLocks noChangeAspect="1"/>
          </p:cNvPicPr>
          <p:nvPr/>
        </p:nvPicPr>
        <p:blipFill>
          <a:blip r:embed="rId1"/>
          <a:stretch>
            <a:fillRect/>
          </a:stretch>
        </p:blipFill>
        <p:spPr>
          <a:xfrm>
            <a:off x="877888" y="1730375"/>
            <a:ext cx="6353175" cy="1512888"/>
          </a:xfrm>
          <a:prstGeom prst="rect">
            <a:avLst/>
          </a:prstGeom>
          <a:noFill/>
          <a:ln w="9525">
            <a:noFill/>
          </a:ln>
        </p:spPr>
      </p:pic>
      <p:pic>
        <p:nvPicPr>
          <p:cNvPr id="220164" name="图片 2"/>
          <p:cNvPicPr>
            <a:picLocks noChangeAspect="1"/>
          </p:cNvPicPr>
          <p:nvPr/>
        </p:nvPicPr>
        <p:blipFill>
          <a:blip r:embed="rId2"/>
          <a:stretch>
            <a:fillRect/>
          </a:stretch>
        </p:blipFill>
        <p:spPr>
          <a:xfrm>
            <a:off x="877888" y="3549650"/>
            <a:ext cx="6353175" cy="1509713"/>
          </a:xfrm>
          <a:prstGeom prst="rect">
            <a:avLst/>
          </a:prstGeom>
          <a:noFill/>
          <a:ln w="9525">
            <a:noFill/>
          </a:ln>
        </p:spPr>
      </p:pic>
    </p:spTree>
  </p:cSld>
  <p:clrMapOvr>
    <a:masterClrMapping/>
  </p:clrMapOvr>
  <p:transition>
    <p:random/>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5" name="标题 4"/>
          <p:cNvSpPr>
            <a:spLocks noGrp="1"/>
          </p:cNvSpPr>
          <p:nvPr>
            <p:ph type="title"/>
          </p:nvPr>
        </p:nvSpPr>
        <p:spPr/>
        <p:txBody>
          <a:bodyPr anchor="b" anchorCtr="0"/>
          <a:p>
            <a:endParaRPr lang="zh-CN" altLang="en-US"/>
          </a:p>
        </p:txBody>
      </p:sp>
      <p:sp>
        <p:nvSpPr>
          <p:cNvPr id="221186" name="内容占位符 5"/>
          <p:cNvSpPr>
            <a:spLocks noGrp="1"/>
          </p:cNvSpPr>
          <p:nvPr>
            <p:ph idx="1"/>
          </p:nvPr>
        </p:nvSpPr>
        <p:spPr/>
        <p:txBody>
          <a:bodyPr anchor="t" anchorCtr="0"/>
          <a:p>
            <a:r>
              <a:rPr lang="zh-CN" altLang="en-US"/>
              <a:t>吸引子性质</a:t>
            </a:r>
            <a:endParaRPr lang="zh-CN" altLang="en-US"/>
          </a:p>
        </p:txBody>
      </p:sp>
      <p:pic>
        <p:nvPicPr>
          <p:cNvPr id="221187" name="图片 2"/>
          <p:cNvPicPr>
            <a:picLocks noChangeAspect="1"/>
          </p:cNvPicPr>
          <p:nvPr/>
        </p:nvPicPr>
        <p:blipFill>
          <a:blip r:embed="rId1"/>
          <a:stretch>
            <a:fillRect/>
          </a:stretch>
        </p:blipFill>
        <p:spPr>
          <a:xfrm>
            <a:off x="795338" y="1643063"/>
            <a:ext cx="6654800" cy="846137"/>
          </a:xfrm>
          <a:prstGeom prst="rect">
            <a:avLst/>
          </a:prstGeom>
          <a:noFill/>
          <a:ln w="9525">
            <a:noFill/>
          </a:ln>
        </p:spPr>
      </p:pic>
      <p:sp>
        <p:nvSpPr>
          <p:cNvPr id="221188" name="文本框 3"/>
          <p:cNvSpPr txBox="1"/>
          <p:nvPr/>
        </p:nvSpPr>
        <p:spPr>
          <a:xfrm>
            <a:off x="649288" y="2489200"/>
            <a:ext cx="7845425" cy="828675"/>
          </a:xfrm>
          <a:prstGeom prst="rect">
            <a:avLst/>
          </a:prstGeom>
          <a:noFill/>
          <a:ln w="9525">
            <a:noFill/>
          </a:ln>
        </p:spPr>
        <p:txBody>
          <a:bodyPr wrap="square" anchor="t" anchorCtr="0">
            <a:spAutoFit/>
          </a:bodyPr>
          <a:p>
            <a:r>
              <a:rPr lang="zh-CN" altLang="en-US" sz="2400">
                <a:latin typeface="Arial" panose="020B0604020202020204" pitchFamily="34" charset="0"/>
                <a:ea typeface="宋体" panose="02010600030101010101" pitchFamily="2" charset="-122"/>
              </a:rPr>
              <a:t>海明距离：在相同位置上不同的字符的个数，也就是将一个字符串替换成另一个字符串需要的替换的次数。</a:t>
            </a:r>
            <a:endParaRPr lang="zh-CN" altLang="en-US" sz="2400">
              <a:latin typeface="Arial" panose="020B0604020202020204" pitchFamily="34" charset="0"/>
              <a:ea typeface="宋体" panose="02010600030101010101" pitchFamily="2" charset="-122"/>
            </a:endParaRPr>
          </a:p>
        </p:txBody>
      </p:sp>
      <p:pic>
        <p:nvPicPr>
          <p:cNvPr id="221189" name="图片 6"/>
          <p:cNvPicPr>
            <a:picLocks noChangeAspect="1"/>
          </p:cNvPicPr>
          <p:nvPr/>
        </p:nvPicPr>
        <p:blipFill>
          <a:blip r:embed="rId2"/>
          <a:stretch>
            <a:fillRect/>
          </a:stretch>
        </p:blipFill>
        <p:spPr>
          <a:xfrm>
            <a:off x="1317625" y="3317875"/>
            <a:ext cx="5353050" cy="923925"/>
          </a:xfrm>
          <a:prstGeom prst="rect">
            <a:avLst/>
          </a:prstGeom>
          <a:noFill/>
          <a:ln w="9525">
            <a:noFill/>
          </a:ln>
        </p:spPr>
      </p:pic>
      <p:pic>
        <p:nvPicPr>
          <p:cNvPr id="221190" name="图片 7"/>
          <p:cNvPicPr>
            <a:picLocks noChangeAspect="1"/>
          </p:cNvPicPr>
          <p:nvPr/>
        </p:nvPicPr>
        <p:blipFill>
          <a:blip r:embed="rId3"/>
          <a:stretch>
            <a:fillRect/>
          </a:stretch>
        </p:blipFill>
        <p:spPr>
          <a:xfrm>
            <a:off x="1112838" y="4400550"/>
            <a:ext cx="5762625" cy="733425"/>
          </a:xfrm>
          <a:prstGeom prst="rect">
            <a:avLst/>
          </a:prstGeom>
          <a:noFill/>
          <a:ln w="9525">
            <a:noFill/>
          </a:ln>
        </p:spPr>
      </p:pic>
      <p:sp>
        <p:nvSpPr>
          <p:cNvPr id="221191" name="文本框 8"/>
          <p:cNvSpPr txBox="1"/>
          <p:nvPr/>
        </p:nvSpPr>
        <p:spPr>
          <a:xfrm>
            <a:off x="7094538" y="4400550"/>
            <a:ext cx="2049462" cy="830263"/>
          </a:xfrm>
          <a:prstGeom prst="rect">
            <a:avLst/>
          </a:prstGeom>
          <a:noFill/>
          <a:ln w="9525">
            <a:noFill/>
          </a:ln>
        </p:spPr>
        <p:txBody>
          <a:bodyPr wrap="square" anchor="t" anchorCtr="0">
            <a:spAutoFit/>
          </a:bodyPr>
          <a:p>
            <a:r>
              <a:rPr lang="en-US" altLang="zh-CN" sz="2400">
                <a:latin typeface="Arial" panose="020B0604020202020204" pitchFamily="34" charset="0"/>
                <a:ea typeface="宋体" panose="02010600030101010101" pitchFamily="2" charset="-122"/>
              </a:rPr>
              <a:t>hopfield</a:t>
            </a:r>
            <a:r>
              <a:rPr lang="zh-CN" altLang="en-US" sz="2400">
                <a:latin typeface="Arial" panose="020B0604020202020204" pitchFamily="34" charset="0"/>
                <a:ea typeface="宋体" panose="02010600030101010101" pitchFamily="2" charset="-122"/>
              </a:rPr>
              <a:t>网络输入计算公式</a:t>
            </a:r>
            <a:endParaRPr lang="zh-CN" altLang="en-US" sz="2400">
              <a:latin typeface="Arial" panose="020B0604020202020204" pitchFamily="34" charset="0"/>
              <a:ea typeface="宋体" panose="02010600030101010101" pitchFamily="2" charset="-122"/>
            </a:endParaRPr>
          </a:p>
        </p:txBody>
      </p:sp>
      <p:pic>
        <p:nvPicPr>
          <p:cNvPr id="221192" name="图片 10"/>
          <p:cNvPicPr>
            <a:picLocks noChangeAspect="1"/>
          </p:cNvPicPr>
          <p:nvPr/>
        </p:nvPicPr>
        <p:blipFill>
          <a:blip r:embed="rId4"/>
          <a:stretch>
            <a:fillRect/>
          </a:stretch>
        </p:blipFill>
        <p:spPr>
          <a:xfrm>
            <a:off x="795338" y="5726113"/>
            <a:ext cx="3114675" cy="704850"/>
          </a:xfrm>
          <a:prstGeom prst="rect">
            <a:avLst/>
          </a:prstGeom>
          <a:noFill/>
          <a:ln w="9525">
            <a:noFill/>
          </a:ln>
        </p:spPr>
      </p:pic>
      <p:sp>
        <p:nvSpPr>
          <p:cNvPr id="221193" name="文本框 12"/>
          <p:cNvSpPr txBox="1"/>
          <p:nvPr/>
        </p:nvSpPr>
        <p:spPr>
          <a:xfrm>
            <a:off x="1543050" y="5146675"/>
            <a:ext cx="4919663" cy="460375"/>
          </a:xfrm>
          <a:prstGeom prst="rect">
            <a:avLst/>
          </a:prstGeom>
          <a:noFill/>
          <a:ln w="9525">
            <a:noFill/>
          </a:ln>
        </p:spPr>
        <p:txBody>
          <a:bodyPr wrap="square" anchor="t" anchorCtr="0">
            <a:spAutoFit/>
          </a:bodyPr>
          <a:p>
            <a:r>
              <a:rPr lang="zh-CN" altLang="en-US" sz="2400">
                <a:latin typeface="Arial" panose="020B0604020202020204" pitchFamily="34" charset="0"/>
                <a:ea typeface="宋体" panose="02010600030101010101" pitchFamily="2" charset="-122"/>
              </a:rPr>
              <a:t>由假设条件知道，</a:t>
            </a:r>
            <a:r>
              <a:rPr lang="en-US" altLang="zh-CN" sz="2400">
                <a:latin typeface="Arial" panose="020B0604020202020204" pitchFamily="34" charset="0"/>
                <a:ea typeface="宋体" panose="02010600030101010101" pitchFamily="2" charset="-122"/>
              </a:rPr>
              <a:t>x</a:t>
            </a:r>
            <a:r>
              <a:rPr lang="en-US" altLang="zh-CN" sz="2400" baseline="-25000">
                <a:latin typeface="Arial" panose="020B0604020202020204" pitchFamily="34" charset="0"/>
                <a:ea typeface="宋体" panose="02010600030101010101" pitchFamily="2" charset="-122"/>
              </a:rPr>
              <a:t>1</a:t>
            </a:r>
            <a:r>
              <a:rPr lang="en-US" altLang="zh-CN" sz="2400" baseline="30000">
                <a:latin typeface="Arial" panose="020B0604020202020204" pitchFamily="34" charset="0"/>
                <a:ea typeface="宋体" panose="02010600030101010101" pitchFamily="2" charset="-122"/>
              </a:rPr>
              <a:t>a</a:t>
            </a:r>
            <a:r>
              <a:rPr lang="zh-CN" altLang="en-US" sz="2400">
                <a:latin typeface="Arial" panose="020B0604020202020204" pitchFamily="34" charset="0"/>
                <a:ea typeface="宋体" panose="02010600030101010101" pitchFamily="2" charset="-122"/>
              </a:rPr>
              <a:t>不等于</a:t>
            </a:r>
            <a:r>
              <a:rPr lang="en-US" altLang="zh-CN" sz="2400">
                <a:latin typeface="Arial" panose="020B0604020202020204" pitchFamily="34" charset="0"/>
                <a:ea typeface="宋体" panose="02010600030101010101" pitchFamily="2" charset="-122"/>
              </a:rPr>
              <a:t>x</a:t>
            </a:r>
            <a:r>
              <a:rPr lang="en-US" altLang="zh-CN" sz="2400" baseline="-25000">
                <a:latin typeface="Arial" panose="020B0604020202020204" pitchFamily="34" charset="0"/>
                <a:ea typeface="宋体" panose="02010600030101010101" pitchFamily="2" charset="-122"/>
              </a:rPr>
              <a:t>1</a:t>
            </a:r>
            <a:r>
              <a:rPr lang="en-US" altLang="zh-CN" sz="2400" baseline="30000">
                <a:latin typeface="Arial" panose="020B0604020202020204" pitchFamily="34" charset="0"/>
                <a:ea typeface="宋体" panose="02010600030101010101" pitchFamily="2" charset="-122"/>
              </a:rPr>
              <a:t>b</a:t>
            </a:r>
            <a:endParaRPr lang="en-US" altLang="zh-CN" sz="2400" baseline="30000">
              <a:latin typeface="Arial" panose="020B0604020202020204" pitchFamily="34" charset="0"/>
              <a:ea typeface="宋体" panose="02010600030101010101" pitchFamily="2" charset="-122"/>
            </a:endParaRPr>
          </a:p>
        </p:txBody>
      </p:sp>
      <p:sp>
        <p:nvSpPr>
          <p:cNvPr id="221194" name="文本框 13"/>
          <p:cNvSpPr txBox="1"/>
          <p:nvPr/>
        </p:nvSpPr>
        <p:spPr>
          <a:xfrm>
            <a:off x="4224338" y="5848350"/>
            <a:ext cx="4919662" cy="460375"/>
          </a:xfrm>
          <a:prstGeom prst="rect">
            <a:avLst/>
          </a:prstGeom>
          <a:noFill/>
          <a:ln w="9525">
            <a:noFill/>
          </a:ln>
        </p:spPr>
        <p:txBody>
          <a:bodyPr wrap="square" anchor="t" anchorCtr="0">
            <a:spAutoFit/>
          </a:bodyPr>
          <a:p>
            <a:r>
              <a:rPr lang="zh-CN" altLang="en-US" sz="2400">
                <a:latin typeface="Arial" panose="020B0604020202020204" pitchFamily="34" charset="0"/>
                <a:ea typeface="宋体" panose="02010600030101010101" pitchFamily="2" charset="-122"/>
                <a:sym typeface="宋体" panose="02010600030101010101" pitchFamily="2" charset="-122"/>
              </a:rPr>
              <a:t>所以</a:t>
            </a:r>
            <a:r>
              <a:rPr lang="en-US" altLang="zh-CN" sz="2400">
                <a:latin typeface="Arial" panose="020B0604020202020204" pitchFamily="34" charset="0"/>
                <a:ea typeface="宋体" panose="02010600030101010101" pitchFamily="2" charset="-122"/>
                <a:sym typeface="宋体" panose="02010600030101010101" pitchFamily="2" charset="-122"/>
              </a:rPr>
              <a:t>x</a:t>
            </a:r>
            <a:r>
              <a:rPr lang="en-US" altLang="zh-CN" sz="2400" baseline="-25000">
                <a:latin typeface="Arial" panose="020B0604020202020204" pitchFamily="34" charset="0"/>
                <a:ea typeface="宋体" panose="02010600030101010101" pitchFamily="2" charset="-122"/>
                <a:sym typeface="宋体" panose="02010600030101010101" pitchFamily="2" charset="-122"/>
              </a:rPr>
              <a:t>1</a:t>
            </a:r>
            <a:r>
              <a:rPr lang="en-US" altLang="zh-CN" sz="2400" baseline="30000">
                <a:latin typeface="Arial" panose="020B0604020202020204" pitchFamily="34" charset="0"/>
                <a:ea typeface="宋体" panose="02010600030101010101" pitchFamily="2" charset="-122"/>
                <a:sym typeface="宋体" panose="02010600030101010101" pitchFamily="2" charset="-122"/>
              </a:rPr>
              <a:t>b</a:t>
            </a:r>
            <a:r>
              <a:rPr lang="zh-CN" altLang="en-US" sz="2400">
                <a:latin typeface="Arial" panose="020B0604020202020204" pitchFamily="34" charset="0"/>
                <a:ea typeface="宋体" panose="02010600030101010101" pitchFamily="2" charset="-122"/>
                <a:sym typeface="宋体" panose="02010600030101010101" pitchFamily="2" charset="-122"/>
              </a:rPr>
              <a:t>不是吸引子</a:t>
            </a:r>
            <a:endParaRPr lang="zh-CN" altLang="en-US" sz="2400">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ransition>
    <p:random/>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09" name="标题 4"/>
          <p:cNvSpPr>
            <a:spLocks noGrp="1"/>
          </p:cNvSpPr>
          <p:nvPr>
            <p:ph type="title"/>
          </p:nvPr>
        </p:nvSpPr>
        <p:spPr/>
        <p:txBody>
          <a:bodyPr anchor="b" anchorCtr="0"/>
          <a:p>
            <a:endParaRPr lang="zh-CN" altLang="en-US"/>
          </a:p>
        </p:txBody>
      </p:sp>
      <p:sp>
        <p:nvSpPr>
          <p:cNvPr id="222210" name="内容占位符 5"/>
          <p:cNvSpPr>
            <a:spLocks noGrp="1"/>
          </p:cNvSpPr>
          <p:nvPr>
            <p:ph idx="1"/>
          </p:nvPr>
        </p:nvSpPr>
        <p:spPr/>
        <p:txBody>
          <a:bodyPr anchor="t" anchorCtr="0"/>
          <a:p>
            <a:r>
              <a:rPr lang="zh-CN" altLang="en-US"/>
              <a:t>吸引子的吸引域</a:t>
            </a:r>
            <a:endParaRPr lang="zh-CN" altLang="en-US"/>
          </a:p>
          <a:p>
            <a:pPr lvl="1" indent="-436245"/>
            <a:r>
              <a:rPr lang="zh-CN" altLang="en-US"/>
              <a:t>能使网络稳定在同一吸引子的所有初态的集合，才成为该吸引子的吸引域</a:t>
            </a:r>
            <a:endParaRPr lang="zh-CN" altLang="en-US"/>
          </a:p>
        </p:txBody>
      </p:sp>
      <p:sp>
        <p:nvSpPr>
          <p:cNvPr id="222211" name="文本框 6"/>
          <p:cNvSpPr txBox="1"/>
          <p:nvPr/>
        </p:nvSpPr>
        <p:spPr>
          <a:xfrm>
            <a:off x="3197225" y="4248150"/>
            <a:ext cx="6148388" cy="460375"/>
          </a:xfrm>
          <a:prstGeom prst="rect">
            <a:avLst/>
          </a:prstGeom>
          <a:noFill/>
          <a:ln w="9525">
            <a:noFill/>
          </a:ln>
        </p:spPr>
        <p:txBody>
          <a:bodyPr wrap="square" anchor="t" anchorCtr="0">
            <a:spAutoFit/>
          </a:bodyPr>
          <a:p>
            <a:r>
              <a:rPr lang="zh-CN" altLang="en-US" sz="2400" b="1">
                <a:latin typeface="Arial" panose="020B0604020202020204" pitchFamily="34" charset="0"/>
                <a:ea typeface="宋体" panose="02010600030101010101" pitchFamily="2" charset="-122"/>
              </a:rPr>
              <a:t>异步方式有变化顺序</a:t>
            </a:r>
            <a:endParaRPr lang="zh-CN" altLang="en-US" sz="2400" b="1">
              <a:latin typeface="Arial" panose="020B0604020202020204" pitchFamily="34" charset="0"/>
              <a:ea typeface="宋体" panose="02010600030101010101" pitchFamily="2" charset="-122"/>
            </a:endParaRPr>
          </a:p>
        </p:txBody>
      </p:sp>
      <p:sp>
        <p:nvSpPr>
          <p:cNvPr id="222212" name="文本框 1"/>
          <p:cNvSpPr txBox="1"/>
          <p:nvPr/>
        </p:nvSpPr>
        <p:spPr>
          <a:xfrm>
            <a:off x="714375" y="2543175"/>
            <a:ext cx="7715250" cy="1628775"/>
          </a:xfrm>
          <a:prstGeom prst="rect">
            <a:avLst/>
          </a:prstGeom>
          <a:noFill/>
          <a:ln w="9525">
            <a:noFill/>
          </a:ln>
        </p:spPr>
        <p:txBody>
          <a:bodyPr wrap="square" anchor="t" anchorCtr="0">
            <a:spAutoFit/>
          </a:bodyPr>
          <a:p>
            <a:r>
              <a:rPr lang="zh-CN" altLang="en-US" sz="2400">
                <a:latin typeface="Times New Roman" panose="02020603050405020304" pitchFamily="18" charset="0"/>
                <a:ea typeface="宋体" panose="02010600030101010101" pitchFamily="2" charset="-122"/>
              </a:rPr>
              <a:t>定义</a:t>
            </a:r>
            <a:r>
              <a:rPr lang="en-US" altLang="zh-CN" sz="2400">
                <a:latin typeface="Times New Roman" panose="02020603050405020304" pitchFamily="18" charset="0"/>
                <a:ea typeface="宋体" panose="02010600030101010101" pitchFamily="2" charset="-122"/>
              </a:rPr>
              <a:t>1</a:t>
            </a:r>
            <a:r>
              <a:rPr lang="zh-CN" altLang="en-US" sz="2400">
                <a:latin typeface="Times New Roman" panose="02020603050405020304" pitchFamily="18" charset="0"/>
                <a:ea typeface="宋体" panose="02010600030101010101" pitchFamily="2" charset="-122"/>
              </a:rPr>
              <a:t>：若</a:t>
            </a:r>
            <a:r>
              <a:rPr lang="en-US" altLang="zh-CN" sz="2400">
                <a:latin typeface="Times New Roman" panose="02020603050405020304" pitchFamily="18" charset="0"/>
                <a:ea typeface="宋体" panose="02010600030101010101" pitchFamily="2" charset="-122"/>
              </a:rPr>
              <a:t>X</a:t>
            </a:r>
            <a:r>
              <a:rPr lang="en-US" altLang="zh-CN" sz="2400" baseline="30000">
                <a:latin typeface="Times New Roman" panose="02020603050405020304" pitchFamily="18" charset="0"/>
                <a:ea typeface="宋体" panose="02010600030101010101" pitchFamily="2" charset="-122"/>
              </a:rPr>
              <a:t>t</a:t>
            </a:r>
            <a:r>
              <a:rPr lang="zh-CN" altLang="en-US" sz="2400">
                <a:latin typeface="Times New Roman" panose="02020603050405020304" pitchFamily="18" charset="0"/>
                <a:ea typeface="宋体" panose="02010600030101010101" pitchFamily="2" charset="-122"/>
              </a:rPr>
              <a:t>是吸引子，对于异步方式，</a:t>
            </a:r>
            <a:r>
              <a:rPr lang="zh-CN" altLang="en-US" sz="2400" b="1">
                <a:latin typeface="Times New Roman" panose="02020603050405020304" pitchFamily="18" charset="0"/>
                <a:ea typeface="宋体" panose="02010600030101010101" pitchFamily="2" charset="-122"/>
              </a:rPr>
              <a:t>若存在一个调整次序</a:t>
            </a:r>
            <a:r>
              <a:rPr lang="zh-CN" altLang="en-US" sz="2400">
                <a:latin typeface="Times New Roman" panose="02020603050405020304" pitchFamily="18" charset="0"/>
                <a:ea typeface="宋体" panose="02010600030101010101" pitchFamily="2" charset="-122"/>
              </a:rPr>
              <a:t>，使得网络可以从状态</a:t>
            </a:r>
            <a:r>
              <a:rPr lang="en-US" altLang="zh-CN" sz="2400">
                <a:latin typeface="Times New Roman" panose="02020603050405020304" pitchFamily="18" charset="0"/>
                <a:ea typeface="宋体" panose="02010600030101010101" pitchFamily="2" charset="-122"/>
              </a:rPr>
              <a:t>X</a:t>
            </a:r>
            <a:r>
              <a:rPr lang="zh-CN" altLang="en-US" sz="2400">
                <a:latin typeface="Times New Roman" panose="02020603050405020304" pitchFamily="18" charset="0"/>
                <a:ea typeface="宋体" panose="02010600030101010101" pitchFamily="2" charset="-122"/>
              </a:rPr>
              <a:t>演变为</a:t>
            </a:r>
            <a:r>
              <a:rPr lang="en-US" altLang="zh-CN" sz="2400">
                <a:latin typeface="Times New Roman" panose="02020603050405020304" pitchFamily="18" charset="0"/>
                <a:ea typeface="宋体" panose="02010600030101010101" pitchFamily="2" charset="-122"/>
              </a:rPr>
              <a:t>X</a:t>
            </a:r>
            <a:r>
              <a:rPr lang="en-US" altLang="zh-CN" sz="2400" baseline="30000">
                <a:latin typeface="Times New Roman" panose="02020603050405020304" pitchFamily="18" charset="0"/>
                <a:ea typeface="宋体" panose="02010600030101010101" pitchFamily="2" charset="-122"/>
              </a:rPr>
              <a:t>t</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则称</a:t>
            </a:r>
            <a:r>
              <a:rPr lang="en-US" altLang="zh-CN" sz="2400">
                <a:latin typeface="Times New Roman" panose="02020603050405020304" pitchFamily="18" charset="0"/>
                <a:ea typeface="宋体" panose="02010600030101010101" pitchFamily="2" charset="-122"/>
              </a:rPr>
              <a:t>X</a:t>
            </a:r>
            <a:r>
              <a:rPr lang="zh-CN" altLang="en-US" sz="2400">
                <a:solidFill>
                  <a:srgbClr val="FF0000"/>
                </a:solidFill>
                <a:latin typeface="Times New Roman" panose="02020603050405020304" pitchFamily="18" charset="0"/>
                <a:ea typeface="宋体" panose="02010600030101010101" pitchFamily="2" charset="-122"/>
              </a:rPr>
              <a:t>弱吸引</a:t>
            </a:r>
            <a:r>
              <a:rPr lang="zh-CN" altLang="en-US" sz="2400">
                <a:latin typeface="Times New Roman" panose="02020603050405020304" pitchFamily="18" charset="0"/>
                <a:ea typeface="宋体" panose="02010600030101010101" pitchFamily="2" charset="-122"/>
              </a:rPr>
              <a:t>到</a:t>
            </a:r>
            <a:r>
              <a:rPr lang="en-US" altLang="zh-CN" sz="2400">
                <a:latin typeface="Times New Roman" panose="02020603050405020304" pitchFamily="18" charset="0"/>
                <a:ea typeface="宋体" panose="02010600030101010101" pitchFamily="2" charset="-122"/>
                <a:sym typeface="宋体" panose="02010600030101010101" pitchFamily="2" charset="-122"/>
              </a:rPr>
              <a:t>X</a:t>
            </a:r>
            <a:r>
              <a:rPr lang="en-US" altLang="zh-CN" sz="2400" baseline="30000">
                <a:latin typeface="Times New Roman" panose="02020603050405020304" pitchFamily="18" charset="0"/>
                <a:ea typeface="宋体" panose="02010600030101010101" pitchFamily="2" charset="-122"/>
                <a:sym typeface="宋体" panose="02010600030101010101" pitchFamily="2" charset="-122"/>
              </a:rPr>
              <a:t>t</a:t>
            </a:r>
            <a:r>
              <a:rPr lang="en-US" altLang="zh-CN" sz="2400">
                <a:latin typeface="Times New Roman" panose="02020603050405020304" pitchFamily="18" charset="0"/>
                <a:ea typeface="宋体" panose="02010600030101010101" pitchFamily="2" charset="-122"/>
                <a:sym typeface="宋体" panose="02010600030101010101" pitchFamily="2" charset="-122"/>
              </a:rPr>
              <a:t>;</a:t>
            </a:r>
            <a:r>
              <a:rPr lang="zh-CN" altLang="en-US" sz="2400">
                <a:latin typeface="Times New Roman" panose="02020603050405020304" pitchFamily="18" charset="0"/>
                <a:ea typeface="宋体" panose="02010600030101010101" pitchFamily="2" charset="-122"/>
                <a:sym typeface="宋体" panose="02010600030101010101" pitchFamily="2" charset="-122"/>
              </a:rPr>
              <a:t>若对于</a:t>
            </a:r>
            <a:r>
              <a:rPr lang="zh-CN" altLang="en-US" sz="2400" b="1">
                <a:latin typeface="Times New Roman" panose="02020603050405020304" pitchFamily="18" charset="0"/>
                <a:ea typeface="宋体" panose="02010600030101010101" pitchFamily="2" charset="-122"/>
                <a:sym typeface="宋体" panose="02010600030101010101" pitchFamily="2" charset="-122"/>
              </a:rPr>
              <a:t>任意调整次序</a:t>
            </a:r>
            <a:r>
              <a:rPr lang="zh-CN" altLang="en-US" sz="2400">
                <a:latin typeface="Times New Roman" panose="02020603050405020304" pitchFamily="18" charset="0"/>
                <a:ea typeface="宋体" panose="02010600030101010101" pitchFamily="2" charset="-122"/>
                <a:sym typeface="宋体" panose="02010600030101010101" pitchFamily="2" charset="-122"/>
              </a:rPr>
              <a:t>，网络都可以从状态</a:t>
            </a:r>
            <a:r>
              <a:rPr lang="en-US" altLang="zh-CN" sz="2400">
                <a:latin typeface="Times New Roman" panose="02020603050405020304" pitchFamily="18" charset="0"/>
                <a:ea typeface="宋体" panose="02010600030101010101" pitchFamily="2" charset="-122"/>
                <a:sym typeface="宋体" panose="02010600030101010101" pitchFamily="2" charset="-122"/>
              </a:rPr>
              <a:t>X</a:t>
            </a:r>
            <a:r>
              <a:rPr lang="zh-CN" altLang="en-US" sz="2400">
                <a:latin typeface="Times New Roman" panose="02020603050405020304" pitchFamily="18" charset="0"/>
                <a:ea typeface="宋体" panose="02010600030101010101" pitchFamily="2" charset="-122"/>
                <a:sym typeface="宋体" panose="02010600030101010101" pitchFamily="2" charset="-122"/>
              </a:rPr>
              <a:t>演变到</a:t>
            </a:r>
            <a:r>
              <a:rPr lang="en-US" altLang="zh-CN" sz="2400">
                <a:latin typeface="Times New Roman" panose="02020603050405020304" pitchFamily="18" charset="0"/>
                <a:ea typeface="宋体" panose="02010600030101010101" pitchFamily="2" charset="-122"/>
                <a:sym typeface="宋体" panose="02010600030101010101" pitchFamily="2" charset="-122"/>
              </a:rPr>
              <a:t>X</a:t>
            </a:r>
            <a:r>
              <a:rPr lang="en-US" altLang="zh-CN" sz="2400" baseline="30000">
                <a:latin typeface="Times New Roman" panose="02020603050405020304" pitchFamily="18" charset="0"/>
                <a:ea typeface="宋体" panose="02010600030101010101" pitchFamily="2" charset="-122"/>
                <a:sym typeface="宋体" panose="02010600030101010101" pitchFamily="2" charset="-122"/>
              </a:rPr>
              <a:t>t</a:t>
            </a:r>
            <a:r>
              <a:rPr lang="zh-CN" altLang="en-US" sz="2400">
                <a:latin typeface="Times New Roman" panose="02020603050405020304" pitchFamily="18" charset="0"/>
                <a:ea typeface="宋体" panose="02010600030101010101" pitchFamily="2" charset="-122"/>
                <a:sym typeface="宋体" panose="02010600030101010101" pitchFamily="2" charset="-122"/>
              </a:rPr>
              <a:t>，则称</a:t>
            </a:r>
            <a:r>
              <a:rPr lang="en-US" altLang="zh-CN" sz="2400">
                <a:latin typeface="Times New Roman" panose="02020603050405020304" pitchFamily="18" charset="0"/>
                <a:ea typeface="宋体" panose="02010600030101010101" pitchFamily="2" charset="-122"/>
                <a:sym typeface="宋体" panose="02010600030101010101" pitchFamily="2" charset="-122"/>
              </a:rPr>
              <a:t>X</a:t>
            </a:r>
            <a:r>
              <a:rPr lang="zh-CN" altLang="en-US" sz="2400">
                <a:solidFill>
                  <a:srgbClr val="FF0000"/>
                </a:solidFill>
                <a:latin typeface="Times New Roman" panose="02020603050405020304" pitchFamily="18" charset="0"/>
                <a:ea typeface="宋体" panose="02010600030101010101" pitchFamily="2" charset="-122"/>
                <a:sym typeface="宋体" panose="02010600030101010101" pitchFamily="2" charset="-122"/>
              </a:rPr>
              <a:t>强吸引</a:t>
            </a:r>
            <a:r>
              <a:rPr lang="zh-CN" altLang="en-US" sz="2400">
                <a:latin typeface="Times New Roman" panose="02020603050405020304" pitchFamily="18" charset="0"/>
                <a:ea typeface="宋体" panose="02010600030101010101" pitchFamily="2" charset="-122"/>
                <a:sym typeface="宋体" panose="02010600030101010101" pitchFamily="2" charset="-122"/>
              </a:rPr>
              <a:t>到</a:t>
            </a:r>
            <a:r>
              <a:rPr lang="en-US" altLang="zh-CN" sz="2400">
                <a:latin typeface="Times New Roman" panose="02020603050405020304" pitchFamily="18" charset="0"/>
                <a:ea typeface="宋体" panose="02010600030101010101" pitchFamily="2" charset="-122"/>
                <a:sym typeface="宋体" panose="02010600030101010101" pitchFamily="2" charset="-122"/>
              </a:rPr>
              <a:t>X</a:t>
            </a:r>
            <a:r>
              <a:rPr lang="en-US" altLang="zh-CN" sz="2400" baseline="30000">
                <a:latin typeface="Times New Roman" panose="02020603050405020304" pitchFamily="18" charset="0"/>
                <a:ea typeface="宋体" panose="02010600030101010101" pitchFamily="2" charset="-122"/>
                <a:sym typeface="宋体" panose="02010600030101010101" pitchFamily="2" charset="-122"/>
              </a:rPr>
              <a:t>t</a:t>
            </a:r>
            <a:r>
              <a:rPr lang="zh-CN" altLang="en-US" sz="2800">
                <a:latin typeface="Times New Roman" panose="02020603050405020304" pitchFamily="18" charset="0"/>
                <a:ea typeface="宋体" panose="02010600030101010101" pitchFamily="2" charset="-122"/>
                <a:sym typeface="宋体" panose="02010600030101010101" pitchFamily="2" charset="-122"/>
              </a:rPr>
              <a:t>。</a:t>
            </a:r>
            <a:endParaRPr lang="zh-CN" altLang="en-US" sz="2800">
              <a:latin typeface="Times New Roman" panose="02020603050405020304" pitchFamily="18" charset="0"/>
              <a:ea typeface="宋体" panose="02010600030101010101" pitchFamily="2" charset="-122"/>
              <a:sym typeface="宋体" panose="02010600030101010101" pitchFamily="2" charset="-122"/>
            </a:endParaRPr>
          </a:p>
        </p:txBody>
      </p:sp>
      <p:sp>
        <p:nvSpPr>
          <p:cNvPr id="222213" name="文本框 2"/>
          <p:cNvSpPr txBox="1"/>
          <p:nvPr/>
        </p:nvSpPr>
        <p:spPr>
          <a:xfrm>
            <a:off x="714375" y="4956175"/>
            <a:ext cx="7715250" cy="1260475"/>
          </a:xfrm>
          <a:prstGeom prst="rect">
            <a:avLst/>
          </a:prstGeom>
          <a:noFill/>
          <a:ln w="9525">
            <a:noFill/>
          </a:ln>
        </p:spPr>
        <p:txBody>
          <a:bodyPr wrap="square" anchor="t" anchorCtr="0">
            <a:spAutoFit/>
          </a:bodyPr>
          <a:p>
            <a:r>
              <a:rPr lang="zh-CN" altLang="en-US" sz="2400">
                <a:latin typeface="Times New Roman" panose="02020603050405020304" pitchFamily="18" charset="0"/>
                <a:ea typeface="宋体" panose="02010600030101010101" pitchFamily="2" charset="-122"/>
              </a:rPr>
              <a:t>定义</a:t>
            </a:r>
            <a:r>
              <a:rPr lang="en-US" altLang="zh-CN" sz="2400">
                <a:latin typeface="Times New Roman" panose="02020603050405020304" pitchFamily="18" charset="0"/>
                <a:ea typeface="宋体" panose="02010600030101010101" pitchFamily="2" charset="-122"/>
              </a:rPr>
              <a:t>2</a:t>
            </a:r>
            <a:r>
              <a:rPr lang="zh-CN" altLang="en-US" sz="2400">
                <a:latin typeface="Times New Roman" panose="02020603050405020304" pitchFamily="18" charset="0"/>
                <a:ea typeface="宋体" panose="02010600030101010101" pitchFamily="2" charset="-122"/>
              </a:rPr>
              <a:t>：若对某些</a:t>
            </a:r>
            <a:r>
              <a:rPr lang="en-US" altLang="zh-CN" sz="2400">
                <a:latin typeface="Times New Roman" panose="02020603050405020304" pitchFamily="18" charset="0"/>
                <a:ea typeface="宋体" panose="02010600030101010101" pitchFamily="2" charset="-122"/>
              </a:rPr>
              <a:t>X</a:t>
            </a:r>
            <a:r>
              <a:rPr lang="zh-CN" altLang="en-US" sz="2400">
                <a:latin typeface="Times New Roman" panose="02020603050405020304" pitchFamily="18" charset="0"/>
                <a:ea typeface="宋体" panose="02010600030101010101" pitchFamily="2" charset="-122"/>
              </a:rPr>
              <a:t>，有</a:t>
            </a:r>
            <a:r>
              <a:rPr lang="en-US" altLang="zh-CN" sz="2400">
                <a:latin typeface="Times New Roman" panose="02020603050405020304" pitchFamily="18" charset="0"/>
                <a:ea typeface="宋体" panose="02010600030101010101" pitchFamily="2" charset="-122"/>
              </a:rPr>
              <a:t>X</a:t>
            </a:r>
            <a:r>
              <a:rPr lang="zh-CN" altLang="en-US" sz="2400" b="1">
                <a:latin typeface="Times New Roman" panose="02020603050405020304" pitchFamily="18" charset="0"/>
                <a:ea typeface="宋体" panose="02010600030101010101" pitchFamily="2" charset="-122"/>
              </a:rPr>
              <a:t>弱吸引</a:t>
            </a:r>
            <a:r>
              <a:rPr lang="zh-CN" altLang="en-US" sz="2400">
                <a:latin typeface="Times New Roman" panose="02020603050405020304" pitchFamily="18" charset="0"/>
                <a:ea typeface="宋体" panose="02010600030101010101" pitchFamily="2" charset="-122"/>
              </a:rPr>
              <a:t>到吸引子</a:t>
            </a:r>
            <a:r>
              <a:rPr lang="en-US" altLang="zh-CN" sz="2400">
                <a:latin typeface="Times New Roman" panose="02020603050405020304" pitchFamily="18" charset="0"/>
                <a:ea typeface="宋体" panose="02010600030101010101" pitchFamily="2" charset="-122"/>
              </a:rPr>
              <a:t>X</a:t>
            </a:r>
            <a:r>
              <a:rPr lang="en-US" altLang="zh-CN" sz="2400" baseline="30000">
                <a:latin typeface="Times New Roman" panose="02020603050405020304" pitchFamily="18" charset="0"/>
                <a:ea typeface="宋体" panose="02010600030101010101" pitchFamily="2" charset="-122"/>
              </a:rPr>
              <a:t>t</a:t>
            </a:r>
            <a:r>
              <a:rPr lang="zh-CN" altLang="en-US" sz="2400">
                <a:latin typeface="Times New Roman" panose="02020603050405020304" pitchFamily="18" charset="0"/>
                <a:ea typeface="宋体" panose="02010600030101010101" pitchFamily="2" charset="-122"/>
              </a:rPr>
              <a:t>，则称这些</a:t>
            </a:r>
            <a:r>
              <a:rPr lang="en-US" altLang="zh-CN" sz="2400">
                <a:latin typeface="Times New Roman" panose="02020603050405020304" pitchFamily="18" charset="0"/>
                <a:ea typeface="宋体" panose="02010600030101010101" pitchFamily="2" charset="-122"/>
              </a:rPr>
              <a:t>X</a:t>
            </a:r>
            <a:r>
              <a:rPr lang="zh-CN" altLang="en-US" sz="2400">
                <a:latin typeface="Times New Roman" panose="02020603050405020304" pitchFamily="18" charset="0"/>
                <a:ea typeface="宋体" panose="02010600030101010101" pitchFamily="2" charset="-122"/>
              </a:rPr>
              <a:t>的集合为</a:t>
            </a:r>
            <a:r>
              <a:rPr lang="en-US" altLang="zh-CN" sz="2400">
                <a:latin typeface="Times New Roman" panose="02020603050405020304" pitchFamily="18" charset="0"/>
                <a:ea typeface="宋体" panose="02010600030101010101" pitchFamily="2" charset="-122"/>
              </a:rPr>
              <a:t>X</a:t>
            </a:r>
            <a:r>
              <a:rPr lang="en-US" altLang="zh-CN" sz="2400" baseline="30000">
                <a:latin typeface="Times New Roman" panose="02020603050405020304" pitchFamily="18" charset="0"/>
                <a:ea typeface="宋体" panose="02010600030101010101" pitchFamily="2" charset="-122"/>
              </a:rPr>
              <a:t>t</a:t>
            </a:r>
            <a:r>
              <a:rPr lang="zh-CN" altLang="en-US" sz="2400">
                <a:latin typeface="Times New Roman" panose="02020603050405020304" pitchFamily="18" charset="0"/>
                <a:ea typeface="宋体" panose="02010600030101010101" pitchFamily="2" charset="-122"/>
              </a:rPr>
              <a:t>的</a:t>
            </a:r>
            <a:r>
              <a:rPr lang="zh-CN" altLang="en-US" sz="2400" b="1">
                <a:latin typeface="Times New Roman" panose="02020603050405020304" pitchFamily="18" charset="0"/>
                <a:ea typeface="宋体" panose="02010600030101010101" pitchFamily="2" charset="-122"/>
              </a:rPr>
              <a:t>弱吸引域；</a:t>
            </a:r>
            <a:r>
              <a:rPr lang="zh-CN" altLang="en-US" sz="2400">
                <a:latin typeface="Times New Roman" panose="02020603050405020304" pitchFamily="18" charset="0"/>
                <a:ea typeface="宋体" panose="02010600030101010101" pitchFamily="2" charset="-122"/>
              </a:rPr>
              <a:t>若对某些</a:t>
            </a:r>
            <a:r>
              <a:rPr lang="en-US" altLang="zh-CN" sz="2400">
                <a:latin typeface="Times New Roman" panose="02020603050405020304" pitchFamily="18" charset="0"/>
                <a:ea typeface="宋体" panose="02010600030101010101" pitchFamily="2" charset="-122"/>
              </a:rPr>
              <a:t>X</a:t>
            </a:r>
            <a:r>
              <a:rPr lang="zh-CN" altLang="en-US" sz="2400">
                <a:latin typeface="Times New Roman" panose="02020603050405020304" pitchFamily="18" charset="0"/>
                <a:ea typeface="宋体" panose="02010600030101010101" pitchFamily="2" charset="-122"/>
              </a:rPr>
              <a:t>，有</a:t>
            </a:r>
            <a:r>
              <a:rPr lang="en-US" altLang="zh-CN" sz="2400">
                <a:latin typeface="Times New Roman" panose="02020603050405020304" pitchFamily="18" charset="0"/>
                <a:ea typeface="宋体" panose="02010600030101010101" pitchFamily="2" charset="-122"/>
              </a:rPr>
              <a:t>X</a:t>
            </a:r>
            <a:r>
              <a:rPr lang="zh-CN" altLang="en-US" sz="2400">
                <a:latin typeface="Times New Roman" panose="02020603050405020304" pitchFamily="18" charset="0"/>
                <a:ea typeface="宋体" panose="02010600030101010101" pitchFamily="2" charset="-122"/>
              </a:rPr>
              <a:t>强</a:t>
            </a:r>
            <a:r>
              <a:rPr lang="zh-CN" altLang="en-US" sz="2400" b="1">
                <a:latin typeface="Times New Roman" panose="02020603050405020304" pitchFamily="18" charset="0"/>
                <a:ea typeface="宋体" panose="02010600030101010101" pitchFamily="2" charset="-122"/>
              </a:rPr>
              <a:t>吸引</a:t>
            </a:r>
            <a:r>
              <a:rPr lang="zh-CN" altLang="en-US" sz="2400">
                <a:latin typeface="Times New Roman" panose="02020603050405020304" pitchFamily="18" charset="0"/>
                <a:ea typeface="宋体" panose="02010600030101010101" pitchFamily="2" charset="-122"/>
              </a:rPr>
              <a:t>到吸引子</a:t>
            </a:r>
            <a:r>
              <a:rPr lang="en-US" altLang="zh-CN" sz="2400">
                <a:latin typeface="Times New Roman" panose="02020603050405020304" pitchFamily="18" charset="0"/>
                <a:ea typeface="宋体" panose="02010600030101010101" pitchFamily="2" charset="-122"/>
              </a:rPr>
              <a:t>X</a:t>
            </a:r>
            <a:r>
              <a:rPr lang="en-US" altLang="zh-CN" sz="2400" baseline="30000">
                <a:latin typeface="Times New Roman" panose="02020603050405020304" pitchFamily="18" charset="0"/>
                <a:ea typeface="宋体" panose="02010600030101010101" pitchFamily="2" charset="-122"/>
              </a:rPr>
              <a:t>t</a:t>
            </a:r>
            <a:r>
              <a:rPr lang="zh-CN" altLang="en-US" sz="2400">
                <a:latin typeface="Times New Roman" panose="02020603050405020304" pitchFamily="18" charset="0"/>
                <a:ea typeface="宋体" panose="02010600030101010101" pitchFamily="2" charset="-122"/>
              </a:rPr>
              <a:t>，则称这些</a:t>
            </a:r>
            <a:r>
              <a:rPr lang="en-US" altLang="zh-CN" sz="2400">
                <a:latin typeface="Times New Roman" panose="02020603050405020304" pitchFamily="18" charset="0"/>
                <a:ea typeface="宋体" panose="02010600030101010101" pitchFamily="2" charset="-122"/>
              </a:rPr>
              <a:t>X</a:t>
            </a:r>
            <a:r>
              <a:rPr lang="zh-CN" altLang="en-US" sz="2400">
                <a:latin typeface="Times New Roman" panose="02020603050405020304" pitchFamily="18" charset="0"/>
                <a:ea typeface="宋体" panose="02010600030101010101" pitchFamily="2" charset="-122"/>
              </a:rPr>
              <a:t>的集合为</a:t>
            </a:r>
            <a:r>
              <a:rPr lang="en-US" altLang="zh-CN" sz="2400">
                <a:latin typeface="Times New Roman" panose="02020603050405020304" pitchFamily="18" charset="0"/>
                <a:ea typeface="宋体" panose="02010600030101010101" pitchFamily="2" charset="-122"/>
                <a:sym typeface="宋体" panose="02010600030101010101" pitchFamily="2" charset="-122"/>
              </a:rPr>
              <a:t>X</a:t>
            </a:r>
            <a:r>
              <a:rPr lang="en-US" altLang="zh-CN" sz="2400" baseline="30000">
                <a:latin typeface="Times New Roman" panose="02020603050405020304" pitchFamily="18" charset="0"/>
                <a:ea typeface="宋体" panose="02010600030101010101" pitchFamily="2" charset="-122"/>
                <a:sym typeface="宋体" panose="02010600030101010101" pitchFamily="2" charset="-122"/>
              </a:rPr>
              <a:t>t</a:t>
            </a:r>
            <a:r>
              <a:rPr lang="zh-CN" altLang="en-US" sz="2400">
                <a:latin typeface="Times New Roman" panose="02020603050405020304" pitchFamily="18" charset="0"/>
                <a:ea typeface="宋体" panose="02010600030101010101" pitchFamily="2" charset="-122"/>
                <a:sym typeface="宋体" panose="02010600030101010101" pitchFamily="2" charset="-122"/>
              </a:rPr>
              <a:t>的强</a:t>
            </a:r>
            <a:r>
              <a:rPr lang="zh-CN" altLang="en-US" sz="2400" b="1">
                <a:latin typeface="Times New Roman" panose="02020603050405020304" pitchFamily="18" charset="0"/>
                <a:ea typeface="宋体" panose="02010600030101010101" pitchFamily="2" charset="-122"/>
                <a:sym typeface="宋体" panose="02010600030101010101" pitchFamily="2" charset="-122"/>
              </a:rPr>
              <a:t>吸引域</a:t>
            </a:r>
            <a:r>
              <a:rPr lang="zh-CN" altLang="en-US" sz="2800">
                <a:latin typeface="Times New Roman" panose="02020603050405020304" pitchFamily="18" charset="0"/>
                <a:ea typeface="宋体" panose="02010600030101010101" pitchFamily="2" charset="-122"/>
                <a:sym typeface="宋体" panose="02010600030101010101" pitchFamily="2" charset="-122"/>
              </a:rPr>
              <a:t>。</a:t>
            </a:r>
            <a:endParaRPr lang="zh-CN" altLang="en-US" sz="2800">
              <a:latin typeface="Times New Roman" panose="02020603050405020304" pitchFamily="18" charset="0"/>
              <a:ea typeface="宋体" panose="02010600030101010101" pitchFamily="2" charset="-122"/>
              <a:sym typeface="宋体" panose="02010600030101010101" pitchFamily="2" charset="-122"/>
            </a:endParaRPr>
          </a:p>
        </p:txBody>
      </p:sp>
    </p:spTree>
  </p:cSld>
  <p:clrMapOvr>
    <a:masterClrMapping/>
  </p:clrMapOvr>
  <p:transition>
    <p:random/>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3" name="标题 4"/>
          <p:cNvSpPr>
            <a:spLocks noGrp="1"/>
          </p:cNvSpPr>
          <p:nvPr>
            <p:ph type="title"/>
          </p:nvPr>
        </p:nvSpPr>
        <p:spPr/>
        <p:txBody>
          <a:bodyPr anchor="b" anchorCtr="0"/>
          <a:p>
            <a:r>
              <a:rPr lang="zh-CN" altLang="en-US"/>
              <a:t>例子</a:t>
            </a:r>
            <a:endParaRPr lang="zh-CN" altLang="en-US"/>
          </a:p>
        </p:txBody>
      </p:sp>
      <p:sp>
        <p:nvSpPr>
          <p:cNvPr id="6" name="内容占位符 5"/>
          <p:cNvSpPr>
            <a:spLocks noGrp="1"/>
          </p:cNvSpPr>
          <p:nvPr>
            <p:ph idx="1"/>
          </p:nvPr>
        </p:nvSpPr>
        <p:spPr/>
        <p:txBody>
          <a:bodyPr/>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800" b="0" i="0" u="none" strike="noStrike" kern="0" cap="none" spc="0" normalizeH="0" baseline="0" noProof="1">
                <a:solidFill>
                  <a:schemeClr val="tx1"/>
                </a:solidFill>
                <a:latin typeface="+mn-lt"/>
                <a:ea typeface="+mn-ea"/>
                <a:cs typeface="+mn-cs"/>
              </a:rPr>
              <a:t>设有三个节点的</a:t>
            </a:r>
            <a:r>
              <a:rPr kumimoji="0" lang="en-US" altLang="zh-CN" sz="2800" b="0" i="0" u="none" strike="noStrike" kern="0" cap="none" spc="0" normalizeH="0" baseline="0" noProof="1">
                <a:solidFill>
                  <a:schemeClr val="tx1"/>
                </a:solidFill>
                <a:latin typeface="+mn-lt"/>
                <a:ea typeface="+mn-ea"/>
                <a:cs typeface="+mn-cs"/>
              </a:rPr>
              <a:t>DHNN</a:t>
            </a:r>
            <a:r>
              <a:rPr kumimoji="0" lang="zh-CN" altLang="en-US" sz="2800" b="0" i="0" u="none" strike="noStrike" kern="0" cap="none" spc="0" normalizeH="0" baseline="0" noProof="1">
                <a:solidFill>
                  <a:schemeClr val="tx1"/>
                </a:solidFill>
                <a:latin typeface="+mn-lt"/>
                <a:ea typeface="+mn-ea"/>
                <a:cs typeface="+mn-cs"/>
              </a:rPr>
              <a:t>网络，用无向图表示如下</a:t>
            </a:r>
            <a:endParaRPr kumimoji="0" lang="zh-CN" altLang="en-US" sz="28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800" b="0" i="0" u="none" strike="noStrike" kern="0" cap="none" spc="0" normalizeH="0" baseline="0" noProof="1">
                <a:solidFill>
                  <a:schemeClr val="tx1"/>
                </a:solidFill>
                <a:latin typeface="+mn-lt"/>
                <a:ea typeface="+mn-ea"/>
                <a:cs typeface="+mn-cs"/>
              </a:rPr>
              <a:t>权值、阈值均已标在图中，试计算网络演变过程状态</a:t>
            </a:r>
            <a:endParaRPr kumimoji="0" lang="zh-CN" altLang="en-US" sz="2800" b="0" i="0" u="none" strike="noStrike" kern="0" cap="none" spc="0" normalizeH="0" baseline="0" noProof="1">
              <a:solidFill>
                <a:schemeClr val="tx1"/>
              </a:solidFill>
              <a:latin typeface="+mn-lt"/>
              <a:ea typeface="+mn-ea"/>
              <a:cs typeface="+mn-cs"/>
            </a:endParaRPr>
          </a:p>
        </p:txBody>
      </p:sp>
      <p:pic>
        <p:nvPicPr>
          <p:cNvPr id="223235" name="图片 6"/>
          <p:cNvPicPr>
            <a:picLocks noChangeAspect="1"/>
          </p:cNvPicPr>
          <p:nvPr/>
        </p:nvPicPr>
        <p:blipFill>
          <a:blip r:embed="rId1"/>
          <a:stretch>
            <a:fillRect/>
          </a:stretch>
        </p:blipFill>
        <p:spPr>
          <a:xfrm>
            <a:off x="2106613" y="2159000"/>
            <a:ext cx="4595812" cy="2898775"/>
          </a:xfrm>
          <a:prstGeom prst="rect">
            <a:avLst/>
          </a:prstGeom>
          <a:noFill/>
          <a:ln w="9525">
            <a:noFill/>
          </a:ln>
        </p:spPr>
      </p:pic>
      <p:pic>
        <p:nvPicPr>
          <p:cNvPr id="8" name="图片 7"/>
          <p:cNvPicPr>
            <a:picLocks noChangeAspect="1"/>
          </p:cNvPicPr>
          <p:nvPr/>
        </p:nvPicPr>
        <p:blipFill>
          <a:blip r:embed="rId2"/>
          <a:stretch>
            <a:fillRect/>
          </a:stretch>
        </p:blipFill>
        <p:spPr>
          <a:xfrm>
            <a:off x="2106613" y="5057775"/>
            <a:ext cx="4751387" cy="1744663"/>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1" name="标题 4"/>
          <p:cNvSpPr>
            <a:spLocks noGrp="1"/>
          </p:cNvSpPr>
          <p:nvPr>
            <p:ph type="title"/>
          </p:nvPr>
        </p:nvSpPr>
        <p:spPr/>
        <p:txBody>
          <a:bodyPr anchor="b" anchorCtr="0"/>
          <a:p>
            <a:endParaRPr lang="zh-CN" altLang="en-US"/>
          </a:p>
        </p:txBody>
      </p:sp>
      <p:pic>
        <p:nvPicPr>
          <p:cNvPr id="225282" name="内容占位符 1"/>
          <p:cNvPicPr>
            <a:picLocks noGrp="1" noChangeAspect="1"/>
          </p:cNvPicPr>
          <p:nvPr>
            <p:ph idx="1"/>
          </p:nvPr>
        </p:nvPicPr>
        <p:blipFill>
          <a:blip r:embed="rId1"/>
          <a:stretch>
            <a:fillRect/>
          </a:stretch>
        </p:blipFill>
        <p:spPr>
          <a:xfrm>
            <a:off x="557213" y="946150"/>
            <a:ext cx="8031162" cy="1338263"/>
          </a:xfrm>
        </p:spPr>
      </p:pic>
      <p:pic>
        <p:nvPicPr>
          <p:cNvPr id="225283" name="图片 2"/>
          <p:cNvPicPr>
            <a:picLocks noChangeAspect="1"/>
          </p:cNvPicPr>
          <p:nvPr/>
        </p:nvPicPr>
        <p:blipFill>
          <a:blip r:embed="rId2"/>
          <a:stretch>
            <a:fillRect/>
          </a:stretch>
        </p:blipFill>
        <p:spPr>
          <a:xfrm>
            <a:off x="519113" y="2628900"/>
            <a:ext cx="8069262" cy="3643313"/>
          </a:xfrm>
          <a:prstGeom prst="rect">
            <a:avLst/>
          </a:prstGeom>
          <a:noFill/>
          <a:ln w="9525">
            <a:noFill/>
          </a:ln>
        </p:spPr>
      </p:pic>
    </p:spTree>
  </p:cSld>
  <p:clrMapOvr>
    <a:masterClrMapping/>
  </p:clrMapOvr>
  <p:transition>
    <p:random/>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29" name="标题 4"/>
          <p:cNvSpPr>
            <a:spLocks noGrp="1"/>
          </p:cNvSpPr>
          <p:nvPr>
            <p:ph type="title"/>
          </p:nvPr>
        </p:nvSpPr>
        <p:spPr/>
        <p:txBody>
          <a:bodyPr anchor="b" anchorCtr="0"/>
          <a:p>
            <a:endParaRPr lang="zh-CN" altLang="en-US"/>
          </a:p>
        </p:txBody>
      </p:sp>
      <p:pic>
        <p:nvPicPr>
          <p:cNvPr id="227330" name="内容占位符 1"/>
          <p:cNvPicPr>
            <a:picLocks noGrp="1" noChangeAspect="1"/>
          </p:cNvPicPr>
          <p:nvPr>
            <p:ph idx="1"/>
          </p:nvPr>
        </p:nvPicPr>
        <p:blipFill>
          <a:blip r:embed="rId1"/>
          <a:stretch>
            <a:fillRect/>
          </a:stretch>
        </p:blipFill>
        <p:spPr>
          <a:xfrm>
            <a:off x="446088" y="1127125"/>
            <a:ext cx="8251825" cy="4603750"/>
          </a:xfrm>
        </p:spPr>
      </p:pic>
    </p:spTree>
  </p:cSld>
  <p:clrMapOvr>
    <a:masterClrMapping/>
  </p:clrMapOvr>
  <p:transition>
    <p:random/>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3" name="标题 4"/>
          <p:cNvSpPr>
            <a:spLocks noGrp="1"/>
          </p:cNvSpPr>
          <p:nvPr>
            <p:ph type="title"/>
          </p:nvPr>
        </p:nvSpPr>
        <p:spPr/>
        <p:txBody>
          <a:bodyPr anchor="b" anchorCtr="0"/>
          <a:p>
            <a:endParaRPr lang="zh-CN" altLang="en-US"/>
          </a:p>
        </p:txBody>
      </p:sp>
      <p:pic>
        <p:nvPicPr>
          <p:cNvPr id="228354" name="内容占位符 1"/>
          <p:cNvPicPr>
            <a:picLocks noGrp="1" noChangeAspect="1"/>
          </p:cNvPicPr>
          <p:nvPr>
            <p:ph idx="1"/>
          </p:nvPr>
        </p:nvPicPr>
        <p:blipFill>
          <a:blip r:embed="rId1"/>
          <a:stretch>
            <a:fillRect/>
          </a:stretch>
        </p:blipFill>
        <p:spPr>
          <a:xfrm>
            <a:off x="1069975" y="1165225"/>
            <a:ext cx="6442075" cy="5006975"/>
          </a:xfrm>
        </p:spPr>
      </p:pic>
      <p:pic>
        <p:nvPicPr>
          <p:cNvPr id="228355" name="图片 2"/>
          <p:cNvPicPr>
            <a:picLocks noChangeAspect="1"/>
          </p:cNvPicPr>
          <p:nvPr/>
        </p:nvPicPr>
        <p:blipFill>
          <a:blip r:embed="rId2"/>
          <a:stretch>
            <a:fillRect/>
          </a:stretch>
        </p:blipFill>
        <p:spPr>
          <a:xfrm>
            <a:off x="1327150" y="4164013"/>
            <a:ext cx="342900" cy="247650"/>
          </a:xfrm>
          <a:prstGeom prst="rect">
            <a:avLst/>
          </a:prstGeom>
          <a:noFill/>
          <a:ln w="9525">
            <a:noFill/>
          </a:ln>
        </p:spPr>
      </p:pic>
      <p:cxnSp>
        <p:nvCxnSpPr>
          <p:cNvPr id="2" name="直接箭头连接符 1"/>
          <p:cNvCxnSpPr/>
          <p:nvPr/>
        </p:nvCxnSpPr>
        <p:spPr>
          <a:xfrm>
            <a:off x="5311775" y="4989513"/>
            <a:ext cx="98425" cy="115888"/>
          </a:xfrm>
          <a:prstGeom prst="straightConnector1">
            <a:avLst/>
          </a:prstGeom>
          <a:ln w="444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H="1">
            <a:off x="5726113" y="5029200"/>
            <a:ext cx="112713" cy="76200"/>
          </a:xfrm>
          <a:prstGeom prst="straightConnector1">
            <a:avLst/>
          </a:prstGeom>
          <a:ln w="444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H="1" flipV="1">
            <a:off x="5651500" y="5324475"/>
            <a:ext cx="63500" cy="163513"/>
          </a:xfrm>
          <a:prstGeom prst="straightConnector1">
            <a:avLst/>
          </a:prstGeom>
          <a:ln w="444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1" name="标题 1"/>
          <p:cNvSpPr>
            <a:spLocks noGrp="1"/>
          </p:cNvSpPr>
          <p:nvPr>
            <p:ph type="title"/>
          </p:nvPr>
        </p:nvSpPr>
        <p:spPr/>
        <p:txBody>
          <a:bodyPr anchor="b" anchorCtr="0"/>
          <a:p>
            <a:endParaRPr lang="zh-CN" altLang="en-US"/>
          </a:p>
        </p:txBody>
      </p:sp>
      <p:sp>
        <p:nvSpPr>
          <p:cNvPr id="230402" name="内容占位符 2"/>
          <p:cNvSpPr>
            <a:spLocks noGrp="1"/>
          </p:cNvSpPr>
          <p:nvPr>
            <p:ph idx="1"/>
          </p:nvPr>
        </p:nvSpPr>
        <p:spPr/>
        <p:txBody>
          <a:bodyPr anchor="t" anchorCtr="0"/>
          <a:p>
            <a:r>
              <a:rPr lang="zh-CN" altLang="en-US"/>
              <a:t>网络的权值设计</a:t>
            </a:r>
            <a:endParaRPr lang="zh-CN" altLang="en-US"/>
          </a:p>
          <a:p>
            <a:pPr lvl="1" indent="-436245"/>
            <a:r>
              <a:rPr lang="zh-CN" altLang="en-US"/>
              <a:t>网络权值不变，变化的是输入（输出</a:t>
            </a:r>
            <a:r>
              <a:rPr lang="en-US" altLang="zh-CN"/>
              <a:t>/</a:t>
            </a:r>
            <a:r>
              <a:rPr lang="zh-CN" altLang="en-US"/>
              <a:t>状态）</a:t>
            </a:r>
            <a:endParaRPr lang="zh-CN" altLang="en-US"/>
          </a:p>
        </p:txBody>
      </p:sp>
      <p:pic>
        <p:nvPicPr>
          <p:cNvPr id="230403" name="图片 3"/>
          <p:cNvPicPr>
            <a:picLocks noChangeAspect="1"/>
          </p:cNvPicPr>
          <p:nvPr/>
        </p:nvPicPr>
        <p:blipFill>
          <a:blip r:embed="rId1"/>
          <a:stretch>
            <a:fillRect/>
          </a:stretch>
        </p:blipFill>
        <p:spPr>
          <a:xfrm>
            <a:off x="901700" y="2068513"/>
            <a:ext cx="7340600" cy="4240212"/>
          </a:xfrm>
          <a:prstGeom prst="rect">
            <a:avLst/>
          </a:prstGeom>
          <a:noFill/>
          <a:ln w="9525">
            <a:noFill/>
          </a:ln>
        </p:spPr>
      </p:pic>
    </p:spTree>
  </p:cSld>
  <p:clrMapOvr>
    <a:masterClrMapping/>
  </p:clrMapOvr>
  <p:transition>
    <p:random/>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5" name="标题 1"/>
          <p:cNvSpPr>
            <a:spLocks noGrp="1"/>
          </p:cNvSpPr>
          <p:nvPr>
            <p:ph type="title"/>
          </p:nvPr>
        </p:nvSpPr>
        <p:spPr/>
        <p:txBody>
          <a:bodyPr anchor="b" anchorCtr="0"/>
          <a:p>
            <a:endParaRPr lang="zh-CN" altLang="en-US"/>
          </a:p>
        </p:txBody>
      </p:sp>
      <p:sp>
        <p:nvSpPr>
          <p:cNvPr id="231426" name="内容占位符 2"/>
          <p:cNvSpPr>
            <a:spLocks noGrp="1"/>
          </p:cNvSpPr>
          <p:nvPr>
            <p:ph idx="1"/>
          </p:nvPr>
        </p:nvSpPr>
        <p:spPr/>
        <p:txBody>
          <a:bodyPr anchor="t" anchorCtr="0"/>
          <a:p>
            <a:r>
              <a:rPr lang="zh-CN" altLang="en-US"/>
              <a:t>联立方程法</a:t>
            </a:r>
            <a:endParaRPr lang="zh-CN" altLang="en-US"/>
          </a:p>
        </p:txBody>
      </p:sp>
      <p:pic>
        <p:nvPicPr>
          <p:cNvPr id="231427" name="图片 3"/>
          <p:cNvPicPr>
            <a:picLocks noChangeAspect="1"/>
          </p:cNvPicPr>
          <p:nvPr/>
        </p:nvPicPr>
        <p:blipFill>
          <a:blip r:embed="rId1"/>
          <a:srcRect b="42448"/>
          <a:stretch>
            <a:fillRect/>
          </a:stretch>
        </p:blipFill>
        <p:spPr>
          <a:xfrm>
            <a:off x="384175" y="1620838"/>
            <a:ext cx="8297863" cy="2008187"/>
          </a:xfrm>
          <a:prstGeom prst="rect">
            <a:avLst/>
          </a:prstGeom>
          <a:noFill/>
          <a:ln w="9525">
            <a:noFill/>
          </a:ln>
        </p:spPr>
      </p:pic>
      <p:pic>
        <p:nvPicPr>
          <p:cNvPr id="231428" name="图片 4"/>
          <p:cNvPicPr>
            <a:picLocks noChangeAspect="1"/>
          </p:cNvPicPr>
          <p:nvPr/>
        </p:nvPicPr>
        <p:blipFill>
          <a:blip r:embed="rId2"/>
          <a:stretch>
            <a:fillRect/>
          </a:stretch>
        </p:blipFill>
        <p:spPr>
          <a:xfrm>
            <a:off x="7435850" y="2908300"/>
            <a:ext cx="447675" cy="314325"/>
          </a:xfrm>
          <a:prstGeom prst="rect">
            <a:avLst/>
          </a:prstGeom>
          <a:noFill/>
          <a:ln w="9525">
            <a:noFill/>
          </a:ln>
        </p:spPr>
      </p:pic>
      <p:sp>
        <p:nvSpPr>
          <p:cNvPr id="231429" name="文本框 5"/>
          <p:cNvSpPr txBox="1"/>
          <p:nvPr/>
        </p:nvSpPr>
        <p:spPr>
          <a:xfrm>
            <a:off x="1566863" y="5786438"/>
            <a:ext cx="6008687" cy="522287"/>
          </a:xfrm>
          <a:prstGeom prst="rect">
            <a:avLst/>
          </a:prstGeom>
          <a:noFill/>
          <a:ln w="9525">
            <a:noFill/>
          </a:ln>
        </p:spPr>
        <p:txBody>
          <a:bodyPr wrap="square" anchor="t" anchorCtr="0">
            <a:spAutoFit/>
          </a:bodyPr>
          <a:p>
            <a:r>
              <a:rPr lang="zh-CN" altLang="en-US" sz="2800">
                <a:latin typeface="Arial" panose="020B0604020202020204" pitchFamily="34" charset="0"/>
                <a:ea typeface="宋体" panose="02010600030101010101" pitchFamily="2" charset="-122"/>
              </a:rPr>
              <a:t>代求变量：</a:t>
            </a:r>
            <a:r>
              <a:rPr lang="en-US" altLang="zh-CN" sz="2800">
                <a:latin typeface="Arial" panose="020B0604020202020204" pitchFamily="34" charset="0"/>
                <a:ea typeface="宋体" panose="02010600030101010101" pitchFamily="2" charset="-122"/>
              </a:rPr>
              <a:t>3</a:t>
            </a:r>
            <a:r>
              <a:rPr lang="zh-CN" altLang="en-US" sz="2800">
                <a:latin typeface="Arial" panose="020B0604020202020204" pitchFamily="34" charset="0"/>
                <a:ea typeface="宋体" panose="02010600030101010101" pitchFamily="2" charset="-122"/>
              </a:rPr>
              <a:t>个权重，</a:t>
            </a:r>
            <a:r>
              <a:rPr lang="en-US" altLang="zh-CN" sz="2800">
                <a:latin typeface="Arial" panose="020B0604020202020204" pitchFamily="34" charset="0"/>
                <a:ea typeface="宋体" panose="02010600030101010101" pitchFamily="2" charset="-122"/>
              </a:rPr>
              <a:t>3</a:t>
            </a:r>
            <a:r>
              <a:rPr lang="zh-CN" altLang="en-US" sz="2800">
                <a:latin typeface="Arial" panose="020B0604020202020204" pitchFamily="34" charset="0"/>
                <a:ea typeface="宋体" panose="02010600030101010101" pitchFamily="2" charset="-122"/>
              </a:rPr>
              <a:t>个阈值</a:t>
            </a:r>
            <a:endParaRPr lang="zh-CN" altLang="en-US" sz="2800">
              <a:latin typeface="Arial" panose="020B0604020202020204" pitchFamily="34" charset="0"/>
              <a:ea typeface="宋体" panose="02010600030101010101" pitchFamily="2" charset="-122"/>
            </a:endParaRPr>
          </a:p>
        </p:txBody>
      </p:sp>
      <p:sp>
        <p:nvSpPr>
          <p:cNvPr id="9" name="矩形 8"/>
          <p:cNvSpPr/>
          <p:nvPr/>
        </p:nvSpPr>
        <p:spPr>
          <a:xfrm>
            <a:off x="6788150" y="3627438"/>
            <a:ext cx="1095375" cy="522288"/>
          </a:xfrm>
          <a:prstGeom prst="rect">
            <a:avLst/>
          </a:prstGeom>
          <a:noFill/>
          <a:ln>
            <a:noFill/>
          </a:ln>
        </p:spPr>
        <p:txBody>
          <a:bodyPr wrap="non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1</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6788150" y="4149725"/>
            <a:ext cx="1095375" cy="520700"/>
          </a:xfrm>
          <a:prstGeom prst="rect">
            <a:avLst/>
          </a:prstGeom>
          <a:noFill/>
          <a:ln>
            <a:noFill/>
          </a:ln>
        </p:spPr>
        <p:txBody>
          <a:bodyPr wrap="non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2</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6788150" y="4670425"/>
            <a:ext cx="1095375" cy="522288"/>
          </a:xfrm>
          <a:prstGeom prst="rect">
            <a:avLst/>
          </a:prstGeom>
          <a:noFill/>
          <a:ln>
            <a:noFill/>
          </a:ln>
        </p:spPr>
        <p:txBody>
          <a:bodyPr wrap="non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3</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graphicFrame>
        <p:nvGraphicFramePr>
          <p:cNvPr id="231433" name="对象 1">
            <a:hlinkClick r:id="" action="ppaction://ole?verb="/>
          </p:cNvPr>
          <p:cNvGraphicFramePr>
            <a:graphicFrameLocks noChangeAspect="1"/>
          </p:cNvGraphicFramePr>
          <p:nvPr/>
        </p:nvGraphicFramePr>
        <p:xfrm>
          <a:off x="1139825" y="3649663"/>
          <a:ext cx="5772150" cy="1543050"/>
        </p:xfrm>
        <a:graphic>
          <a:graphicData uri="http://schemas.openxmlformats.org/presentationml/2006/ole">
            <mc:AlternateContent xmlns:mc="http://schemas.openxmlformats.org/markup-compatibility/2006">
              <mc:Choice xmlns:v="urn:schemas-microsoft-com:vml" Requires="v">
                <p:oleObj spid="_x0000_s3210" name="" r:id="rId3" imgW="2565400" imgH="685800" progId="Equation.KSEE3">
                  <p:embed/>
                </p:oleObj>
              </mc:Choice>
              <mc:Fallback>
                <p:oleObj name="" r:id="rId3" imgW="2565400" imgH="685800" progId="Equation.KSEE3">
                  <p:embed/>
                  <p:pic>
                    <p:nvPicPr>
                      <p:cNvPr id="0" name="图片 3209"/>
                      <p:cNvPicPr/>
                      <p:nvPr/>
                    </p:nvPicPr>
                    <p:blipFill>
                      <a:blip r:embed="rId4"/>
                      <a:stretch>
                        <a:fillRect/>
                      </a:stretch>
                    </p:blipFill>
                    <p:spPr>
                      <a:xfrm>
                        <a:off x="1139825" y="3649663"/>
                        <a:ext cx="5772150" cy="154305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a:spLocks noGrp="1"/>
          </p:cNvSpPr>
          <p:nvPr>
            <p:ph type="title"/>
          </p:nvPr>
        </p:nvSpPr>
        <p:spPr/>
        <p:txBody>
          <a:bodyPr anchor="b" anchorCtr="0"/>
          <a:p>
            <a:endParaRPr lang="zh-CN" altLang="en-US"/>
          </a:p>
        </p:txBody>
      </p:sp>
      <p:pic>
        <p:nvPicPr>
          <p:cNvPr id="44034" name="图片 1"/>
          <p:cNvPicPr>
            <a:picLocks noChangeAspect="1"/>
          </p:cNvPicPr>
          <p:nvPr/>
        </p:nvPicPr>
        <p:blipFill>
          <a:blip r:embed="rId1"/>
          <a:stretch>
            <a:fillRect/>
          </a:stretch>
        </p:blipFill>
        <p:spPr>
          <a:xfrm>
            <a:off x="346075" y="952500"/>
            <a:ext cx="5319713" cy="631825"/>
          </a:xfrm>
          <a:prstGeom prst="rect">
            <a:avLst/>
          </a:prstGeom>
          <a:noFill/>
          <a:ln w="9525">
            <a:noFill/>
          </a:ln>
        </p:spPr>
      </p:pic>
      <p:sp>
        <p:nvSpPr>
          <p:cNvPr id="44035" name="内容占位符 2"/>
          <p:cNvSpPr>
            <a:spLocks noGrp="1"/>
          </p:cNvSpPr>
          <p:nvPr>
            <p:ph idx="1"/>
          </p:nvPr>
        </p:nvSpPr>
        <p:spPr>
          <a:xfrm>
            <a:off x="250825" y="1584325"/>
            <a:ext cx="8642350" cy="5400675"/>
          </a:xfrm>
        </p:spPr>
        <p:txBody>
          <a:bodyPr anchor="t" anchorCtr="0"/>
          <a:p>
            <a:r>
              <a:rPr lang="zh-CN" altLang="en-US" sz="2400"/>
              <a:t>– 此后，人工神经网络研究成为小众，但仍有人在坚持。</a:t>
            </a:r>
            <a:endParaRPr lang="zh-CN" altLang="en-US" sz="2400"/>
          </a:p>
          <a:p>
            <a:endParaRPr lang="zh-CN" altLang="en-US" sz="2400"/>
          </a:p>
          <a:p>
            <a:r>
              <a:rPr lang="zh-CN" altLang="en-US" sz="2400"/>
              <a:t>– 1974年，哈佛大学博士研究生保罗提出了BP算法的思想，但在当时未得到重视</a:t>
            </a:r>
            <a:endParaRPr lang="zh-CN" altLang="en-US" sz="2400"/>
          </a:p>
          <a:p>
            <a:r>
              <a:rPr lang="zh-CN" altLang="en-US" sz="2400"/>
              <a:t>– 1985 -1986，</a:t>
            </a:r>
            <a:r>
              <a:rPr lang="zh-CN" altLang="en-US" sz="2400" b="1"/>
              <a:t>鲁梅尔哈特</a:t>
            </a:r>
            <a:r>
              <a:rPr lang="zh-CN" altLang="en-US" sz="2400"/>
              <a:t>，他的学生辛顿（Hi</a:t>
            </a:r>
            <a:r>
              <a:rPr lang="en-US" altLang="zh-CN" sz="2400"/>
              <a:t>n</a:t>
            </a:r>
            <a:r>
              <a:rPr lang="zh-CN" altLang="en-US" sz="2400"/>
              <a:t>ton）等人，重新发现了</a:t>
            </a:r>
            <a:r>
              <a:rPr lang="zh-CN" altLang="en-US" sz="2400">
                <a:solidFill>
                  <a:srgbClr val="FF0000"/>
                </a:solidFill>
              </a:rPr>
              <a:t>BP算法</a:t>
            </a:r>
            <a:r>
              <a:rPr lang="zh-CN" altLang="en-US" sz="2400"/>
              <a:t>，并成功用于训练</a:t>
            </a:r>
            <a:r>
              <a:rPr lang="zh-CN" altLang="en-US" sz="2400" b="1">
                <a:solidFill>
                  <a:srgbClr val="FF0000"/>
                </a:solidFill>
              </a:rPr>
              <a:t>多层感知器（MLP）</a:t>
            </a:r>
            <a:r>
              <a:rPr lang="zh-CN" altLang="en-US" sz="2400"/>
              <a:t>，在非线性分类问题中大获成功，突破了人工神经元异或瓶颈</a:t>
            </a:r>
            <a:endParaRPr lang="zh-CN" altLang="en-US" sz="2400"/>
          </a:p>
        </p:txBody>
      </p:sp>
    </p:spTree>
  </p:cSld>
  <p:clrMapOvr>
    <a:masterClrMapping/>
  </p:clrMapOvr>
  <p:transition>
    <p:random/>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49" name="标题 1"/>
          <p:cNvSpPr>
            <a:spLocks noGrp="1"/>
          </p:cNvSpPr>
          <p:nvPr>
            <p:ph type="title"/>
          </p:nvPr>
        </p:nvSpPr>
        <p:spPr/>
        <p:txBody>
          <a:bodyPr anchor="b" anchorCtr="0"/>
          <a:p>
            <a:endParaRPr lang="zh-CN" altLang="en-US"/>
          </a:p>
        </p:txBody>
      </p:sp>
      <p:pic>
        <p:nvPicPr>
          <p:cNvPr id="232450" name="内容占位符 3"/>
          <p:cNvPicPr>
            <a:picLocks noGrp="1" noChangeAspect="1"/>
          </p:cNvPicPr>
          <p:nvPr>
            <p:ph idx="1"/>
          </p:nvPr>
        </p:nvPicPr>
        <p:blipFill>
          <a:blip r:embed="rId1"/>
          <a:stretch>
            <a:fillRect/>
          </a:stretch>
        </p:blipFill>
        <p:spPr>
          <a:xfrm>
            <a:off x="1157288" y="765175"/>
            <a:ext cx="6059487" cy="542925"/>
          </a:xfrm>
        </p:spPr>
      </p:pic>
      <p:pic>
        <p:nvPicPr>
          <p:cNvPr id="232451" name="图片 5"/>
          <p:cNvPicPr>
            <a:picLocks noChangeAspect="1"/>
          </p:cNvPicPr>
          <p:nvPr/>
        </p:nvPicPr>
        <p:blipFill>
          <a:blip r:embed="rId2"/>
          <a:stretch>
            <a:fillRect/>
          </a:stretch>
        </p:blipFill>
        <p:spPr>
          <a:xfrm>
            <a:off x="1247775" y="5183188"/>
            <a:ext cx="6929438" cy="1217612"/>
          </a:xfrm>
          <a:prstGeom prst="rect">
            <a:avLst/>
          </a:prstGeom>
          <a:noFill/>
          <a:ln w="9525">
            <a:noFill/>
          </a:ln>
        </p:spPr>
      </p:pic>
      <p:pic>
        <p:nvPicPr>
          <p:cNvPr id="232452" name="图片 8"/>
          <p:cNvPicPr>
            <a:picLocks noChangeAspect="1"/>
          </p:cNvPicPr>
          <p:nvPr/>
        </p:nvPicPr>
        <p:blipFill>
          <a:blip r:embed="rId3"/>
          <a:stretch>
            <a:fillRect/>
          </a:stretch>
        </p:blipFill>
        <p:spPr>
          <a:xfrm>
            <a:off x="17463" y="3270250"/>
            <a:ext cx="1230312" cy="463550"/>
          </a:xfrm>
          <a:prstGeom prst="rect">
            <a:avLst/>
          </a:prstGeom>
          <a:noFill/>
          <a:ln w="9525">
            <a:noFill/>
          </a:ln>
        </p:spPr>
      </p:pic>
      <p:sp>
        <p:nvSpPr>
          <p:cNvPr id="10" name="矩形 9"/>
          <p:cNvSpPr/>
          <p:nvPr/>
        </p:nvSpPr>
        <p:spPr>
          <a:xfrm>
            <a:off x="6815138" y="3270250"/>
            <a:ext cx="1095375" cy="522288"/>
          </a:xfrm>
          <a:prstGeom prst="rect">
            <a:avLst/>
          </a:prstGeom>
          <a:noFill/>
          <a:ln>
            <a:noFill/>
          </a:ln>
        </p:spPr>
        <p:txBody>
          <a:bodyPr wrap="non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1</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6815138" y="3849688"/>
            <a:ext cx="1095375" cy="522288"/>
          </a:xfrm>
          <a:prstGeom prst="rect">
            <a:avLst/>
          </a:prstGeom>
          <a:noFill/>
          <a:ln>
            <a:noFill/>
          </a:ln>
        </p:spPr>
        <p:txBody>
          <a:bodyPr wrap="non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2</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12" name="矩形 11"/>
          <p:cNvSpPr/>
          <p:nvPr/>
        </p:nvSpPr>
        <p:spPr>
          <a:xfrm>
            <a:off x="6815138" y="4371975"/>
            <a:ext cx="1095375" cy="522288"/>
          </a:xfrm>
          <a:prstGeom prst="rect">
            <a:avLst/>
          </a:prstGeom>
          <a:noFill/>
          <a:ln>
            <a:noFill/>
          </a:ln>
        </p:spPr>
        <p:txBody>
          <a:bodyPr wrap="non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3</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13" name="矩形 12"/>
          <p:cNvSpPr/>
          <p:nvPr/>
        </p:nvSpPr>
        <p:spPr>
          <a:xfrm>
            <a:off x="4679950" y="5613400"/>
            <a:ext cx="847725" cy="522288"/>
          </a:xfrm>
          <a:prstGeom prst="rect">
            <a:avLst/>
          </a:prstGeom>
          <a:solidFill>
            <a:srgbClr val="1D3555"/>
          </a:solidFill>
          <a:ln>
            <a:noFill/>
          </a:ln>
        </p:spPr>
        <p:txBody>
          <a:bodyPr wrap="squar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1</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14" name="矩形 13"/>
          <p:cNvSpPr/>
          <p:nvPr/>
        </p:nvSpPr>
        <p:spPr>
          <a:xfrm>
            <a:off x="6645275" y="1308100"/>
            <a:ext cx="1095375" cy="520700"/>
          </a:xfrm>
          <a:prstGeom prst="rect">
            <a:avLst/>
          </a:prstGeom>
          <a:noFill/>
          <a:ln>
            <a:noFill/>
          </a:ln>
        </p:spPr>
        <p:txBody>
          <a:bodyPr wrap="non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4</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15" name="矩形 14"/>
          <p:cNvSpPr/>
          <p:nvPr/>
        </p:nvSpPr>
        <p:spPr>
          <a:xfrm>
            <a:off x="6664325" y="1944688"/>
            <a:ext cx="1095375" cy="522288"/>
          </a:xfrm>
          <a:prstGeom prst="rect">
            <a:avLst/>
          </a:prstGeom>
          <a:noFill/>
          <a:ln>
            <a:noFill/>
          </a:ln>
        </p:spPr>
        <p:txBody>
          <a:bodyPr wrap="non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5</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16" name="矩形 15"/>
          <p:cNvSpPr/>
          <p:nvPr/>
        </p:nvSpPr>
        <p:spPr>
          <a:xfrm>
            <a:off x="6664325" y="2590800"/>
            <a:ext cx="1095375" cy="522288"/>
          </a:xfrm>
          <a:prstGeom prst="rect">
            <a:avLst/>
          </a:prstGeom>
          <a:noFill/>
          <a:ln>
            <a:noFill/>
          </a:ln>
        </p:spPr>
        <p:txBody>
          <a:bodyPr wrap="non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6</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graphicFrame>
        <p:nvGraphicFramePr>
          <p:cNvPr id="232460" name="对象 1">
            <a:hlinkClick r:id="" action="ppaction://ole?verb="/>
          </p:cNvPr>
          <p:cNvGraphicFramePr>
            <a:graphicFrameLocks noChangeAspect="1"/>
          </p:cNvGraphicFramePr>
          <p:nvPr/>
        </p:nvGraphicFramePr>
        <p:xfrm>
          <a:off x="1879600" y="1435100"/>
          <a:ext cx="4287838" cy="1543050"/>
        </p:xfrm>
        <a:graphic>
          <a:graphicData uri="http://schemas.openxmlformats.org/presentationml/2006/ole">
            <mc:AlternateContent xmlns:mc="http://schemas.openxmlformats.org/markup-compatibility/2006">
              <mc:Choice xmlns:v="urn:schemas-microsoft-com:vml" Requires="v">
                <p:oleObj spid="_x0000_s3212" name="" r:id="rId4" imgW="1905000" imgH="685800" progId="Equation.KSEE3">
                  <p:embed/>
                </p:oleObj>
              </mc:Choice>
              <mc:Fallback>
                <p:oleObj name="" r:id="rId4" imgW="1905000" imgH="685800" progId="Equation.KSEE3">
                  <p:embed/>
                  <p:pic>
                    <p:nvPicPr>
                      <p:cNvPr id="0" name="图片 3211"/>
                      <p:cNvPicPr/>
                      <p:nvPr/>
                    </p:nvPicPr>
                    <p:blipFill>
                      <a:blip r:embed="rId5"/>
                      <a:stretch>
                        <a:fillRect/>
                      </a:stretch>
                    </p:blipFill>
                    <p:spPr>
                      <a:xfrm>
                        <a:off x="1879600" y="1435100"/>
                        <a:ext cx="4287838" cy="1543050"/>
                      </a:xfrm>
                      <a:prstGeom prst="rect">
                        <a:avLst/>
                      </a:prstGeom>
                      <a:noFill/>
                      <a:ln w="38100">
                        <a:noFill/>
                        <a:miter/>
                      </a:ln>
                    </p:spPr>
                  </p:pic>
                </p:oleObj>
              </mc:Fallback>
            </mc:AlternateContent>
          </a:graphicData>
        </a:graphic>
      </p:graphicFrame>
      <p:graphicFrame>
        <p:nvGraphicFramePr>
          <p:cNvPr id="232461" name="对象 2">
            <a:hlinkClick r:id="" action="ppaction://ole?verb="/>
          </p:cNvPr>
          <p:cNvGraphicFramePr>
            <a:graphicFrameLocks noChangeAspect="1"/>
          </p:cNvGraphicFramePr>
          <p:nvPr/>
        </p:nvGraphicFramePr>
        <p:xfrm>
          <a:off x="1300163" y="3351213"/>
          <a:ext cx="5773737" cy="1543050"/>
        </p:xfrm>
        <a:graphic>
          <a:graphicData uri="http://schemas.openxmlformats.org/presentationml/2006/ole">
            <mc:AlternateContent xmlns:mc="http://schemas.openxmlformats.org/markup-compatibility/2006">
              <mc:Choice xmlns:v="urn:schemas-microsoft-com:vml" Requires="v">
                <p:oleObj spid="_x0000_s3211" name="" r:id="rId6" imgW="2565400" imgH="685800" progId="Equation.KSEE3">
                  <p:embed/>
                </p:oleObj>
              </mc:Choice>
              <mc:Fallback>
                <p:oleObj name="" r:id="rId6" imgW="2565400" imgH="685800" progId="Equation.KSEE3">
                  <p:embed/>
                  <p:pic>
                    <p:nvPicPr>
                      <p:cNvPr id="0" name="图片 3210"/>
                      <p:cNvPicPr/>
                      <p:nvPr/>
                    </p:nvPicPr>
                    <p:blipFill>
                      <a:blip r:embed="rId7"/>
                      <a:stretch>
                        <a:fillRect/>
                      </a:stretch>
                    </p:blipFill>
                    <p:spPr>
                      <a:xfrm>
                        <a:off x="1300163" y="3351213"/>
                        <a:ext cx="5773737" cy="154305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7" name="标题 1"/>
          <p:cNvSpPr>
            <a:spLocks noGrp="1"/>
          </p:cNvSpPr>
          <p:nvPr>
            <p:ph type="title"/>
          </p:nvPr>
        </p:nvSpPr>
        <p:spPr/>
        <p:txBody>
          <a:bodyPr anchor="b" anchorCtr="0"/>
          <a:p>
            <a:endParaRPr lang="zh-CN" altLang="en-US"/>
          </a:p>
        </p:txBody>
      </p:sp>
      <p:pic>
        <p:nvPicPr>
          <p:cNvPr id="234498" name="内容占位符 5"/>
          <p:cNvPicPr>
            <a:picLocks noGrp="1" noChangeAspect="1"/>
          </p:cNvPicPr>
          <p:nvPr>
            <p:ph idx="1"/>
          </p:nvPr>
        </p:nvPicPr>
        <p:blipFill>
          <a:blip r:embed="rId1"/>
          <a:stretch>
            <a:fillRect/>
          </a:stretch>
        </p:blipFill>
        <p:spPr>
          <a:xfrm>
            <a:off x="1487488" y="1014413"/>
            <a:ext cx="6130925" cy="2360612"/>
          </a:xfrm>
        </p:spPr>
      </p:pic>
      <p:sp>
        <p:nvSpPr>
          <p:cNvPr id="13" name="矩形 12"/>
          <p:cNvSpPr/>
          <p:nvPr/>
        </p:nvSpPr>
        <p:spPr>
          <a:xfrm>
            <a:off x="2333625" y="1109663"/>
            <a:ext cx="847725" cy="522288"/>
          </a:xfrm>
          <a:prstGeom prst="rect">
            <a:avLst/>
          </a:prstGeom>
          <a:solidFill>
            <a:srgbClr val="1D3555"/>
          </a:solidFill>
          <a:ln>
            <a:noFill/>
          </a:ln>
        </p:spPr>
        <p:txBody>
          <a:bodyPr wrap="squar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4</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7" name="矩形 6"/>
          <p:cNvSpPr/>
          <p:nvPr/>
        </p:nvSpPr>
        <p:spPr>
          <a:xfrm>
            <a:off x="2333625" y="1677988"/>
            <a:ext cx="847725" cy="522288"/>
          </a:xfrm>
          <a:prstGeom prst="rect">
            <a:avLst/>
          </a:prstGeom>
          <a:solidFill>
            <a:srgbClr val="1D3555"/>
          </a:solidFill>
          <a:ln>
            <a:noFill/>
          </a:ln>
        </p:spPr>
        <p:txBody>
          <a:bodyPr wrap="squar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2</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2333625" y="2200275"/>
            <a:ext cx="847725" cy="522288"/>
          </a:xfrm>
          <a:prstGeom prst="rect">
            <a:avLst/>
          </a:prstGeom>
          <a:solidFill>
            <a:srgbClr val="1D3555"/>
          </a:solidFill>
          <a:ln>
            <a:noFill/>
          </a:ln>
        </p:spPr>
        <p:txBody>
          <a:bodyPr wrap="squar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5</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2314575" y="2778125"/>
            <a:ext cx="847725" cy="522288"/>
          </a:xfrm>
          <a:prstGeom prst="rect">
            <a:avLst/>
          </a:prstGeom>
          <a:solidFill>
            <a:srgbClr val="1D3555"/>
          </a:solidFill>
          <a:ln>
            <a:noFill/>
          </a:ln>
        </p:spPr>
        <p:txBody>
          <a:bodyPr wrap="square" rtlCol="0" anchor="t">
            <a:spAutoFit/>
          </a:bodyPr>
          <a:p>
            <a:pPr algn="ctr" fontAlgn="base"/>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r>
              <a:rPr lang="en-US" altLang="zh-CN"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6</a:t>
            </a:r>
            <a:r>
              <a:rPr lang="zh-CN" altLang="en-US" sz="2800" b="1"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a:t>
            </a:r>
            <a:endParaRPr lang="zh-CN" altLang="en-US" sz="2800" b="1" strike="noStrike" noProof="1">
              <a:solidFill>
                <a:schemeClr val="tx1"/>
              </a:solidFill>
              <a:effectLst>
                <a:outerShdw blurRad="38100" dist="19050" dir="2700000" algn="tl" rotWithShape="0">
                  <a:schemeClr val="dk1">
                    <a:alpha val="40000"/>
                  </a:schemeClr>
                </a:outerShdw>
              </a:effectLst>
            </a:endParaRPr>
          </a:p>
        </p:txBody>
      </p:sp>
      <p:sp>
        <p:nvSpPr>
          <p:cNvPr id="234503" name="文本框 9"/>
          <p:cNvSpPr txBox="1"/>
          <p:nvPr/>
        </p:nvSpPr>
        <p:spPr>
          <a:xfrm>
            <a:off x="881063" y="3684588"/>
            <a:ext cx="7753350" cy="2676525"/>
          </a:xfrm>
          <a:prstGeom prst="rect">
            <a:avLst/>
          </a:prstGeom>
          <a:noFill/>
          <a:ln w="9525">
            <a:noFill/>
          </a:ln>
        </p:spPr>
        <p:txBody>
          <a:bodyPr wrap="square" anchor="t" anchorCtr="0">
            <a:spAutoFit/>
          </a:bodyPr>
          <a:p>
            <a:pPr>
              <a:lnSpc>
                <a:spcPct val="150000"/>
              </a:lnSpc>
            </a:pPr>
            <a:r>
              <a:rPr lang="zh-CN" altLang="en-US" sz="2800">
                <a:latin typeface="宋体" panose="02010600030101010101" pitchFamily="2" charset="-122"/>
                <a:ea typeface="宋体" panose="02010600030101010101" pitchFamily="2" charset="-122"/>
              </a:rPr>
              <a:t>可以验证，利用这组参数构成的</a:t>
            </a:r>
            <a:r>
              <a:rPr lang="en-US" altLang="zh-CN" sz="2800">
                <a:latin typeface="宋体" panose="02010600030101010101" pitchFamily="2" charset="-122"/>
                <a:ea typeface="宋体" panose="02010600030101010101" pitchFamily="2" charset="-122"/>
              </a:rPr>
              <a:t>DHNN</a:t>
            </a:r>
            <a:r>
              <a:rPr lang="zh-CN" altLang="en-US" sz="2800">
                <a:latin typeface="宋体" panose="02010600030101010101" pitchFamily="2" charset="-122"/>
                <a:ea typeface="宋体" panose="02010600030101010101" pitchFamily="2" charset="-122"/>
              </a:rPr>
              <a:t>网对于任何初态最终都能</a:t>
            </a:r>
            <a:r>
              <a:rPr lang="zh-CN" altLang="en-US" sz="2800" b="1">
                <a:latin typeface="宋体" panose="02010600030101010101" pitchFamily="2" charset="-122"/>
                <a:ea typeface="宋体" panose="02010600030101010101" pitchFamily="2" charset="-122"/>
              </a:rPr>
              <a:t>演变到两个吸引子之中的一个</a:t>
            </a:r>
            <a:r>
              <a:rPr lang="zh-CN" altLang="en-US" sz="2800">
                <a:latin typeface="宋体" panose="02010600030101010101" pitchFamily="2" charset="-122"/>
                <a:ea typeface="宋体" panose="02010600030101010101" pitchFamily="2" charset="-122"/>
              </a:rPr>
              <a:t>。</a:t>
            </a:r>
            <a:endParaRPr lang="en-US" altLang="zh-CN" sz="2800">
              <a:latin typeface="宋体" panose="02010600030101010101" pitchFamily="2" charset="-122"/>
              <a:ea typeface="宋体" panose="02010600030101010101" pitchFamily="2" charset="-122"/>
            </a:endParaRPr>
          </a:p>
          <a:p>
            <a:pPr>
              <a:lnSpc>
                <a:spcPct val="150000"/>
              </a:lnSpc>
            </a:pPr>
            <a:r>
              <a:rPr lang="en-US" altLang="zh-CN" sz="2800">
                <a:latin typeface="宋体" panose="02010600030101010101" pitchFamily="2" charset="-122"/>
                <a:ea typeface="宋体" panose="02010600030101010101" pitchFamily="2" charset="-122"/>
              </a:rPr>
              <a:t>--2</a:t>
            </a:r>
            <a:r>
              <a:rPr lang="zh-CN" altLang="en-US" sz="2800">
                <a:latin typeface="宋体" panose="02010600030101010101" pitchFamily="2" charset="-122"/>
                <a:ea typeface="宋体" panose="02010600030101010101" pitchFamily="2" charset="-122"/>
              </a:rPr>
              <a:t>个吸引子</a:t>
            </a:r>
            <a:endParaRPr lang="zh-CN" altLang="en-US" sz="2800">
              <a:latin typeface="宋体" panose="02010600030101010101" pitchFamily="2" charset="-122"/>
              <a:ea typeface="宋体" panose="02010600030101010101" pitchFamily="2" charset="-122"/>
            </a:endParaRPr>
          </a:p>
          <a:p>
            <a:pPr>
              <a:lnSpc>
                <a:spcPct val="150000"/>
              </a:lnSpc>
            </a:pPr>
            <a:r>
              <a:rPr lang="en-US" altLang="zh-CN" sz="2800">
                <a:latin typeface="宋体" panose="02010600030101010101" pitchFamily="2" charset="-122"/>
                <a:ea typeface="宋体" panose="02010600030101010101" pitchFamily="2" charset="-122"/>
              </a:rPr>
              <a:t>--6</a:t>
            </a:r>
            <a:r>
              <a:rPr lang="zh-CN" altLang="en-US" sz="2800">
                <a:latin typeface="宋体" panose="02010600030101010101" pitchFamily="2" charset="-122"/>
                <a:ea typeface="宋体" panose="02010600030101010101" pitchFamily="2" charset="-122"/>
              </a:rPr>
              <a:t>个状态为各自吸引子的吸引域</a:t>
            </a:r>
            <a:endParaRPr lang="zh-CN" altLang="en-US" sz="280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1" name="标题 1"/>
          <p:cNvSpPr>
            <a:spLocks noGrp="1"/>
          </p:cNvSpPr>
          <p:nvPr>
            <p:ph type="title"/>
          </p:nvPr>
        </p:nvSpPr>
        <p:spPr/>
        <p:txBody>
          <a:bodyPr anchor="b" anchorCtr="0"/>
          <a:p>
            <a:endParaRPr lang="zh-CN" altLang="en-US"/>
          </a:p>
        </p:txBody>
      </p:sp>
      <p:sp>
        <p:nvSpPr>
          <p:cNvPr id="3" name="内容占位符 2"/>
          <p:cNvSpPr>
            <a:spLocks noGrp="1"/>
          </p:cNvSpPr>
          <p:nvPr>
            <p:ph idx="1"/>
          </p:nvPr>
        </p:nvSpPr>
        <p:spPr/>
        <p:txBody>
          <a:bodyPr/>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800" b="0" i="0" u="none" strike="noStrike" kern="0" cap="none" spc="0" normalizeH="0" baseline="0" noProof="1">
                <a:solidFill>
                  <a:schemeClr val="tx1"/>
                </a:solidFill>
                <a:latin typeface="+mn-lt"/>
                <a:ea typeface="+mn-ea"/>
                <a:cs typeface="+mn-cs"/>
                <a:sym typeface="+mn-ea"/>
              </a:rPr>
              <a:t>外积和法求权值</a:t>
            </a:r>
            <a:endParaRPr kumimoji="0" lang="zh-CN" altLang="en-US" sz="2800" b="0" i="0" u="none" strike="noStrike" kern="0" cap="none" spc="0" normalizeH="0" baseline="0" noProof="1">
              <a:solidFill>
                <a:schemeClr val="tx1"/>
              </a:solidFill>
              <a:latin typeface="+mn-lt"/>
              <a:ea typeface="+mn-ea"/>
              <a:cs typeface="+mn-cs"/>
              <a:sym typeface="+mn-ea"/>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endParaRPr kumimoji="0" lang="zh-CN" altLang="en-US" sz="2800" b="0" i="0" u="none" strike="noStrike" kern="0" cap="none" spc="0" normalizeH="0" baseline="0" noProof="1">
              <a:solidFill>
                <a:schemeClr val="tx1"/>
              </a:solidFill>
              <a:latin typeface="+mn-lt"/>
              <a:ea typeface="+mn-ea"/>
              <a:cs typeface="+mn-cs"/>
              <a:sym typeface="+mn-ea"/>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endParaRPr kumimoji="0" lang="zh-CN" altLang="en-US" sz="2800" b="0" i="0" u="none" strike="noStrike" kern="0" cap="none" spc="0" normalizeH="0" baseline="0" noProof="1">
              <a:solidFill>
                <a:schemeClr val="tx1"/>
              </a:solidFill>
              <a:latin typeface="+mn-lt"/>
              <a:ea typeface="+mn-ea"/>
              <a:cs typeface="+mn-cs"/>
              <a:sym typeface="+mn-ea"/>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endParaRPr kumimoji="0" lang="zh-CN" altLang="en-US" sz="2800" b="0" i="0" u="none" strike="noStrike" kern="0" cap="none" spc="0" normalizeH="0" baseline="0" noProof="1">
              <a:solidFill>
                <a:schemeClr val="tx1"/>
              </a:solidFill>
              <a:latin typeface="+mn-lt"/>
              <a:ea typeface="+mn-ea"/>
              <a:cs typeface="+mn-cs"/>
              <a:sym typeface="+mn-ea"/>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endParaRPr kumimoji="0" lang="zh-CN" altLang="en-US" sz="2800" b="0" i="0" u="none" strike="noStrike" kern="0" cap="none" spc="0" normalizeH="0" baseline="0" noProof="1">
              <a:solidFill>
                <a:schemeClr val="tx1"/>
              </a:solidFill>
              <a:latin typeface="+mn-lt"/>
              <a:ea typeface="+mn-ea"/>
              <a:cs typeface="+mn-cs"/>
              <a:sym typeface="+mn-ea"/>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endParaRPr kumimoji="0" lang="zh-CN" altLang="en-US" sz="2800" b="0" i="0" u="none" strike="noStrike" kern="0" cap="none" spc="0" normalizeH="0" baseline="0" noProof="1">
              <a:solidFill>
                <a:schemeClr val="tx1"/>
              </a:solidFill>
              <a:latin typeface="+mn-lt"/>
              <a:ea typeface="+mn-ea"/>
              <a:cs typeface="+mn-cs"/>
              <a:sym typeface="+mn-ea"/>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endParaRPr kumimoji="0" lang="zh-CN" altLang="en-US" sz="2800" b="0" i="0" u="none" strike="noStrike" kern="0" cap="none" spc="0" normalizeH="0" baseline="0" noProof="1">
              <a:solidFill>
                <a:schemeClr val="tx1"/>
              </a:solidFill>
              <a:latin typeface="+mn-lt"/>
              <a:ea typeface="+mn-ea"/>
              <a:cs typeface="+mn-cs"/>
              <a:sym typeface="+mn-ea"/>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800" b="0" i="0" u="none" strike="noStrike" kern="0" cap="none" spc="0" normalizeH="0" baseline="0" noProof="1">
                <a:solidFill>
                  <a:schemeClr val="tx1"/>
                </a:solidFill>
                <a:latin typeface="+mn-lt"/>
                <a:ea typeface="+mn-ea"/>
                <a:cs typeface="+mn-cs"/>
                <a:sym typeface="+mn-ea"/>
              </a:rPr>
              <a:t>                       </a:t>
            </a:r>
            <a:r>
              <a:rPr kumimoji="0" lang="zh-CN" altLang="en-US" sz="2400" b="0" i="0" u="none" strike="noStrike" kern="0" cap="none" spc="0" normalizeH="0" baseline="0" noProof="1">
                <a:solidFill>
                  <a:schemeClr val="tx1"/>
                </a:solidFill>
                <a:latin typeface="+mn-lt"/>
                <a:ea typeface="+mn-ea"/>
                <a:cs typeface="+mn-cs"/>
                <a:sym typeface="+mn-ea"/>
              </a:rPr>
              <a:t> 两个向量求内积得标量</a:t>
            </a:r>
            <a:endParaRPr kumimoji="0" lang="zh-CN" altLang="en-US" sz="24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0" cap="none" spc="0" normalizeH="0" baseline="0" noProof="1">
                <a:solidFill>
                  <a:schemeClr val="tx1"/>
                </a:solidFill>
                <a:latin typeface="+mn-lt"/>
                <a:ea typeface="+mn-ea"/>
                <a:cs typeface="+mn-cs"/>
                <a:sym typeface="+mn-ea"/>
              </a:rPr>
              <a:t>		      </a:t>
            </a:r>
            <a:r>
              <a:rPr kumimoji="0" lang="zh-CN" altLang="en-US" sz="2400" b="0" i="0" u="none" strike="noStrike" kern="0" cap="none" spc="0" normalizeH="0" baseline="0" noProof="1">
                <a:solidFill>
                  <a:schemeClr val="tx1"/>
                </a:solidFill>
                <a:latin typeface="+mn-lt"/>
                <a:ea typeface="+mn-ea"/>
                <a:cs typeface="+mn-cs"/>
                <a:sym typeface="+mn-ea"/>
              </a:rPr>
              <a:t>两个向量求外积得矩阵</a:t>
            </a:r>
            <a:endParaRPr kumimoji="0" lang="zh-CN" altLang="en-US" sz="2400" b="0" i="0" u="none" strike="noStrike" kern="0" cap="none" spc="0" normalizeH="0" baseline="0" noProof="1">
              <a:solidFill>
                <a:schemeClr val="tx1"/>
              </a:solidFill>
              <a:latin typeface="+mn-lt"/>
              <a:ea typeface="+mn-ea"/>
              <a:cs typeface="+mn-cs"/>
              <a:sym typeface="+mn-ea"/>
            </a:endParaRPr>
          </a:p>
        </p:txBody>
      </p:sp>
      <p:pic>
        <p:nvPicPr>
          <p:cNvPr id="235523" name="图片 3"/>
          <p:cNvPicPr>
            <a:picLocks noChangeAspect="1"/>
          </p:cNvPicPr>
          <p:nvPr/>
        </p:nvPicPr>
        <p:blipFill>
          <a:blip r:embed="rId1"/>
          <a:stretch>
            <a:fillRect/>
          </a:stretch>
        </p:blipFill>
        <p:spPr>
          <a:xfrm>
            <a:off x="996950" y="1698625"/>
            <a:ext cx="7151688" cy="1395413"/>
          </a:xfrm>
          <a:prstGeom prst="rect">
            <a:avLst/>
          </a:prstGeom>
          <a:noFill/>
          <a:ln w="9525">
            <a:noFill/>
          </a:ln>
        </p:spPr>
      </p:pic>
      <p:pic>
        <p:nvPicPr>
          <p:cNvPr id="235524" name="图片 4"/>
          <p:cNvPicPr>
            <a:picLocks noChangeAspect="1"/>
          </p:cNvPicPr>
          <p:nvPr/>
        </p:nvPicPr>
        <p:blipFill>
          <a:blip r:embed="rId2"/>
          <a:stretch>
            <a:fillRect/>
          </a:stretch>
        </p:blipFill>
        <p:spPr>
          <a:xfrm>
            <a:off x="2935288" y="3416300"/>
            <a:ext cx="3074987" cy="1265238"/>
          </a:xfrm>
          <a:prstGeom prst="rect">
            <a:avLst/>
          </a:prstGeom>
          <a:noFill/>
          <a:ln w="9525">
            <a:noFill/>
          </a:ln>
        </p:spPr>
      </p:pic>
    </p:spTree>
  </p:cSld>
  <p:clrMapOvr>
    <a:masterClrMapping/>
  </p:clrMapOvr>
  <p:transition>
    <p:random/>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69" name="标题 1"/>
          <p:cNvSpPr>
            <a:spLocks noGrp="1"/>
          </p:cNvSpPr>
          <p:nvPr>
            <p:ph type="title"/>
          </p:nvPr>
        </p:nvSpPr>
        <p:spPr/>
        <p:txBody>
          <a:bodyPr anchor="b" anchorCtr="0"/>
          <a:p>
            <a:endParaRPr lang="zh-CN" altLang="en-US"/>
          </a:p>
        </p:txBody>
      </p:sp>
      <p:sp>
        <p:nvSpPr>
          <p:cNvPr id="237570" name="内容占位符 2"/>
          <p:cNvSpPr>
            <a:spLocks noGrp="1"/>
          </p:cNvSpPr>
          <p:nvPr>
            <p:ph idx="1"/>
          </p:nvPr>
        </p:nvSpPr>
        <p:spPr/>
        <p:txBody>
          <a:bodyPr anchor="t" anchorCtr="0"/>
          <a:p>
            <a:pPr marL="0" indent="0">
              <a:buNone/>
            </a:pPr>
            <a:r>
              <a:rPr lang="en-US" altLang="zh-CN"/>
              <a:t>  </a:t>
            </a:r>
            <a:r>
              <a:rPr lang="zh-CN" altLang="en-US"/>
              <a:t>若</a:t>
            </a:r>
            <a:r>
              <a:rPr lang="en-US" altLang="zh-CN"/>
              <a:t>w</a:t>
            </a:r>
            <a:r>
              <a:rPr lang="en-US" altLang="zh-CN" baseline="-25000"/>
              <a:t>jj</a:t>
            </a:r>
            <a:r>
              <a:rPr lang="en-US" altLang="zh-CN"/>
              <a:t>=0</a:t>
            </a:r>
            <a:r>
              <a:rPr lang="zh-CN" altLang="en-US"/>
              <a:t>，上式可以表示为</a:t>
            </a:r>
            <a:endParaRPr lang="zh-CN" altLang="en-US"/>
          </a:p>
          <a:p>
            <a:pPr marL="0" indent="0">
              <a:buNone/>
            </a:pPr>
            <a:endParaRPr lang="zh-CN" altLang="en-US"/>
          </a:p>
          <a:p>
            <a:pPr marL="0" indent="0">
              <a:buNone/>
            </a:pPr>
            <a:r>
              <a:rPr lang="zh-CN" altLang="en-US"/>
              <a:t>   </a:t>
            </a:r>
            <a:endParaRPr lang="zh-CN" altLang="en-US"/>
          </a:p>
          <a:p>
            <a:pPr marL="0" indent="0">
              <a:buNone/>
            </a:pPr>
            <a:r>
              <a:rPr lang="zh-CN" altLang="en-US"/>
              <a:t>   上是</a:t>
            </a:r>
            <a:r>
              <a:rPr lang="en-US" altLang="zh-CN"/>
              <a:t>I</a:t>
            </a:r>
            <a:r>
              <a:rPr lang="zh-CN" altLang="en-US"/>
              <a:t>是单位矩阵，写成分量元素的形式为：</a:t>
            </a:r>
            <a:endParaRPr lang="zh-CN" altLang="en-US"/>
          </a:p>
          <a:p>
            <a:pPr marL="0" indent="0">
              <a:buNone/>
            </a:pPr>
            <a:endParaRPr lang="zh-CN" altLang="en-US"/>
          </a:p>
          <a:p>
            <a:pPr marL="0" indent="0">
              <a:buNone/>
            </a:pPr>
            <a:endParaRPr lang="zh-CN" altLang="en-US"/>
          </a:p>
          <a:p>
            <a:pPr marL="0" indent="0">
              <a:buNone/>
            </a:pPr>
            <a:r>
              <a:rPr lang="zh-CN" altLang="en-US"/>
              <a:t>   下面检验所给样本能否成为吸引子</a:t>
            </a:r>
            <a:endParaRPr lang="zh-CN" altLang="en-US"/>
          </a:p>
          <a:p>
            <a:pPr marL="0" indent="0">
              <a:buNone/>
            </a:pPr>
            <a:r>
              <a:rPr lang="zh-CN" altLang="en-US"/>
              <a:t>   </a:t>
            </a:r>
            <a:r>
              <a:rPr lang="zh-CN" altLang="en-US" sz="2400"/>
              <a:t> </a:t>
            </a:r>
            <a:r>
              <a:rPr lang="en-US" altLang="zh-CN" sz="2400"/>
              <a:t>P</a:t>
            </a:r>
            <a:r>
              <a:rPr lang="zh-CN" altLang="en-US" sz="2400"/>
              <a:t>个样本</a:t>
            </a:r>
            <a:r>
              <a:rPr lang="en-US" altLang="zh-CN" sz="2400"/>
              <a:t>X</a:t>
            </a:r>
            <a:r>
              <a:rPr lang="en-US" altLang="zh-CN" sz="2400" baseline="30000"/>
              <a:t>p</a:t>
            </a:r>
            <a:r>
              <a:rPr lang="zh-CN" altLang="en-US" sz="2400"/>
              <a:t>，</a:t>
            </a:r>
            <a:r>
              <a:rPr lang="en-US" altLang="zh-CN" sz="2400" i="1"/>
              <a:t>p</a:t>
            </a:r>
            <a:r>
              <a:rPr lang="en-US" altLang="zh-CN" sz="2400"/>
              <a:t>=</a:t>
            </a:r>
            <a:r>
              <a:rPr lang="en-US" altLang="zh-CN" sz="2400" i="1"/>
              <a:t>1,2,...,3</a:t>
            </a:r>
            <a:r>
              <a:rPr lang="en-US" altLang="zh-CN" sz="2400"/>
              <a:t>, </a:t>
            </a:r>
            <a:r>
              <a:rPr lang="en-US" altLang="zh-CN" sz="2400" i="1"/>
              <a:t>x</a:t>
            </a:r>
            <a:r>
              <a:rPr lang="zh-CN" altLang="en-US" sz="2400"/>
              <a:t>在</a:t>
            </a:r>
            <a:r>
              <a:rPr lang="en-US" altLang="zh-CN" sz="2400"/>
              <a:t>-1</a:t>
            </a:r>
            <a:r>
              <a:rPr lang="zh-CN" altLang="en-US" sz="2400"/>
              <a:t>到</a:t>
            </a:r>
            <a:r>
              <a:rPr lang="en-US" altLang="zh-CN" sz="2400"/>
              <a:t>1</a:t>
            </a:r>
            <a:r>
              <a:rPr lang="zh-CN" altLang="en-US" sz="2400"/>
              <a:t>之间，两两正交，有</a:t>
            </a:r>
            <a:endParaRPr lang="zh-CN" altLang="en-US" sz="2400"/>
          </a:p>
        </p:txBody>
      </p:sp>
      <p:pic>
        <p:nvPicPr>
          <p:cNvPr id="237571" name="图片 3"/>
          <p:cNvPicPr>
            <a:picLocks noChangeAspect="1"/>
          </p:cNvPicPr>
          <p:nvPr/>
        </p:nvPicPr>
        <p:blipFill>
          <a:blip r:embed="rId1"/>
          <a:stretch>
            <a:fillRect/>
          </a:stretch>
        </p:blipFill>
        <p:spPr>
          <a:xfrm>
            <a:off x="1916113" y="1497013"/>
            <a:ext cx="4283075" cy="871537"/>
          </a:xfrm>
          <a:prstGeom prst="rect">
            <a:avLst/>
          </a:prstGeom>
          <a:noFill/>
          <a:ln w="9525">
            <a:noFill/>
          </a:ln>
        </p:spPr>
      </p:pic>
      <p:pic>
        <p:nvPicPr>
          <p:cNvPr id="237572" name="图片 4"/>
          <p:cNvPicPr>
            <a:picLocks noChangeAspect="1"/>
          </p:cNvPicPr>
          <p:nvPr/>
        </p:nvPicPr>
        <p:blipFill>
          <a:blip r:embed="rId2"/>
          <a:stretch>
            <a:fillRect/>
          </a:stretch>
        </p:blipFill>
        <p:spPr>
          <a:xfrm>
            <a:off x="1916113" y="3273425"/>
            <a:ext cx="4252912" cy="1219200"/>
          </a:xfrm>
          <a:prstGeom prst="rect">
            <a:avLst/>
          </a:prstGeom>
          <a:noFill/>
          <a:ln w="9525">
            <a:noFill/>
          </a:ln>
        </p:spPr>
      </p:pic>
      <p:pic>
        <p:nvPicPr>
          <p:cNvPr id="237573" name="图片 5"/>
          <p:cNvPicPr>
            <a:picLocks noChangeAspect="1"/>
          </p:cNvPicPr>
          <p:nvPr/>
        </p:nvPicPr>
        <p:blipFill>
          <a:blip r:embed="rId3"/>
          <a:stretch>
            <a:fillRect/>
          </a:stretch>
        </p:blipFill>
        <p:spPr>
          <a:xfrm>
            <a:off x="2049463" y="5745163"/>
            <a:ext cx="3629025" cy="962025"/>
          </a:xfrm>
          <a:prstGeom prst="rect">
            <a:avLst/>
          </a:prstGeom>
          <a:noFill/>
          <a:ln w="9525">
            <a:noFill/>
          </a:ln>
        </p:spPr>
      </p:pic>
    </p:spTree>
  </p:cSld>
  <p:clrMapOvr>
    <a:masterClrMapping/>
  </p:clrMapOvr>
  <p:transition>
    <p:random/>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7" name="标题 1"/>
          <p:cNvSpPr>
            <a:spLocks noGrp="1"/>
          </p:cNvSpPr>
          <p:nvPr>
            <p:ph type="title"/>
          </p:nvPr>
        </p:nvSpPr>
        <p:spPr/>
        <p:txBody>
          <a:bodyPr anchor="b" anchorCtr="0"/>
          <a:p>
            <a:endParaRPr lang="zh-CN" altLang="en-US"/>
          </a:p>
        </p:txBody>
      </p:sp>
      <p:pic>
        <p:nvPicPr>
          <p:cNvPr id="239618" name="内容占位符 3"/>
          <p:cNvPicPr>
            <a:picLocks noGrp="1" noChangeAspect="1"/>
          </p:cNvPicPr>
          <p:nvPr>
            <p:ph idx="1"/>
          </p:nvPr>
        </p:nvPicPr>
        <p:blipFill>
          <a:blip r:embed="rId1"/>
          <a:stretch>
            <a:fillRect/>
          </a:stretch>
        </p:blipFill>
        <p:spPr>
          <a:xfrm>
            <a:off x="944563" y="935038"/>
            <a:ext cx="3352800" cy="685800"/>
          </a:xfrm>
        </p:spPr>
      </p:pic>
      <p:pic>
        <p:nvPicPr>
          <p:cNvPr id="239619" name="图片 4"/>
          <p:cNvPicPr>
            <a:picLocks noChangeAspect="1"/>
          </p:cNvPicPr>
          <p:nvPr/>
        </p:nvPicPr>
        <p:blipFill>
          <a:blip r:embed="rId2"/>
          <a:stretch>
            <a:fillRect/>
          </a:stretch>
        </p:blipFill>
        <p:spPr>
          <a:xfrm>
            <a:off x="944563" y="1798638"/>
            <a:ext cx="3354387" cy="781050"/>
          </a:xfrm>
          <a:prstGeom prst="rect">
            <a:avLst/>
          </a:prstGeom>
          <a:noFill/>
          <a:ln w="9525">
            <a:noFill/>
          </a:ln>
        </p:spPr>
      </p:pic>
      <p:pic>
        <p:nvPicPr>
          <p:cNvPr id="239620" name="图片 5"/>
          <p:cNvPicPr>
            <a:picLocks noChangeAspect="1"/>
          </p:cNvPicPr>
          <p:nvPr/>
        </p:nvPicPr>
        <p:blipFill>
          <a:blip r:embed="rId3"/>
          <a:stretch>
            <a:fillRect/>
          </a:stretch>
        </p:blipFill>
        <p:spPr>
          <a:xfrm>
            <a:off x="935038" y="2720975"/>
            <a:ext cx="3362325" cy="457200"/>
          </a:xfrm>
          <a:prstGeom prst="rect">
            <a:avLst/>
          </a:prstGeom>
          <a:noFill/>
          <a:ln w="9525">
            <a:noFill/>
          </a:ln>
        </p:spPr>
      </p:pic>
      <p:pic>
        <p:nvPicPr>
          <p:cNvPr id="239621" name="图片 6"/>
          <p:cNvPicPr>
            <a:picLocks noChangeAspect="1"/>
          </p:cNvPicPr>
          <p:nvPr/>
        </p:nvPicPr>
        <p:blipFill>
          <a:blip r:embed="rId4"/>
          <a:stretch>
            <a:fillRect/>
          </a:stretch>
        </p:blipFill>
        <p:spPr>
          <a:xfrm>
            <a:off x="944563" y="3313113"/>
            <a:ext cx="1803400" cy="496887"/>
          </a:xfrm>
          <a:prstGeom prst="rect">
            <a:avLst/>
          </a:prstGeom>
          <a:noFill/>
          <a:ln w="9525">
            <a:noFill/>
          </a:ln>
        </p:spPr>
      </p:pic>
      <p:pic>
        <p:nvPicPr>
          <p:cNvPr id="239622" name="图片 7"/>
          <p:cNvPicPr>
            <a:picLocks noChangeAspect="1"/>
          </p:cNvPicPr>
          <p:nvPr/>
        </p:nvPicPr>
        <p:blipFill>
          <a:blip r:embed="rId5"/>
          <a:stretch>
            <a:fillRect/>
          </a:stretch>
        </p:blipFill>
        <p:spPr>
          <a:xfrm>
            <a:off x="944563" y="3952875"/>
            <a:ext cx="1862137" cy="454025"/>
          </a:xfrm>
          <a:prstGeom prst="rect">
            <a:avLst/>
          </a:prstGeom>
          <a:noFill/>
          <a:ln w="9525">
            <a:noFill/>
          </a:ln>
        </p:spPr>
      </p:pic>
      <p:pic>
        <p:nvPicPr>
          <p:cNvPr id="239623" name="图片 8"/>
          <p:cNvPicPr>
            <a:picLocks noChangeAspect="1"/>
          </p:cNvPicPr>
          <p:nvPr/>
        </p:nvPicPr>
        <p:blipFill>
          <a:blip r:embed="rId6"/>
          <a:stretch>
            <a:fillRect/>
          </a:stretch>
        </p:blipFill>
        <p:spPr>
          <a:xfrm>
            <a:off x="935038" y="5370513"/>
            <a:ext cx="7108825" cy="446087"/>
          </a:xfrm>
          <a:prstGeom prst="rect">
            <a:avLst/>
          </a:prstGeom>
          <a:noFill/>
          <a:ln w="9525">
            <a:noFill/>
          </a:ln>
        </p:spPr>
      </p:pic>
      <p:sp>
        <p:nvSpPr>
          <p:cNvPr id="239624" name="文本框 9"/>
          <p:cNvSpPr txBox="1"/>
          <p:nvPr/>
        </p:nvSpPr>
        <p:spPr>
          <a:xfrm>
            <a:off x="935038" y="4627563"/>
            <a:ext cx="6008687" cy="522287"/>
          </a:xfrm>
          <a:prstGeom prst="rect">
            <a:avLst/>
          </a:prstGeom>
          <a:noFill/>
          <a:ln w="9525">
            <a:noFill/>
          </a:ln>
        </p:spPr>
        <p:txBody>
          <a:bodyPr wrap="square" anchor="t" anchorCtr="0">
            <a:spAutoFit/>
          </a:bodyPr>
          <a:p>
            <a:r>
              <a:rPr lang="zh-CN" altLang="en-US" sz="2800">
                <a:latin typeface="Arial" panose="020B0604020202020204" pitchFamily="34" charset="0"/>
                <a:ea typeface="宋体" panose="02010600030101010101" pitchFamily="2" charset="-122"/>
              </a:rPr>
              <a:t>因为</a:t>
            </a:r>
            <a:r>
              <a:rPr lang="en-US" altLang="zh-CN" sz="2800" i="1">
                <a:latin typeface="Arial" panose="020B0604020202020204" pitchFamily="34" charset="0"/>
                <a:ea typeface="宋体" panose="02010600030101010101" pitchFamily="2" charset="-122"/>
              </a:rPr>
              <a:t>n</a:t>
            </a:r>
            <a:r>
              <a:rPr lang="en-US" altLang="zh-CN" sz="2800">
                <a:latin typeface="Arial" panose="020B0604020202020204" pitchFamily="34" charset="0"/>
                <a:ea typeface="宋体" panose="02010600030101010101" pitchFamily="2" charset="-122"/>
              </a:rPr>
              <a:t> &gt; </a:t>
            </a:r>
            <a:r>
              <a:rPr lang="en-US" altLang="zh-CN" sz="2800" i="1">
                <a:latin typeface="Arial" panose="020B0604020202020204" pitchFamily="34" charset="0"/>
                <a:ea typeface="宋体" panose="02010600030101010101" pitchFamily="2" charset="-122"/>
              </a:rPr>
              <a:t>p</a:t>
            </a:r>
            <a:endParaRPr lang="zh-CN" altLang="en-US" sz="2800" i="1">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1" name="标题 1"/>
          <p:cNvSpPr>
            <a:spLocks noGrp="1"/>
          </p:cNvSpPr>
          <p:nvPr>
            <p:ph type="title"/>
          </p:nvPr>
        </p:nvSpPr>
        <p:spPr/>
        <p:txBody>
          <a:bodyPr anchor="b" anchorCtr="0"/>
          <a:p>
            <a:endParaRPr lang="zh-CN" altLang="en-US"/>
          </a:p>
        </p:txBody>
      </p:sp>
      <p:sp>
        <p:nvSpPr>
          <p:cNvPr id="240642" name="内容占位符 2"/>
          <p:cNvSpPr>
            <a:spLocks noGrp="1"/>
          </p:cNvSpPr>
          <p:nvPr>
            <p:ph idx="1"/>
          </p:nvPr>
        </p:nvSpPr>
        <p:spPr/>
        <p:txBody>
          <a:bodyPr anchor="t" anchorCtr="0"/>
          <a:p>
            <a:r>
              <a:rPr lang="zh-CN" altLang="en-US"/>
              <a:t>网络的信息存储容量</a:t>
            </a:r>
            <a:endParaRPr lang="zh-CN" altLang="en-US"/>
          </a:p>
        </p:txBody>
      </p:sp>
      <p:pic>
        <p:nvPicPr>
          <p:cNvPr id="240643" name="图片 4"/>
          <p:cNvPicPr>
            <a:picLocks noChangeAspect="1"/>
          </p:cNvPicPr>
          <p:nvPr/>
        </p:nvPicPr>
        <p:blipFill>
          <a:blip r:embed="rId1"/>
          <a:stretch>
            <a:fillRect/>
          </a:stretch>
        </p:blipFill>
        <p:spPr>
          <a:xfrm>
            <a:off x="1409700" y="1477963"/>
            <a:ext cx="6238875" cy="762000"/>
          </a:xfrm>
          <a:prstGeom prst="rect">
            <a:avLst/>
          </a:prstGeom>
          <a:noFill/>
          <a:ln w="9525">
            <a:noFill/>
          </a:ln>
        </p:spPr>
      </p:pic>
      <p:pic>
        <p:nvPicPr>
          <p:cNvPr id="240644" name="图片 5"/>
          <p:cNvPicPr>
            <a:picLocks noChangeAspect="1"/>
          </p:cNvPicPr>
          <p:nvPr/>
        </p:nvPicPr>
        <p:blipFill>
          <a:blip r:embed="rId2"/>
          <a:stretch>
            <a:fillRect/>
          </a:stretch>
        </p:blipFill>
        <p:spPr>
          <a:xfrm>
            <a:off x="1400175" y="2509838"/>
            <a:ext cx="6343650" cy="1838325"/>
          </a:xfrm>
          <a:prstGeom prst="rect">
            <a:avLst/>
          </a:prstGeom>
          <a:noFill/>
          <a:ln w="9525">
            <a:noFill/>
          </a:ln>
        </p:spPr>
      </p:pic>
      <p:pic>
        <p:nvPicPr>
          <p:cNvPr id="240645" name="图片 6"/>
          <p:cNvPicPr>
            <a:picLocks noChangeAspect="1"/>
          </p:cNvPicPr>
          <p:nvPr/>
        </p:nvPicPr>
        <p:blipFill>
          <a:blip r:embed="rId3"/>
          <a:stretch>
            <a:fillRect/>
          </a:stretch>
        </p:blipFill>
        <p:spPr>
          <a:xfrm>
            <a:off x="1333500" y="4556125"/>
            <a:ext cx="6448425" cy="1943100"/>
          </a:xfrm>
          <a:prstGeom prst="rect">
            <a:avLst/>
          </a:prstGeom>
          <a:noFill/>
          <a:ln w="9525">
            <a:noFill/>
          </a:ln>
        </p:spPr>
      </p:pic>
    </p:spTree>
  </p:cSld>
  <p:clrMapOvr>
    <a:masterClrMapping/>
  </p:clrMapOvr>
  <p:transition>
    <p:random/>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5" name="标题 1"/>
          <p:cNvSpPr>
            <a:spLocks noGrp="1"/>
          </p:cNvSpPr>
          <p:nvPr>
            <p:ph type="title"/>
          </p:nvPr>
        </p:nvSpPr>
        <p:spPr/>
        <p:txBody>
          <a:bodyPr anchor="b" anchorCtr="0"/>
          <a:p>
            <a:endParaRPr lang="zh-CN" altLang="en-US"/>
          </a:p>
        </p:txBody>
      </p:sp>
      <p:pic>
        <p:nvPicPr>
          <p:cNvPr id="241666" name="内容占位符 3"/>
          <p:cNvPicPr>
            <a:picLocks noGrp="1" noChangeAspect="1"/>
          </p:cNvPicPr>
          <p:nvPr>
            <p:ph idx="1"/>
          </p:nvPr>
        </p:nvPicPr>
        <p:blipFill>
          <a:blip r:embed="rId1"/>
          <a:stretch>
            <a:fillRect/>
          </a:stretch>
        </p:blipFill>
        <p:spPr>
          <a:xfrm>
            <a:off x="784225" y="2030413"/>
            <a:ext cx="7577138" cy="2795587"/>
          </a:xfrm>
        </p:spPr>
      </p:pic>
    </p:spTree>
  </p:cSld>
  <p:clrMapOvr>
    <a:masterClrMapping/>
  </p:clrMapOvr>
  <p:transition>
    <p:random/>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89" name="标题 1"/>
          <p:cNvSpPr>
            <a:spLocks noGrp="1"/>
          </p:cNvSpPr>
          <p:nvPr>
            <p:ph type="title"/>
          </p:nvPr>
        </p:nvSpPr>
        <p:spPr/>
        <p:txBody>
          <a:bodyPr anchor="b" anchorCtr="0"/>
          <a:p>
            <a:endParaRPr lang="zh-CN" altLang="en-US"/>
          </a:p>
        </p:txBody>
      </p:sp>
      <p:pic>
        <p:nvPicPr>
          <p:cNvPr id="242690" name="内容占位符 3"/>
          <p:cNvPicPr>
            <a:picLocks noGrp="1" noChangeAspect="1"/>
          </p:cNvPicPr>
          <p:nvPr>
            <p:ph idx="1"/>
          </p:nvPr>
        </p:nvPicPr>
        <p:blipFill>
          <a:blip r:embed="rId1"/>
          <a:stretch>
            <a:fillRect/>
          </a:stretch>
        </p:blipFill>
        <p:spPr>
          <a:xfrm>
            <a:off x="711200" y="1231900"/>
            <a:ext cx="7870825" cy="4005263"/>
          </a:xfrm>
        </p:spPr>
      </p:pic>
      <p:sp>
        <p:nvSpPr>
          <p:cNvPr id="242691" name="文本框 9"/>
          <p:cNvSpPr txBox="1"/>
          <p:nvPr/>
        </p:nvSpPr>
        <p:spPr>
          <a:xfrm>
            <a:off x="1306513" y="5535613"/>
            <a:ext cx="5986462" cy="582612"/>
          </a:xfrm>
          <a:prstGeom prst="rect">
            <a:avLst/>
          </a:prstGeom>
          <a:noFill/>
          <a:ln w="9525">
            <a:noFill/>
          </a:ln>
        </p:spPr>
        <p:txBody>
          <a:bodyPr wrap="square" anchor="t" anchorCtr="0">
            <a:spAutoFit/>
          </a:bodyPr>
          <a:p>
            <a:r>
              <a:rPr lang="zh-CN" altLang="en-US" sz="3200">
                <a:latin typeface="Arial" panose="020B0604020202020204" pitchFamily="34" charset="0"/>
                <a:ea typeface="宋体" panose="02010600030101010101" pitchFamily="2" charset="-122"/>
              </a:rPr>
              <a:t>简而言之：预设吸引子出错</a:t>
            </a:r>
            <a:endParaRPr lang="zh-CN" altLang="en-US" sz="32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43713" name="标题 1"/>
          <p:cNvSpPr>
            <a:spLocks noGrp="1"/>
          </p:cNvSpPr>
          <p:nvPr>
            <p:ph type="title"/>
          </p:nvPr>
        </p:nvSpPr>
        <p:spPr/>
        <p:txBody>
          <a:bodyPr anchor="b" anchorCtr="0"/>
          <a:p>
            <a:endParaRPr lang="zh-CN" altLang="en-US"/>
          </a:p>
        </p:txBody>
      </p:sp>
      <p:pic>
        <p:nvPicPr>
          <p:cNvPr id="243714" name="内容占位符 4"/>
          <p:cNvPicPr>
            <a:picLocks noGrp="1" noChangeAspect="1"/>
          </p:cNvPicPr>
          <p:nvPr>
            <p:ph idx="1"/>
          </p:nvPr>
        </p:nvPicPr>
        <p:blipFill>
          <a:blip r:embed="rId1"/>
          <a:stretch>
            <a:fillRect/>
          </a:stretch>
        </p:blipFill>
        <p:spPr>
          <a:xfrm>
            <a:off x="709613" y="1455738"/>
            <a:ext cx="7724775" cy="3946525"/>
          </a:xfrm>
        </p:spPr>
      </p:pic>
    </p:spTree>
  </p:cSld>
  <p:clrMapOvr>
    <a:masterClrMapping/>
  </p:clrMapOvr>
  <p:transition>
    <p:random/>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45761"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45762" name="Rectangle 5"/>
          <p:cNvSpPr/>
          <p:nvPr/>
        </p:nvSpPr>
        <p:spPr>
          <a:xfrm>
            <a:off x="304800" y="1704975"/>
            <a:ext cx="8534400" cy="4625975"/>
          </a:xfrm>
          <a:prstGeom prst="rect">
            <a:avLst/>
          </a:prstGeom>
          <a:gradFill rotWithShape="1">
            <a:gsLst>
              <a:gs pos="0">
                <a:srgbClr val="00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nchor="t" anchorCtr="0">
            <a:spAutoFit/>
          </a:bodyPr>
          <a:p>
            <a:pPr>
              <a:lnSpc>
                <a:spcPct val="150000"/>
              </a:lnSpc>
              <a:spcBef>
                <a:spcPct val="20000"/>
              </a:spcBef>
              <a:buClr>
                <a:schemeClr val="accent2"/>
              </a:buClr>
              <a:buSzPct val="60000"/>
              <a:buFont typeface="Wingdings" panose="05000000000000000000" pitchFamily="2" charset="2"/>
              <a:buChar char="n"/>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稳定性定义：</a:t>
            </a:r>
            <a:endParaRPr lang="zh-CN" altLang="en-US" sz="2600" b="1" dirty="0">
              <a:latin typeface="Times New Roman" panose="02020603050405020304" pitchFamily="18" charset="0"/>
              <a:ea typeface="宋体" panose="02010600030101010101" pitchFamily="2" charset="-122"/>
            </a:endParaRPr>
          </a:p>
          <a:p>
            <a:pPr algn="just">
              <a:lnSpc>
                <a:spcPct val="150000"/>
              </a:lnSpc>
              <a:spcBef>
                <a:spcPct val="20000"/>
              </a:spcBef>
              <a:buClr>
                <a:srgbClr val="0000FF"/>
              </a:buClr>
              <a:buSzPct val="60000"/>
              <a:buFont typeface="Wingdings" panose="05000000000000000000" pitchFamily="2" charset="2"/>
              <a:buChar char="l"/>
            </a:pPr>
            <a:r>
              <a:rPr lang="zh-CN" altLang="en-US" sz="2600" b="1" dirty="0">
                <a:latin typeface="Times New Roman" panose="02020603050405020304" pitchFamily="18" charset="0"/>
                <a:ea typeface="宋体" panose="02010600030101010101" pitchFamily="2" charset="-122"/>
              </a:rPr>
              <a:t> 若从某一时刻开始，网络中所有神经元的状态不再改变，即                        ， 则称该网络是稳定的， 为网络的稳定点或</a:t>
            </a:r>
            <a:r>
              <a:rPr lang="zh-CN" altLang="en-US" sz="2600" b="1" dirty="0">
                <a:solidFill>
                  <a:srgbClr val="FF3300"/>
                </a:solidFill>
                <a:latin typeface="Times New Roman" panose="02020603050405020304" pitchFamily="18" charset="0"/>
                <a:ea typeface="宋体" panose="02010600030101010101" pitchFamily="2" charset="-122"/>
              </a:rPr>
              <a:t>吸引子</a:t>
            </a:r>
            <a:r>
              <a:rPr lang="zh-CN" altLang="en-US" sz="2600" b="1" dirty="0">
                <a:latin typeface="Times New Roman" panose="02020603050405020304" pitchFamily="18" charset="0"/>
                <a:ea typeface="宋体" panose="02010600030101010101" pitchFamily="2" charset="-122"/>
              </a:rPr>
              <a:t> 。</a:t>
            </a:r>
            <a:endParaRPr lang="zh-CN" altLang="en-US" sz="2600" b="1" dirty="0">
              <a:latin typeface="Times New Roman" panose="02020603050405020304" pitchFamily="18" charset="0"/>
              <a:ea typeface="宋体" panose="02010600030101010101" pitchFamily="2" charset="-122"/>
            </a:endParaRPr>
          </a:p>
          <a:p>
            <a:pPr algn="just">
              <a:lnSpc>
                <a:spcPct val="150000"/>
              </a:lnSpc>
              <a:spcBef>
                <a:spcPct val="20000"/>
              </a:spcBef>
              <a:buClr>
                <a:srgbClr val="0000FF"/>
              </a:buClr>
              <a:buSzPct val="60000"/>
              <a:buFont typeface="Wingdings" panose="05000000000000000000" pitchFamily="2" charset="2"/>
              <a:buChar char="l"/>
            </a:pPr>
            <a:r>
              <a:rPr lang="zh-CN" altLang="en-US" sz="2600" b="1" dirty="0">
                <a:latin typeface="Times New Roman" panose="02020603050405020304" pitchFamily="18" charset="0"/>
                <a:ea typeface="宋体" panose="02010600030101010101" pitchFamily="2" charset="-122"/>
              </a:rPr>
              <a:t> </a:t>
            </a:r>
            <a:r>
              <a:rPr lang="en-US" altLang="zh-CN" sz="2600" b="1" dirty="0">
                <a:latin typeface="Times New Roman" panose="02020603050405020304" pitchFamily="18" charset="0"/>
                <a:ea typeface="宋体" panose="02010600030101010101" pitchFamily="2" charset="-122"/>
              </a:rPr>
              <a:t>Hopfield</a:t>
            </a:r>
            <a:r>
              <a:rPr lang="zh-CN" altLang="en-US" sz="2600" b="1" dirty="0">
                <a:latin typeface="Times New Roman" panose="02020603050405020304" pitchFamily="18" charset="0"/>
                <a:ea typeface="宋体" panose="02010600030101010101" pitchFamily="2" charset="-122"/>
              </a:rPr>
              <a:t>神经网络是高维非线性系统，可能有许多稳定优态。从任何初始状态开始运动，总可以到某个稳定状态。这些稳定状态可以通过改变网络参数得到。</a:t>
            </a:r>
            <a:endParaRPr lang="zh-CN" altLang="en-US" sz="2600" b="1" dirty="0">
              <a:latin typeface="Times New Roman" panose="02020603050405020304" pitchFamily="18" charset="0"/>
              <a:ea typeface="宋体" panose="02010600030101010101" pitchFamily="2" charset="-122"/>
            </a:endParaRPr>
          </a:p>
          <a:p>
            <a:pPr>
              <a:lnSpc>
                <a:spcPct val="50000"/>
              </a:lnSpc>
              <a:buClr>
                <a:srgbClr val="0000FF"/>
              </a:buClr>
              <a:buSzPct val="60000"/>
              <a:buFont typeface="Wingdings" panose="05000000000000000000" pitchFamily="2" charset="2"/>
              <a:buChar char="l"/>
            </a:pPr>
            <a:endParaRPr lang="en-US" altLang="zh-CN" sz="2600" b="1" dirty="0">
              <a:latin typeface="Times New Roman" panose="02020603050405020304" pitchFamily="18" charset="0"/>
              <a:ea typeface="宋体" panose="02010600030101010101" pitchFamily="2" charset="-122"/>
            </a:endParaRPr>
          </a:p>
        </p:txBody>
      </p:sp>
      <p:grpSp>
        <p:nvGrpSpPr>
          <p:cNvPr id="2" name="Group 21"/>
          <p:cNvGrpSpPr/>
          <p:nvPr/>
        </p:nvGrpSpPr>
        <p:grpSpPr>
          <a:xfrm>
            <a:off x="2895600" y="5105400"/>
            <a:ext cx="4260850" cy="914400"/>
            <a:chOff x="1824" y="3216"/>
            <a:chExt cx="2684" cy="576"/>
          </a:xfrm>
        </p:grpSpPr>
        <p:sp>
          <p:nvSpPr>
            <p:cNvPr id="245764" name="AutoShape 9"/>
            <p:cNvSpPr/>
            <p:nvPr/>
          </p:nvSpPr>
          <p:spPr>
            <a:xfrm>
              <a:off x="1824" y="3216"/>
              <a:ext cx="2644" cy="576"/>
            </a:xfrm>
            <a:prstGeom prst="callout2">
              <a:avLst>
                <a:gd name="adj1" fmla="val 12500"/>
                <a:gd name="adj2" fmla="val -1815"/>
                <a:gd name="adj3" fmla="val 12500"/>
                <a:gd name="adj4" fmla="val -1815"/>
                <a:gd name="adj5" fmla="val -162847"/>
                <a:gd name="adj6" fmla="val -1815"/>
              </a:avLst>
            </a:prstGeom>
            <a:gradFill rotWithShape="1">
              <a:gsLst>
                <a:gs pos="0">
                  <a:srgbClr val="CCFFCC"/>
                </a:gs>
                <a:gs pos="50000">
                  <a:srgbClr val="FFFFFF"/>
                </a:gs>
                <a:gs pos="100000">
                  <a:srgbClr val="CCFFCC"/>
                </a:gs>
              </a:gsLst>
              <a:lin ang="18900000" scaled="1"/>
              <a:tileRect/>
            </a:gradFill>
            <a:ln w="9525" cap="flat" cmpd="sng">
              <a:solidFill>
                <a:schemeClr val="tx2"/>
              </a:solidFill>
              <a:prstDash val="solid"/>
              <a:miter/>
              <a:headEnd type="none" w="med" len="med"/>
              <a:tailEnd type="none" w="med" len="med"/>
            </a:ln>
          </p:spPr>
          <p:txBody>
            <a:bodyPr anchor="ctr" anchorCtr="0"/>
            <a:p>
              <a:pPr algn="ctr">
                <a:spcBef>
                  <a:spcPct val="50000"/>
                </a:spcBef>
              </a:pPr>
              <a:endParaRPr lang="zh-CN" altLang="zh-CN" sz="2800" b="1" dirty="0">
                <a:latin typeface="Times New Roman" panose="02020603050405020304" pitchFamily="18" charset="0"/>
                <a:ea typeface="宋体" panose="02010600030101010101" pitchFamily="2" charset="-122"/>
              </a:endParaRPr>
            </a:p>
          </p:txBody>
        </p:sp>
        <p:graphicFrame>
          <p:nvGraphicFramePr>
            <p:cNvPr id="245765" name="Object 10"/>
            <p:cNvGraphicFramePr/>
            <p:nvPr/>
          </p:nvGraphicFramePr>
          <p:xfrm>
            <a:off x="1854" y="3342"/>
            <a:ext cx="2654" cy="324"/>
          </p:xfrm>
          <a:graphic>
            <a:graphicData uri="http://schemas.openxmlformats.org/presentationml/2006/ole">
              <mc:AlternateContent xmlns:mc="http://schemas.openxmlformats.org/markup-compatibility/2006">
                <mc:Choice xmlns:v="urn:schemas-microsoft-com:vml" Requires="v">
                  <p:oleObj spid="_x0000_s3214" name="" r:id="rId1" imgW="1866900" imgH="228600" progId="Equation.3">
                    <p:embed/>
                  </p:oleObj>
                </mc:Choice>
                <mc:Fallback>
                  <p:oleObj name="" r:id="rId1" imgW="1866900" imgH="228600" progId="Equation.3">
                    <p:embed/>
                    <p:pic>
                      <p:nvPicPr>
                        <p:cNvPr id="0" name="图片 3213"/>
                        <p:cNvPicPr/>
                        <p:nvPr/>
                      </p:nvPicPr>
                      <p:blipFill>
                        <a:blip r:embed="rId2"/>
                        <a:stretch>
                          <a:fillRect/>
                        </a:stretch>
                      </p:blipFill>
                      <p:spPr>
                        <a:xfrm>
                          <a:off x="1854" y="3342"/>
                          <a:ext cx="2654" cy="324"/>
                        </a:xfrm>
                        <a:prstGeom prst="rect">
                          <a:avLst/>
                        </a:prstGeom>
                        <a:noFill/>
                        <a:ln w="38100">
                          <a:noFill/>
                          <a:miter/>
                        </a:ln>
                      </p:spPr>
                    </p:pic>
                  </p:oleObj>
                </mc:Fallback>
              </mc:AlternateContent>
            </a:graphicData>
          </a:graphic>
        </p:graphicFrame>
      </p:grpSp>
      <p:sp>
        <p:nvSpPr>
          <p:cNvPr id="245766" name="Rectangle 1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8.4.1  </a:t>
            </a:r>
            <a:r>
              <a:rPr lang="zh-CN" altLang="en-US" sz="3600" b="0" dirty="0">
                <a:latin typeface="Times New Roman" panose="02020603050405020304" pitchFamily="18" charset="0"/>
                <a:ea typeface="黑体" panose="02010609060101010101" pitchFamily="2" charset="-122"/>
              </a:rPr>
              <a:t>离散</a:t>
            </a:r>
            <a:r>
              <a:rPr lang="en-US" altLang="zh-CN" sz="3600" b="0" dirty="0">
                <a:latin typeface="Times New Roman" panose="02020603050405020304" pitchFamily="18" charset="0"/>
                <a:ea typeface="黑体" panose="02010609060101010101" pitchFamily="2" charset="-122"/>
              </a:rPr>
              <a:t>Hopfield </a:t>
            </a:r>
            <a:r>
              <a:rPr lang="zh-CN" altLang="en-US" sz="3600" b="0" dirty="0">
                <a:latin typeface="Times New Roman" panose="02020603050405020304" pitchFamily="18" charset="0"/>
                <a:ea typeface="黑体" panose="02010609060101010101" pitchFamily="2" charset="-122"/>
              </a:rPr>
              <a:t>神经网络</a:t>
            </a:r>
            <a:endParaRPr lang="zh-CN" altLang="en-US" sz="3600" b="0" dirty="0">
              <a:latin typeface="Times New Roman" panose="02020603050405020304" pitchFamily="18" charset="0"/>
              <a:ea typeface="黑体" panose="02010609060101010101" pitchFamily="2" charset="-122"/>
            </a:endParaRPr>
          </a:p>
        </p:txBody>
      </p:sp>
      <p:graphicFrame>
        <p:nvGraphicFramePr>
          <p:cNvPr id="245767" name="Object 17"/>
          <p:cNvGraphicFramePr>
            <a:graphicFrameLocks noGrp="1"/>
          </p:cNvGraphicFramePr>
          <p:nvPr>
            <p:ph sz="half" idx="1"/>
          </p:nvPr>
        </p:nvGraphicFramePr>
        <p:xfrm>
          <a:off x="1531938" y="3143250"/>
          <a:ext cx="1973262" cy="514350"/>
        </p:xfrm>
        <a:graphic>
          <a:graphicData uri="http://schemas.openxmlformats.org/presentationml/2006/ole">
            <mc:AlternateContent xmlns:mc="http://schemas.openxmlformats.org/markup-compatibility/2006">
              <mc:Choice xmlns:v="urn:schemas-microsoft-com:vml" Requires="v">
                <p:oleObj spid="_x0000_s3215" name="" r:id="rId3" imgW="876300" imgH="228600" progId="Equation.3">
                  <p:embed/>
                </p:oleObj>
              </mc:Choice>
              <mc:Fallback>
                <p:oleObj name="" r:id="rId3" imgW="876300" imgH="228600" progId="Equation.3">
                  <p:embed/>
                  <p:pic>
                    <p:nvPicPr>
                      <p:cNvPr id="0" name="图片 3214"/>
                      <p:cNvPicPr/>
                      <p:nvPr/>
                    </p:nvPicPr>
                    <p:blipFill>
                      <a:blip r:embed="rId4"/>
                      <a:stretch>
                        <a:fillRect/>
                      </a:stretch>
                    </p:blipFill>
                    <p:spPr>
                      <a:xfrm>
                        <a:off x="1531938" y="3143250"/>
                        <a:ext cx="1973262" cy="514350"/>
                      </a:xfrm>
                      <a:prstGeom prst="rect">
                        <a:avLst/>
                      </a:prstGeom>
                      <a:noFill/>
                      <a:ln w="38100">
                        <a:miter/>
                      </a:ln>
                    </p:spPr>
                  </p:pic>
                </p:oleObj>
              </mc:Fallback>
            </mc:AlternateContent>
          </a:graphicData>
        </a:graphic>
      </p:graphicFrame>
      <p:sp>
        <p:nvSpPr>
          <p:cNvPr id="245768" name="Text Box 13"/>
          <p:cNvSpPr txBox="1"/>
          <p:nvPr/>
        </p:nvSpPr>
        <p:spPr>
          <a:xfrm>
            <a:off x="381000" y="990600"/>
            <a:ext cx="2819400" cy="366713"/>
          </a:xfrm>
          <a:prstGeom prst="rect">
            <a:avLst/>
          </a:prstGeom>
          <a:noFill/>
          <a:ln w="9525">
            <a:noFill/>
          </a:ln>
        </p:spPr>
        <p:txBody>
          <a:bodyPr anchor="t" anchorCtr="0">
            <a:spAutoFit/>
          </a:bodyPr>
          <a:p>
            <a:pPr>
              <a:spcBef>
                <a:spcPct val="50000"/>
              </a:spcBef>
            </a:pPr>
            <a:endParaRPr lang="zh-CN" altLang="zh-CN" sz="1800" dirty="0">
              <a:latin typeface="Arial" panose="020B0604020202020204" pitchFamily="34" charset="0"/>
              <a:ea typeface="宋体" panose="02010600030101010101" pitchFamily="2" charset="-122"/>
            </a:endParaRPr>
          </a:p>
        </p:txBody>
      </p:sp>
      <p:sp>
        <p:nvSpPr>
          <p:cNvPr id="245769" name="Rectangle 16"/>
          <p:cNvSpPr/>
          <p:nvPr/>
        </p:nvSpPr>
        <p:spPr>
          <a:xfrm>
            <a:off x="250825" y="908050"/>
            <a:ext cx="8642350" cy="768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pPr>
            <a:r>
              <a:rPr lang="en-US" altLang="zh-CN" sz="2700" b="1" dirty="0">
                <a:latin typeface="Times New Roman" panose="02020603050405020304" pitchFamily="18" charset="0"/>
                <a:ea typeface="宋体" panose="02010600030101010101" pitchFamily="2" charset="-122"/>
              </a:rPr>
              <a:t>2. </a:t>
            </a:r>
            <a:r>
              <a:rPr lang="zh-CN" altLang="en-US" sz="2700" b="1" dirty="0">
                <a:latin typeface="Times New Roman" panose="02020603050405020304" pitchFamily="18" charset="0"/>
                <a:ea typeface="宋体" panose="02010600030101010101" pitchFamily="2" charset="-122"/>
              </a:rPr>
              <a:t>网络的稳定性</a:t>
            </a:r>
            <a:endParaRPr lang="zh-CN" altLang="en-US" sz="2600" b="1" dirty="0">
              <a:latin typeface="Times New Roman" panose="02020603050405020304" pitchFamily="18" charset="0"/>
              <a:ea typeface="宋体" panose="02010600030101010101" pitchFamily="2" charset="-122"/>
            </a:endParaRPr>
          </a:p>
        </p:txBody>
      </p:sp>
      <p:graphicFrame>
        <p:nvGraphicFramePr>
          <p:cNvPr id="245770" name="Object 19"/>
          <p:cNvGraphicFramePr>
            <a:graphicFrameLocks noGrp="1"/>
          </p:cNvGraphicFramePr>
          <p:nvPr>
            <p:ph sz="half" idx="2"/>
          </p:nvPr>
        </p:nvGraphicFramePr>
        <p:xfrm>
          <a:off x="7162800" y="3276600"/>
          <a:ext cx="276225" cy="304800"/>
        </p:xfrm>
        <a:graphic>
          <a:graphicData uri="http://schemas.openxmlformats.org/presentationml/2006/ole">
            <mc:AlternateContent xmlns:mc="http://schemas.openxmlformats.org/markup-compatibility/2006">
              <mc:Choice xmlns:v="urn:schemas-microsoft-com:vml" Requires="v">
                <p:oleObj spid="_x0000_s3213" name="" r:id="rId5" imgW="127000" imgH="139700" progId="Equation.3">
                  <p:embed/>
                </p:oleObj>
              </mc:Choice>
              <mc:Fallback>
                <p:oleObj name="" r:id="rId5" imgW="127000" imgH="139700" progId="Equation.3">
                  <p:embed/>
                  <p:pic>
                    <p:nvPicPr>
                      <p:cNvPr id="0" name="图片 3212"/>
                      <p:cNvPicPr/>
                      <p:nvPr/>
                    </p:nvPicPr>
                    <p:blipFill>
                      <a:blip r:embed="rId6"/>
                      <a:stretch>
                        <a:fillRect/>
                      </a:stretch>
                    </p:blipFill>
                    <p:spPr>
                      <a:xfrm>
                        <a:off x="7162800" y="3276600"/>
                        <a:ext cx="276225" cy="304800"/>
                      </a:xfrm>
                      <a:prstGeom prst="rect">
                        <a:avLst/>
                      </a:prstGeom>
                      <a:noFill/>
                      <a:ln w="38100">
                        <a:miter/>
                      </a:ln>
                    </p:spPr>
                  </p:pic>
                </p:oleObj>
              </mc:Fallback>
            </mc:AlternateContent>
          </a:graphicData>
        </a:graphic>
      </p:graphicFrame>
    </p:spTree>
  </p:cSld>
  <p:clrMapOvr>
    <a:masterClrMapping/>
  </p:clrMapOvr>
  <p:transition advTm="25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p:cTn id="12" dur="500"/>
                                        <p:tgtEl>
                                          <p:spTgt spid="2"/>
                                        </p:tgtEl>
                                        <p:attrNameLst>
                                          <p:attrName>ppt_x</p:attrName>
                                        </p:attrNameLst>
                                      </p:cBhvr>
                                      <p:tavLst>
                                        <p:tav tm="0">
                                          <p:val>
                                            <p:strVal val="ppt_x"/>
                                          </p:val>
                                        </p:tav>
                                        <p:tav tm="100000">
                                          <p:val>
                                            <p:strVal val="ppt_x"/>
                                          </p:val>
                                        </p:tav>
                                      </p:tavLst>
                                    </p:anim>
                                    <p:anim calcmode="lin" valueType="num">
                                      <p:cBhvr>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p:txBody>
          <a:bodyPr anchor="b" anchorCtr="0"/>
          <a:p>
            <a:endParaRPr lang="zh-CN" altLang="en-US"/>
          </a:p>
        </p:txBody>
      </p:sp>
      <p:pic>
        <p:nvPicPr>
          <p:cNvPr id="45058" name="内容占位符 3"/>
          <p:cNvPicPr>
            <a:picLocks noGrp="1" noChangeAspect="1"/>
          </p:cNvPicPr>
          <p:nvPr>
            <p:ph idx="1"/>
          </p:nvPr>
        </p:nvPicPr>
        <p:blipFill>
          <a:blip r:embed="rId1"/>
          <a:stretch>
            <a:fillRect/>
          </a:stretch>
        </p:blipFill>
        <p:spPr>
          <a:xfrm>
            <a:off x="250825" y="1016000"/>
            <a:ext cx="8642350" cy="5183188"/>
          </a:xfrm>
        </p:spPr>
      </p:pic>
    </p:spTree>
  </p:cSld>
  <p:clrMapOvr>
    <a:masterClrMapping/>
  </p:clrMapOvr>
  <p:transition>
    <p:random/>
  </p:transition>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4678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49858" name="Rectangle 2"/>
          <p:cNvSpPr/>
          <p:nvPr/>
        </p:nvSpPr>
        <p:spPr>
          <a:xfrm>
            <a:off x="304800" y="1704975"/>
            <a:ext cx="8534400" cy="3990975"/>
          </a:xfrm>
          <a:prstGeom prst="rect">
            <a:avLst/>
          </a:prstGeom>
          <a:gradFill rotWithShape="1">
            <a:gsLst>
              <a:gs pos="0">
                <a:srgbClr val="00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nchor="t" anchorCtr="0">
            <a:spAutoFit/>
          </a:bodyPr>
          <a:p>
            <a:pPr>
              <a:lnSpc>
                <a:spcPct val="150000"/>
              </a:lnSpc>
              <a:spcBef>
                <a:spcPct val="20000"/>
              </a:spcBef>
              <a:buClr>
                <a:schemeClr val="accent2"/>
              </a:buClr>
              <a:buSzPct val="60000"/>
              <a:buFont typeface="Wingdings" panose="05000000000000000000" pitchFamily="2" charset="2"/>
              <a:buChar char="n"/>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稳定性定理证明：</a:t>
            </a:r>
            <a:r>
              <a:rPr lang="en-US" altLang="zh-CN" sz="2600" b="1" dirty="0">
                <a:latin typeface="Times New Roman" panose="02020603050405020304" pitchFamily="18" charset="0"/>
                <a:ea typeface="宋体" panose="02010600030101010101" pitchFamily="2" charset="-122"/>
              </a:rPr>
              <a:t>1983</a:t>
            </a:r>
            <a:r>
              <a:rPr lang="zh-CN" altLang="en-US" sz="2600" b="1" dirty="0">
                <a:latin typeface="Times New Roman" panose="02020603050405020304" pitchFamily="18" charset="0"/>
                <a:ea typeface="宋体" panose="02010600030101010101" pitchFamily="2" charset="-122"/>
              </a:rPr>
              <a:t>年，科恩（</a:t>
            </a:r>
            <a:r>
              <a:rPr lang="en-US" altLang="zh-CN" sz="2600" b="1" dirty="0">
                <a:latin typeface="Times New Roman" panose="02020603050405020304" pitchFamily="18" charset="0"/>
                <a:ea typeface="宋体" panose="02010600030101010101" pitchFamily="2" charset="-122"/>
              </a:rPr>
              <a:t>Cohen</a:t>
            </a:r>
            <a:r>
              <a:rPr lang="zh-CN" altLang="en-US" sz="2600" b="1" dirty="0">
                <a:latin typeface="Times New Roman" panose="02020603050405020304" pitchFamily="18" charset="0"/>
                <a:ea typeface="宋体" panose="02010600030101010101" pitchFamily="2" charset="-122"/>
              </a:rPr>
              <a:t>）、葛劳斯伯格（</a:t>
            </a:r>
            <a:r>
              <a:rPr lang="en-US" altLang="zh-CN" sz="2600" b="1" dirty="0">
                <a:latin typeface="Times New Roman" panose="02020603050405020304" pitchFamily="18" charset="0"/>
                <a:ea typeface="宋体" panose="02010600030101010101" pitchFamily="2" charset="-122"/>
              </a:rPr>
              <a:t>S. Grossberg</a:t>
            </a:r>
            <a:r>
              <a:rPr lang="zh-CN" altLang="en-US" sz="2600" b="1" dirty="0">
                <a:latin typeface="Times New Roman" panose="02020603050405020304" pitchFamily="18" charset="0"/>
                <a:ea typeface="宋体" panose="02010600030101010101" pitchFamily="2" charset="-122"/>
              </a:rPr>
              <a:t>）。</a:t>
            </a:r>
            <a:endParaRPr lang="zh-CN" altLang="en-US" sz="2600" b="1" dirty="0">
              <a:latin typeface="Times New Roman" panose="02020603050405020304" pitchFamily="18" charset="0"/>
              <a:ea typeface="宋体" panose="02010600030101010101" pitchFamily="2" charset="-122"/>
            </a:endParaRPr>
          </a:p>
          <a:p>
            <a:pPr>
              <a:lnSpc>
                <a:spcPct val="150000"/>
              </a:lnSpc>
              <a:spcBef>
                <a:spcPct val="20000"/>
              </a:spcBef>
              <a:buClr>
                <a:schemeClr val="accent2"/>
              </a:buClr>
              <a:buSzPct val="60000"/>
              <a:buFont typeface="Wingdings" panose="05000000000000000000" pitchFamily="2" charset="2"/>
              <a:buChar char="n"/>
            </a:pPr>
            <a:r>
              <a:rPr lang="zh-CN" altLang="en-US" sz="2600" b="1" dirty="0">
                <a:latin typeface="Times New Roman" panose="02020603050405020304" pitchFamily="18" charset="0"/>
                <a:ea typeface="宋体" panose="02010600030101010101" pitchFamily="2" charset="-122"/>
              </a:rPr>
              <a:t> 稳定性定理（</a:t>
            </a:r>
            <a:r>
              <a:rPr lang="en-US" altLang="zh-CN" sz="2600" b="1" dirty="0">
                <a:latin typeface="Times New Roman" panose="02020603050405020304" pitchFamily="18" charset="0"/>
                <a:ea typeface="宋体" panose="02010600030101010101" pitchFamily="2" charset="-122"/>
              </a:rPr>
              <a:t>Hopfield</a:t>
            </a:r>
            <a:r>
              <a:rPr lang="zh-CN" altLang="en-US" sz="2600" b="1" dirty="0">
                <a:latin typeface="Times New Roman" panose="02020603050405020304" pitchFamily="18" charset="0"/>
                <a:ea typeface="宋体" panose="02010600030101010101" pitchFamily="2" charset="-122"/>
              </a:rPr>
              <a:t>）</a:t>
            </a:r>
            <a:endParaRPr lang="zh-CN" altLang="en-US" sz="2600" b="1" dirty="0">
              <a:latin typeface="Times New Roman" panose="02020603050405020304" pitchFamily="18" charset="0"/>
              <a:ea typeface="宋体" panose="02010600030101010101" pitchFamily="2" charset="-122"/>
            </a:endParaRPr>
          </a:p>
          <a:p>
            <a:pPr>
              <a:lnSpc>
                <a:spcPct val="150000"/>
              </a:lnSpc>
              <a:spcBef>
                <a:spcPct val="20000"/>
              </a:spcBef>
              <a:buClr>
                <a:schemeClr val="accent2"/>
              </a:buClr>
              <a:buSzPct val="60000"/>
              <a:buFont typeface="Wingdings" panose="05000000000000000000" pitchFamily="2" charset="2"/>
              <a:buChar char="n"/>
            </a:pPr>
            <a:endParaRPr lang="zh-CN" altLang="en-US" sz="2600" b="1" dirty="0">
              <a:latin typeface="Times New Roman" panose="02020603050405020304" pitchFamily="18" charset="0"/>
              <a:ea typeface="宋体" panose="02010600030101010101" pitchFamily="2" charset="-122"/>
            </a:endParaRPr>
          </a:p>
          <a:p>
            <a:pPr>
              <a:lnSpc>
                <a:spcPct val="150000"/>
              </a:lnSpc>
              <a:spcBef>
                <a:spcPct val="20000"/>
              </a:spcBef>
              <a:buClr>
                <a:schemeClr val="accent2"/>
              </a:buClr>
              <a:buSzPct val="60000"/>
              <a:buFont typeface="Wingdings" panose="05000000000000000000" pitchFamily="2" charset="2"/>
              <a:buChar char="n"/>
            </a:pPr>
            <a:endParaRPr lang="zh-CN" altLang="en-US" sz="2600" b="1" dirty="0">
              <a:latin typeface="Arial" panose="020B0604020202020204" pitchFamily="34" charset="0"/>
              <a:ea typeface="宋体" panose="02010600030101010101" pitchFamily="2" charset="-122"/>
            </a:endParaRPr>
          </a:p>
          <a:p>
            <a:pPr>
              <a:lnSpc>
                <a:spcPct val="150000"/>
              </a:lnSpc>
              <a:spcBef>
                <a:spcPct val="20000"/>
              </a:spcBef>
              <a:buClr>
                <a:schemeClr val="accent2"/>
              </a:buClr>
              <a:buSzPct val="60000"/>
              <a:buFont typeface="Wingdings" panose="05000000000000000000" pitchFamily="2" charset="2"/>
              <a:buChar char="n"/>
            </a:pPr>
            <a:endParaRPr lang="en-US" altLang="zh-CN" sz="2600" b="1" dirty="0">
              <a:latin typeface="Times New Roman" panose="02020603050405020304" pitchFamily="18" charset="0"/>
              <a:ea typeface="宋体" panose="02010600030101010101" pitchFamily="2" charset="-122"/>
            </a:endParaRPr>
          </a:p>
        </p:txBody>
      </p:sp>
      <p:sp>
        <p:nvSpPr>
          <p:cNvPr id="246787"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8.4.1  </a:t>
            </a:r>
            <a:r>
              <a:rPr lang="zh-CN" altLang="en-US" sz="3600" b="0" dirty="0">
                <a:latin typeface="Times New Roman" panose="02020603050405020304" pitchFamily="18" charset="0"/>
                <a:ea typeface="黑体" panose="02010609060101010101" pitchFamily="2" charset="-122"/>
              </a:rPr>
              <a:t>离散</a:t>
            </a:r>
            <a:r>
              <a:rPr lang="en-US" altLang="zh-CN" sz="3600" b="0" dirty="0">
                <a:latin typeface="Times New Roman" panose="02020603050405020304" pitchFamily="18" charset="0"/>
                <a:ea typeface="黑体" panose="02010609060101010101" pitchFamily="2" charset="-122"/>
              </a:rPr>
              <a:t>Hopfield </a:t>
            </a:r>
            <a:r>
              <a:rPr lang="zh-CN" altLang="en-US" sz="3600" b="0" dirty="0">
                <a:latin typeface="Times New Roman" panose="02020603050405020304" pitchFamily="18" charset="0"/>
                <a:ea typeface="黑体" panose="02010609060101010101" pitchFamily="2" charset="-122"/>
              </a:rPr>
              <a:t>神经网络</a:t>
            </a:r>
            <a:endParaRPr lang="zh-CN" altLang="en-US" sz="3600" b="0" dirty="0">
              <a:latin typeface="Times New Roman" panose="02020603050405020304" pitchFamily="18" charset="0"/>
              <a:ea typeface="黑体" panose="02010609060101010101" pitchFamily="2" charset="-122"/>
            </a:endParaRPr>
          </a:p>
        </p:txBody>
      </p:sp>
      <p:sp>
        <p:nvSpPr>
          <p:cNvPr id="246788" name="Text Box 4"/>
          <p:cNvSpPr txBox="1"/>
          <p:nvPr/>
        </p:nvSpPr>
        <p:spPr>
          <a:xfrm>
            <a:off x="381000" y="990600"/>
            <a:ext cx="2819400" cy="366713"/>
          </a:xfrm>
          <a:prstGeom prst="rect">
            <a:avLst/>
          </a:prstGeom>
          <a:noFill/>
          <a:ln w="9525">
            <a:noFill/>
          </a:ln>
        </p:spPr>
        <p:txBody>
          <a:bodyPr anchor="t" anchorCtr="0">
            <a:spAutoFit/>
          </a:bodyPr>
          <a:p>
            <a:pPr>
              <a:spcBef>
                <a:spcPct val="50000"/>
              </a:spcBef>
            </a:pPr>
            <a:endParaRPr lang="zh-CN" altLang="zh-CN" sz="1800" dirty="0">
              <a:latin typeface="Arial" panose="020B0604020202020204" pitchFamily="34" charset="0"/>
              <a:ea typeface="宋体" panose="02010600030101010101" pitchFamily="2" charset="-122"/>
            </a:endParaRPr>
          </a:p>
        </p:txBody>
      </p:sp>
      <p:sp>
        <p:nvSpPr>
          <p:cNvPr id="246789" name="Rectangle 5"/>
          <p:cNvSpPr/>
          <p:nvPr/>
        </p:nvSpPr>
        <p:spPr>
          <a:xfrm>
            <a:off x="250825" y="908050"/>
            <a:ext cx="8642350" cy="768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pPr>
            <a:r>
              <a:rPr lang="en-US" altLang="zh-CN" sz="2700" b="1" dirty="0">
                <a:latin typeface="Times New Roman" panose="02020603050405020304" pitchFamily="18" charset="0"/>
                <a:ea typeface="宋体" panose="02010600030101010101" pitchFamily="2" charset="-122"/>
              </a:rPr>
              <a:t>2. </a:t>
            </a:r>
            <a:r>
              <a:rPr lang="zh-CN" altLang="en-US" sz="2700" b="1" dirty="0">
                <a:latin typeface="Times New Roman" panose="02020603050405020304" pitchFamily="18" charset="0"/>
                <a:ea typeface="宋体" panose="02010600030101010101" pitchFamily="2" charset="-122"/>
              </a:rPr>
              <a:t>网络的稳定性</a:t>
            </a:r>
            <a:endParaRPr lang="zh-CN" altLang="en-US" sz="2700" b="1" dirty="0">
              <a:latin typeface="Times New Roman" panose="02020603050405020304" pitchFamily="18" charset="0"/>
              <a:ea typeface="宋体" panose="02010600030101010101" pitchFamily="2" charset="-122"/>
            </a:endParaRPr>
          </a:p>
          <a:p>
            <a:pPr marL="469900" indent="-469900">
              <a:lnSpc>
                <a:spcPct val="120000"/>
              </a:lnSpc>
              <a:spcBef>
                <a:spcPct val="20000"/>
              </a:spcBef>
              <a:buClr>
                <a:schemeClr val="accent2"/>
              </a:buClr>
              <a:buSzPct val="60000"/>
              <a:buFont typeface="Wingdings" panose="05000000000000000000" pitchFamily="2" charset="2"/>
            </a:pPr>
            <a:endParaRPr lang="en-US" altLang="zh-CN" sz="2600" b="1" dirty="0">
              <a:latin typeface="Times New Roman" panose="02020603050405020304" pitchFamily="18" charset="0"/>
              <a:ea typeface="宋体" panose="02010600030101010101" pitchFamily="2" charset="-122"/>
            </a:endParaRPr>
          </a:p>
        </p:txBody>
      </p:sp>
      <p:sp>
        <p:nvSpPr>
          <p:cNvPr id="249869" name="Rectangle 13"/>
          <p:cNvSpPr/>
          <p:nvPr/>
        </p:nvSpPr>
        <p:spPr>
          <a:xfrm>
            <a:off x="533400" y="4648200"/>
            <a:ext cx="5684838" cy="488950"/>
          </a:xfrm>
          <a:prstGeom prst="rect">
            <a:avLst/>
          </a:prstGeom>
          <a:noFill/>
          <a:ln w="9525">
            <a:noFill/>
          </a:ln>
        </p:spPr>
        <p:txBody>
          <a:bodyPr wrap="none" anchor="t" anchorCtr="0">
            <a:spAutoFit/>
          </a:bodyPr>
          <a:p>
            <a:pPr>
              <a:buClr>
                <a:srgbClr val="0000FF"/>
              </a:buClr>
              <a:buSzPct val="60000"/>
              <a:buFont typeface="Wingdings" panose="05000000000000000000" pitchFamily="2" charset="2"/>
              <a:buChar char="l"/>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并行稳定性   </a:t>
            </a:r>
            <a:r>
              <a:rPr lang="en-US" altLang="zh-CN" sz="2600" b="1" dirty="0">
                <a:latin typeface="Times New Roman" panose="02020603050405020304" pitchFamily="18" charset="0"/>
                <a:ea typeface="宋体" panose="02010600030101010101" pitchFamily="2" charset="-122"/>
              </a:rPr>
              <a:t>—— </a:t>
            </a:r>
            <a:r>
              <a:rPr lang="en-US" altLang="zh-CN" sz="2600" b="1" i="1" dirty="0">
                <a:solidFill>
                  <a:schemeClr val="accent2"/>
                </a:solidFill>
                <a:latin typeface="Times New Roman" panose="02020603050405020304" pitchFamily="18" charset="0"/>
                <a:ea typeface="宋体" panose="02010600030101010101" pitchFamily="2" charset="-122"/>
              </a:rPr>
              <a:t>W</a:t>
            </a:r>
            <a:r>
              <a:rPr lang="zh-CN" altLang="en-US" sz="2600" b="1" dirty="0">
                <a:latin typeface="Times New Roman" panose="02020603050405020304" pitchFamily="18" charset="0"/>
                <a:ea typeface="宋体" panose="02010600030101010101" pitchFamily="2" charset="-122"/>
              </a:rPr>
              <a:t>：</a:t>
            </a:r>
            <a:r>
              <a:rPr lang="zh-CN" altLang="en-US" sz="2600" b="1" dirty="0">
                <a:latin typeface="Arial" panose="020B0604020202020204" pitchFamily="34" charset="0"/>
                <a:ea typeface="宋体" panose="02010600030101010101" pitchFamily="2" charset="-122"/>
              </a:rPr>
              <a:t>非负定对称阵</a:t>
            </a:r>
            <a:endParaRPr lang="zh-CN" altLang="en-US" sz="2600" b="1" dirty="0">
              <a:latin typeface="Arial" panose="020B0604020202020204" pitchFamily="34" charset="0"/>
              <a:ea typeface="宋体" panose="02010600030101010101" pitchFamily="2" charset="-122"/>
            </a:endParaRPr>
          </a:p>
        </p:txBody>
      </p:sp>
      <p:sp>
        <p:nvSpPr>
          <p:cNvPr id="249870" name="Rectangle 14"/>
          <p:cNvSpPr/>
          <p:nvPr/>
        </p:nvSpPr>
        <p:spPr>
          <a:xfrm>
            <a:off x="533400" y="3886200"/>
            <a:ext cx="4772025" cy="488950"/>
          </a:xfrm>
          <a:prstGeom prst="rect">
            <a:avLst/>
          </a:prstGeom>
          <a:noFill/>
          <a:ln w="9525">
            <a:noFill/>
          </a:ln>
        </p:spPr>
        <p:txBody>
          <a:bodyPr wrap="none" anchor="t" anchorCtr="0">
            <a:spAutoFit/>
          </a:bodyPr>
          <a:p>
            <a:pPr>
              <a:buClr>
                <a:srgbClr val="0000FF"/>
              </a:buClr>
              <a:buSzPct val="60000"/>
              <a:buFont typeface="Wingdings" panose="05000000000000000000" pitchFamily="2" charset="2"/>
              <a:buChar char="l"/>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串行稳定性  </a:t>
            </a:r>
            <a:r>
              <a:rPr lang="en-US" altLang="zh-CN" sz="2600" b="1" dirty="0">
                <a:latin typeface="Times New Roman" panose="02020603050405020304" pitchFamily="18" charset="0"/>
                <a:ea typeface="宋体" panose="02010600030101010101" pitchFamily="2" charset="-122"/>
              </a:rPr>
              <a:t>——   </a:t>
            </a:r>
            <a:r>
              <a:rPr lang="en-US" altLang="zh-CN" sz="2600" b="1" i="1" dirty="0">
                <a:solidFill>
                  <a:schemeClr val="accent2"/>
                </a:solidFill>
                <a:latin typeface="Times New Roman" panose="02020603050405020304" pitchFamily="18" charset="0"/>
                <a:ea typeface="宋体" panose="02010600030101010101" pitchFamily="2" charset="-122"/>
              </a:rPr>
              <a:t>W</a:t>
            </a:r>
            <a:r>
              <a:rPr lang="zh-CN" altLang="en-US" sz="2600" b="1" dirty="0">
                <a:latin typeface="Times New Roman" panose="02020603050405020304" pitchFamily="18" charset="0"/>
                <a:ea typeface="宋体" panose="02010600030101010101" pitchFamily="2" charset="-122"/>
              </a:rPr>
              <a:t>：对称阵</a:t>
            </a:r>
            <a:endParaRPr lang="zh-CN" altLang="en-US" sz="2600" b="1" dirty="0">
              <a:latin typeface="Times New Roman" panose="02020603050405020304" pitchFamily="18" charset="0"/>
              <a:ea typeface="宋体" panose="02010600030101010101" pitchFamily="2" charset="-122"/>
            </a:endParaRPr>
          </a:p>
        </p:txBody>
      </p:sp>
    </p:spTree>
  </p:cSld>
  <p:clrMapOvr>
    <a:masterClrMapping/>
  </p:clrMapOvr>
  <p:transition advTm="25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49858">
                                            <p:txEl>
                                              <p:charRg st="0" end="46"/>
                                            </p:txEl>
                                          </p:spTgt>
                                        </p:tgtEl>
                                        <p:attrNameLst>
                                          <p:attrName>style.visibility</p:attrName>
                                        </p:attrNameLst>
                                      </p:cBhvr>
                                      <p:to>
                                        <p:strVal val="visible"/>
                                      </p:to>
                                    </p:set>
                                    <p:animEffect transition="in" filter="fade">
                                      <p:cBhvr>
                                        <p:cTn id="7" dur="800" decel="100000"/>
                                        <p:tgtEl>
                                          <p:spTgt spid="249858">
                                            <p:txEl>
                                              <p:charRg st="0" end="46"/>
                                            </p:txEl>
                                          </p:spTgt>
                                        </p:tgtEl>
                                      </p:cBhvr>
                                    </p:animEffect>
                                    <p:anim calcmode="lin" valueType="num">
                                      <p:cBhvr>
                                        <p:cTn id="8" dur="800" decel="100000" fill="hold"/>
                                        <p:tgtEl>
                                          <p:spTgt spid="249858">
                                            <p:txEl>
                                              <p:charRg st="0" end="46"/>
                                            </p:txEl>
                                          </p:spTgt>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249858">
                                            <p:txEl>
                                              <p:charRg st="0" end="46"/>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249858">
                                            <p:txEl>
                                              <p:charRg st="0" end="46"/>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49858">
                                            <p:txEl>
                                              <p:charRg st="0" end="46"/>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49858">
                                            <p:txEl>
                                              <p:charRg st="0" end="46"/>
                                            </p:tx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9858">
                                            <p:txEl>
                                              <p:charRg st="46" end="63"/>
                                            </p:txEl>
                                          </p:spTgt>
                                        </p:tgtEl>
                                        <p:attrNameLst>
                                          <p:attrName>style.visibility</p:attrName>
                                        </p:attrNameLst>
                                      </p:cBhvr>
                                      <p:to>
                                        <p:strVal val="visible"/>
                                      </p:to>
                                    </p:set>
                                    <p:animEffect transition="in" filter="wipe(down)">
                                      <p:cBhvr>
                                        <p:cTn id="17" dur="500"/>
                                        <p:tgtEl>
                                          <p:spTgt spid="249858">
                                            <p:txEl>
                                              <p:charRg st="46" end="6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grpId="0" nodeType="clickEffect">
                                  <p:stCondLst>
                                    <p:cond delay="0"/>
                                  </p:stCondLst>
                                  <p:childTnLst>
                                    <p:set>
                                      <p:cBhvr>
                                        <p:cTn id="21" dur="1" fill="hold">
                                          <p:stCondLst>
                                            <p:cond delay="0"/>
                                          </p:stCondLst>
                                        </p:cTn>
                                        <p:tgtEl>
                                          <p:spTgt spid="249870"/>
                                        </p:tgtEl>
                                        <p:attrNameLst>
                                          <p:attrName>style.visibility</p:attrName>
                                        </p:attrNameLst>
                                      </p:cBhvr>
                                      <p:to>
                                        <p:strVal val="visible"/>
                                      </p:to>
                                    </p:set>
                                    <p:anim calcmode="lin" valueType="num">
                                      <p:cBhvr>
                                        <p:cTn id="22" dur="500" fill="hold"/>
                                        <p:tgtEl>
                                          <p:spTgt spid="249870"/>
                                        </p:tgtEl>
                                        <p:attrNameLst>
                                          <p:attrName>ppt_x</p:attrName>
                                        </p:attrNameLst>
                                      </p:cBhvr>
                                      <p:tavLst>
                                        <p:tav tm="0">
                                          <p:val>
                                            <p:strVal val="#ppt_x-#ppt_w/2"/>
                                          </p:val>
                                        </p:tav>
                                        <p:tav tm="100000">
                                          <p:val>
                                            <p:strVal val="#ppt_x"/>
                                          </p:val>
                                        </p:tav>
                                      </p:tavLst>
                                    </p:anim>
                                    <p:anim calcmode="lin" valueType="num">
                                      <p:cBhvr>
                                        <p:cTn id="23" dur="500" fill="hold"/>
                                        <p:tgtEl>
                                          <p:spTgt spid="249870"/>
                                        </p:tgtEl>
                                        <p:attrNameLst>
                                          <p:attrName>ppt_y</p:attrName>
                                        </p:attrNameLst>
                                      </p:cBhvr>
                                      <p:tavLst>
                                        <p:tav tm="0">
                                          <p:val>
                                            <p:strVal val="#ppt_y"/>
                                          </p:val>
                                        </p:tav>
                                        <p:tav tm="100000">
                                          <p:val>
                                            <p:strVal val="#ppt_y"/>
                                          </p:val>
                                        </p:tav>
                                      </p:tavLst>
                                    </p:anim>
                                    <p:anim calcmode="lin" valueType="num">
                                      <p:cBhvr>
                                        <p:cTn id="24" dur="500" fill="hold"/>
                                        <p:tgtEl>
                                          <p:spTgt spid="249870"/>
                                        </p:tgtEl>
                                        <p:attrNameLst>
                                          <p:attrName>ppt_w</p:attrName>
                                        </p:attrNameLst>
                                      </p:cBhvr>
                                      <p:tavLst>
                                        <p:tav tm="0">
                                          <p:val>
                                            <p:fltVal val="0.000000"/>
                                          </p:val>
                                        </p:tav>
                                        <p:tav tm="100000">
                                          <p:val>
                                            <p:strVal val="#ppt_w"/>
                                          </p:val>
                                        </p:tav>
                                      </p:tavLst>
                                    </p:anim>
                                    <p:anim calcmode="lin" valueType="num">
                                      <p:cBhvr>
                                        <p:cTn id="25" dur="500" fill="hold"/>
                                        <p:tgtEl>
                                          <p:spTgt spid="249870"/>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249869"/>
                                        </p:tgtEl>
                                        <p:attrNameLst>
                                          <p:attrName>style.visibility</p:attrName>
                                        </p:attrNameLst>
                                      </p:cBhvr>
                                      <p:to>
                                        <p:strVal val="visible"/>
                                      </p:to>
                                    </p:set>
                                    <p:anim calcmode="lin" valueType="num">
                                      <p:cBhvr>
                                        <p:cTn id="30" dur="500" fill="hold"/>
                                        <p:tgtEl>
                                          <p:spTgt spid="249869"/>
                                        </p:tgtEl>
                                        <p:attrNameLst>
                                          <p:attrName>ppt_x</p:attrName>
                                        </p:attrNameLst>
                                      </p:cBhvr>
                                      <p:tavLst>
                                        <p:tav tm="0">
                                          <p:val>
                                            <p:strVal val="#ppt_x-#ppt_w/2"/>
                                          </p:val>
                                        </p:tav>
                                        <p:tav tm="100000">
                                          <p:val>
                                            <p:strVal val="#ppt_x"/>
                                          </p:val>
                                        </p:tav>
                                      </p:tavLst>
                                    </p:anim>
                                    <p:anim calcmode="lin" valueType="num">
                                      <p:cBhvr>
                                        <p:cTn id="31" dur="500" fill="hold"/>
                                        <p:tgtEl>
                                          <p:spTgt spid="249869"/>
                                        </p:tgtEl>
                                        <p:attrNameLst>
                                          <p:attrName>ppt_y</p:attrName>
                                        </p:attrNameLst>
                                      </p:cBhvr>
                                      <p:tavLst>
                                        <p:tav tm="0">
                                          <p:val>
                                            <p:strVal val="#ppt_y"/>
                                          </p:val>
                                        </p:tav>
                                        <p:tav tm="100000">
                                          <p:val>
                                            <p:strVal val="#ppt_y"/>
                                          </p:val>
                                        </p:tav>
                                      </p:tavLst>
                                    </p:anim>
                                    <p:anim calcmode="lin" valueType="num">
                                      <p:cBhvr>
                                        <p:cTn id="32" dur="500" fill="hold"/>
                                        <p:tgtEl>
                                          <p:spTgt spid="249869"/>
                                        </p:tgtEl>
                                        <p:attrNameLst>
                                          <p:attrName>ppt_w</p:attrName>
                                        </p:attrNameLst>
                                      </p:cBhvr>
                                      <p:tavLst>
                                        <p:tav tm="0">
                                          <p:val>
                                            <p:fltVal val="0.000000"/>
                                          </p:val>
                                        </p:tav>
                                        <p:tav tm="100000">
                                          <p:val>
                                            <p:strVal val="#ppt_w"/>
                                          </p:val>
                                        </p:tav>
                                      </p:tavLst>
                                    </p:anim>
                                    <p:anim calcmode="lin" valueType="num">
                                      <p:cBhvr>
                                        <p:cTn id="33" dur="500" fill="hold"/>
                                        <p:tgtEl>
                                          <p:spTgt spid="2498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9" grpId="0"/>
      <p:bldP spid="249870"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4781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  Hopfield</a:t>
            </a:r>
            <a:r>
              <a:rPr lang="zh-CN" altLang="en-US" sz="3600" b="0" dirty="0">
                <a:latin typeface="Times New Roman" panose="02020603050405020304" pitchFamily="18" charset="0"/>
                <a:ea typeface="黑体" panose="02010609060101010101" pitchFamily="2" charset="-122"/>
              </a:rPr>
              <a:t>神经网络及其改进</a:t>
            </a:r>
            <a:endParaRPr lang="zh-CN" altLang="en-US" sz="3600" b="0" dirty="0">
              <a:latin typeface="Times New Roman" panose="02020603050405020304" pitchFamily="18" charset="0"/>
              <a:ea typeface="黑体" panose="02010609060101010101" pitchFamily="2" charset="-122"/>
            </a:endParaRPr>
          </a:p>
        </p:txBody>
      </p:sp>
      <p:sp>
        <p:nvSpPr>
          <p:cNvPr id="247811" name="Rectangle 3"/>
          <p:cNvSpPr>
            <a:spLocks noGrp="1"/>
          </p:cNvSpPr>
          <p:nvPr>
            <p:ph idx="1"/>
          </p:nvPr>
        </p:nvSpPr>
        <p:spPr>
          <a:xfrm>
            <a:off x="555625" y="1228725"/>
            <a:ext cx="8359775" cy="5400675"/>
          </a:xfrm>
        </p:spPr>
        <p:txBody>
          <a:bodyPr vert="horz" wrap="square" lIns="91440" tIns="45720" rIns="91440" bIns="45720" anchor="t" anchorCtr="0"/>
          <a:p>
            <a:pPr eaLnBrk="1" hangingPunct="1">
              <a:lnSpc>
                <a:spcPct val="140000"/>
              </a:lnSpc>
              <a:buSzPct val="60000"/>
              <a:buFontTx/>
              <a:buBlip>
                <a:blip r:embed="rId1"/>
              </a:buBlip>
            </a:pPr>
            <a:r>
              <a:rPr lang="en-US" altLang="zh-CN" b="1" dirty="0">
                <a:latin typeface="Times New Roman" panose="02020603050405020304" pitchFamily="18" charset="0"/>
              </a:rPr>
              <a:t>8.4.1  </a:t>
            </a:r>
            <a:r>
              <a:rPr lang="zh-CN" altLang="en-US" b="1" dirty="0">
                <a:latin typeface="Times New Roman" panose="02020603050405020304" pitchFamily="18" charset="0"/>
              </a:rPr>
              <a:t>离散型</a:t>
            </a:r>
            <a:r>
              <a:rPr lang="en-US" altLang="zh-CN" b="1" dirty="0">
                <a:latin typeface="Times New Roman" panose="02020603050405020304" pitchFamily="18" charset="0"/>
              </a:rPr>
              <a:t>Hopfield</a:t>
            </a:r>
            <a:r>
              <a:rPr lang="zh-CN" altLang="en-US" b="1" dirty="0">
                <a:latin typeface="Times New Roman" panose="02020603050405020304" pitchFamily="18" charset="0"/>
              </a:rPr>
              <a:t>神经网络</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solidFill>
                  <a:srgbClr val="0000FF"/>
                </a:solidFill>
                <a:latin typeface="Times New Roman" panose="02020603050405020304" pitchFamily="18" charset="0"/>
              </a:rPr>
              <a:t>8.4.2  </a:t>
            </a:r>
            <a:r>
              <a:rPr lang="zh-CN" altLang="en-US" b="1" dirty="0">
                <a:solidFill>
                  <a:srgbClr val="0000FF"/>
                </a:solidFill>
                <a:latin typeface="Times New Roman" panose="02020603050405020304" pitchFamily="18" charset="0"/>
              </a:rPr>
              <a:t>连续型</a:t>
            </a:r>
            <a:r>
              <a:rPr lang="en-US" altLang="zh-CN" b="1" dirty="0">
                <a:solidFill>
                  <a:srgbClr val="0000FF"/>
                </a:solidFill>
                <a:latin typeface="Times New Roman" panose="02020603050405020304" pitchFamily="18" charset="0"/>
              </a:rPr>
              <a:t>Hopfield</a:t>
            </a:r>
            <a:r>
              <a:rPr lang="zh-CN" altLang="en-US" b="1" dirty="0">
                <a:solidFill>
                  <a:srgbClr val="0000FF"/>
                </a:solidFill>
                <a:latin typeface="Times New Roman" panose="02020603050405020304" pitchFamily="18" charset="0"/>
              </a:rPr>
              <a:t>神经网络及其</a:t>
            </a:r>
            <a:r>
              <a:rPr lang="en-US" altLang="zh-CN" b="1" dirty="0">
                <a:solidFill>
                  <a:srgbClr val="0000FF"/>
                </a:solidFill>
                <a:latin typeface="Times New Roman" panose="02020603050405020304" pitchFamily="18" charset="0"/>
              </a:rPr>
              <a:t>VLSI</a:t>
            </a:r>
            <a:r>
              <a:rPr lang="zh-CN" altLang="en-US" b="1" dirty="0">
                <a:solidFill>
                  <a:srgbClr val="0000FF"/>
                </a:solidFill>
                <a:latin typeface="Times New Roman" panose="02020603050405020304" pitchFamily="18" charset="0"/>
              </a:rPr>
              <a:t>实现</a:t>
            </a:r>
            <a:endParaRPr lang="zh-CN" altLang="en-US" b="1" dirty="0">
              <a:solidFill>
                <a:srgbClr val="0000FF"/>
              </a:solidFill>
              <a:latin typeface="Times New Roman" panose="02020603050405020304" pitchFamily="18" charset="0"/>
            </a:endParaRPr>
          </a:p>
          <a:p>
            <a:pPr eaLnBrk="1" hangingPunct="1">
              <a:lnSpc>
                <a:spcPct val="140000"/>
              </a:lnSpc>
              <a:buSzPct val="60000"/>
              <a:buFontTx/>
              <a:buNone/>
            </a:pPr>
            <a:endParaRPr lang="en-US" altLang="zh-CN" b="1" dirty="0">
              <a:latin typeface="Times New Roman" panose="02020603050405020304" pitchFamily="18" charset="0"/>
            </a:endParaRPr>
          </a:p>
        </p:txBody>
      </p:sp>
    </p:spTree>
  </p:cSld>
  <p:clrMapOvr>
    <a:masterClrMapping/>
  </p:clrMapOvr>
  <p:transition>
    <p:random/>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49858"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8.4.2 </a:t>
            </a:r>
            <a:r>
              <a:rPr lang="zh-CN" altLang="en-US" sz="3600" b="0" dirty="0">
                <a:latin typeface="Times New Roman" panose="02020603050405020304" pitchFamily="18" charset="0"/>
                <a:ea typeface="黑体" panose="02010609060101010101" pitchFamily="2" charset="-122"/>
              </a:rPr>
              <a:t>连续型</a:t>
            </a:r>
            <a:r>
              <a:rPr lang="en-US" altLang="zh-CN" sz="3600" b="0" dirty="0">
                <a:latin typeface="Times New Roman" panose="02020603050405020304" pitchFamily="18" charset="0"/>
                <a:ea typeface="黑体" panose="02010609060101010101" pitchFamily="2" charset="-122"/>
              </a:rPr>
              <a:t>Hopfield</a:t>
            </a:r>
            <a:r>
              <a:rPr lang="zh-CN" altLang="en-US" sz="3600" b="0" dirty="0">
                <a:latin typeface="Times New Roman" panose="02020603050405020304" pitchFamily="18" charset="0"/>
                <a:ea typeface="黑体" panose="02010609060101010101" pitchFamily="2" charset="-122"/>
              </a:rPr>
              <a:t>神经网络及其</a:t>
            </a:r>
            <a:r>
              <a:rPr lang="en-US" altLang="zh-CN" sz="3600" b="0" dirty="0">
                <a:latin typeface="Times New Roman" panose="02020603050405020304" pitchFamily="18" charset="0"/>
                <a:ea typeface="黑体" panose="02010609060101010101" pitchFamily="2" charset="-122"/>
              </a:rPr>
              <a:t>VLSI</a:t>
            </a:r>
            <a:r>
              <a:rPr lang="zh-CN" altLang="en-US" sz="3600" b="0" dirty="0">
                <a:latin typeface="Times New Roman" panose="02020603050405020304" pitchFamily="18" charset="0"/>
                <a:ea typeface="黑体" panose="02010609060101010101" pitchFamily="2" charset="-122"/>
              </a:rPr>
              <a:t>实现</a:t>
            </a:r>
            <a:endParaRPr lang="zh-CN" altLang="en-US" sz="3600" b="0" dirty="0">
              <a:latin typeface="Times New Roman" panose="02020603050405020304" pitchFamily="18" charset="0"/>
              <a:ea typeface="黑体" panose="02010609060101010101" pitchFamily="2" charset="-122"/>
            </a:endParaRPr>
          </a:p>
        </p:txBody>
      </p:sp>
      <p:sp>
        <p:nvSpPr>
          <p:cNvPr id="295939" name="Rectangle 3"/>
          <p:cNvSpPr>
            <a:spLocks noGrp="1"/>
          </p:cNvSpPr>
          <p:nvPr>
            <p:ph idx="1"/>
          </p:nvPr>
        </p:nvSpPr>
        <p:spPr>
          <a:xfrm>
            <a:off x="685800" y="1000125"/>
            <a:ext cx="8207375" cy="5400675"/>
          </a:xfrm>
        </p:spPr>
        <p:txBody>
          <a:bodyPr vert="horz" wrap="square" lIns="91440" tIns="45720" rIns="91440" bIns="45720" anchor="t" anchorCtr="0"/>
          <a:p>
            <a:pPr eaLnBrk="1" hangingPunct="1">
              <a:lnSpc>
                <a:spcPct val="150000"/>
              </a:lnSpc>
            </a:pPr>
            <a:r>
              <a:rPr lang="zh-CN" altLang="en-US" b="1" dirty="0">
                <a:latin typeface="Times New Roman" panose="02020603050405020304" pitchFamily="18" charset="0"/>
              </a:rPr>
              <a:t>连续</a:t>
            </a:r>
            <a:r>
              <a:rPr lang="en-US" altLang="zh-CN" b="1" dirty="0">
                <a:latin typeface="Times New Roman" panose="02020603050405020304" pitchFamily="18" charset="0"/>
              </a:rPr>
              <a:t>Hopfield</a:t>
            </a:r>
            <a:r>
              <a:rPr lang="zh-CN" altLang="en-US" b="1" dirty="0">
                <a:latin typeface="Times New Roman" panose="02020603050405020304" pitchFamily="18" charset="0"/>
              </a:rPr>
              <a:t>神经网络模型</a:t>
            </a:r>
            <a:endParaRPr lang="zh-CN" altLang="en-US" b="1" dirty="0">
              <a:latin typeface="Times New Roman" panose="02020603050405020304" pitchFamily="18" charset="0"/>
            </a:endParaRPr>
          </a:p>
          <a:p>
            <a:pPr eaLnBrk="1" hangingPunct="1">
              <a:lnSpc>
                <a:spcPct val="150000"/>
              </a:lnSpc>
            </a:pPr>
            <a:r>
              <a:rPr lang="zh-CN" altLang="en-US" b="1" dirty="0">
                <a:latin typeface="Times New Roman" panose="02020603050405020304" pitchFamily="18" charset="0"/>
              </a:rPr>
              <a:t>网络的稳定性</a:t>
            </a:r>
            <a:endParaRPr lang="zh-CN" altLang="en-US" b="1" dirty="0">
              <a:latin typeface="Times New Roman" panose="02020603050405020304" pitchFamily="18" charset="0"/>
            </a:endParaRPr>
          </a:p>
          <a:p>
            <a:pPr eaLnBrk="1" hangingPunct="1">
              <a:lnSpc>
                <a:spcPct val="150000"/>
              </a:lnSpc>
            </a:pPr>
            <a:r>
              <a:rPr lang="zh-CN" altLang="en-US" b="1" dirty="0">
                <a:latin typeface="Times New Roman" panose="02020603050405020304" pitchFamily="18" charset="0"/>
              </a:rPr>
              <a:t>应用举例</a:t>
            </a:r>
            <a:endParaRPr lang="zh-CN" altLang="en-US" b="1" dirty="0">
              <a:latin typeface="Times New Roman" panose="02020603050405020304" pitchFamily="18" charset="0"/>
            </a:endParaRPr>
          </a:p>
          <a:p>
            <a:pPr eaLnBrk="1" hangingPunct="1"/>
            <a:endParaRPr lang="en-US" altLang="zh-CN"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95939">
                                            <p:txEl>
                                              <p:charRg st="0" end="17"/>
                                            </p:txEl>
                                          </p:spTgt>
                                        </p:tgtEl>
                                        <p:attrNameLst>
                                          <p:attrName>style.visibility</p:attrName>
                                        </p:attrNameLst>
                                      </p:cBhvr>
                                      <p:to>
                                        <p:strVal val="visible"/>
                                      </p:to>
                                    </p:set>
                                    <p:animEffect transition="in" filter="fade">
                                      <p:cBhvr>
                                        <p:cTn id="7" dur="800" decel="100000"/>
                                        <p:tgtEl>
                                          <p:spTgt spid="295939">
                                            <p:txEl>
                                              <p:charRg st="0" end="17"/>
                                            </p:txEl>
                                          </p:spTgt>
                                        </p:tgtEl>
                                      </p:cBhvr>
                                    </p:animEffect>
                                    <p:anim calcmode="lin" valueType="num">
                                      <p:cBhvr>
                                        <p:cTn id="8" dur="800" decel="100000" fill="hold"/>
                                        <p:tgtEl>
                                          <p:spTgt spid="295939">
                                            <p:txEl>
                                              <p:charRg st="0" end="17"/>
                                            </p:txEl>
                                          </p:spTgt>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295939">
                                            <p:txEl>
                                              <p:charRg st="0" end="17"/>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295939">
                                            <p:txEl>
                                              <p:charRg st="0" end="17"/>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95939">
                                            <p:txEl>
                                              <p:charRg st="0" end="17"/>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95939">
                                            <p:txEl>
                                              <p:charRg st="0" end="17"/>
                                            </p:txEl>
                                          </p:spTgt>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295939">
                                            <p:txEl>
                                              <p:charRg st="17" end="24"/>
                                            </p:txEl>
                                          </p:spTgt>
                                        </p:tgtEl>
                                        <p:attrNameLst>
                                          <p:attrName>style.visibility</p:attrName>
                                        </p:attrNameLst>
                                      </p:cBhvr>
                                      <p:to>
                                        <p:strVal val="visible"/>
                                      </p:to>
                                    </p:set>
                                    <p:animEffect transition="in" filter="fade">
                                      <p:cBhvr>
                                        <p:cTn id="15" dur="800" decel="100000"/>
                                        <p:tgtEl>
                                          <p:spTgt spid="295939">
                                            <p:txEl>
                                              <p:charRg st="17" end="24"/>
                                            </p:txEl>
                                          </p:spTgt>
                                        </p:tgtEl>
                                      </p:cBhvr>
                                    </p:animEffect>
                                    <p:anim calcmode="lin" valueType="num">
                                      <p:cBhvr>
                                        <p:cTn id="16" dur="800" decel="100000" fill="hold"/>
                                        <p:tgtEl>
                                          <p:spTgt spid="295939">
                                            <p:txEl>
                                              <p:charRg st="17" end="24"/>
                                            </p:txEl>
                                          </p:spTgt>
                                        </p:tgtEl>
                                        <p:attrNameLst>
                                          <p:attrName>style.rotation</p:attrName>
                                        </p:attrNameLst>
                                      </p:cBhvr>
                                      <p:tavLst>
                                        <p:tav tm="0">
                                          <p:val>
                                            <p:fltVal val="-90.000000"/>
                                          </p:val>
                                        </p:tav>
                                        <p:tav tm="100000">
                                          <p:val>
                                            <p:fltVal val="0.000000"/>
                                          </p:val>
                                        </p:tav>
                                      </p:tavLst>
                                    </p:anim>
                                    <p:anim calcmode="lin" valueType="num">
                                      <p:cBhvr>
                                        <p:cTn id="17" dur="800" decel="100000" fill="hold"/>
                                        <p:tgtEl>
                                          <p:spTgt spid="295939">
                                            <p:txEl>
                                              <p:charRg st="17" end="24"/>
                                            </p:txEl>
                                          </p:spTgt>
                                        </p:tgtEl>
                                        <p:attrNameLst>
                                          <p:attrName>ppt_x</p:attrName>
                                        </p:attrNameLst>
                                      </p:cBhvr>
                                      <p:tavLst>
                                        <p:tav tm="0">
                                          <p:val>
                                            <p:strVal val="#ppt_x+0.4"/>
                                          </p:val>
                                        </p:tav>
                                        <p:tav tm="100000">
                                          <p:val>
                                            <p:strVal val="#ppt_x-0.05"/>
                                          </p:val>
                                        </p:tav>
                                      </p:tavLst>
                                    </p:anim>
                                    <p:anim calcmode="lin" valueType="num">
                                      <p:cBhvr>
                                        <p:cTn id="18" dur="800" decel="100000" fill="hold"/>
                                        <p:tgtEl>
                                          <p:spTgt spid="295939">
                                            <p:txEl>
                                              <p:charRg st="17" end="24"/>
                                            </p:txEl>
                                          </p:spTgt>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95939">
                                            <p:txEl>
                                              <p:charRg st="17" end="24"/>
                                            </p:txEl>
                                          </p:spTgt>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95939">
                                            <p:txEl>
                                              <p:charRg st="17" end="24"/>
                                            </p:txEl>
                                          </p:spTgt>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295939">
                                            <p:txEl>
                                              <p:charRg st="24" end="29"/>
                                            </p:txEl>
                                          </p:spTgt>
                                        </p:tgtEl>
                                        <p:attrNameLst>
                                          <p:attrName>style.visibility</p:attrName>
                                        </p:attrNameLst>
                                      </p:cBhvr>
                                      <p:to>
                                        <p:strVal val="visible"/>
                                      </p:to>
                                    </p:set>
                                    <p:animEffect transition="in" filter="fade">
                                      <p:cBhvr>
                                        <p:cTn id="23" dur="800" decel="100000"/>
                                        <p:tgtEl>
                                          <p:spTgt spid="295939">
                                            <p:txEl>
                                              <p:charRg st="24" end="29"/>
                                            </p:txEl>
                                          </p:spTgt>
                                        </p:tgtEl>
                                      </p:cBhvr>
                                    </p:animEffect>
                                    <p:anim calcmode="lin" valueType="num">
                                      <p:cBhvr>
                                        <p:cTn id="24" dur="800" decel="100000" fill="hold"/>
                                        <p:tgtEl>
                                          <p:spTgt spid="295939">
                                            <p:txEl>
                                              <p:charRg st="24" end="29"/>
                                            </p:txEl>
                                          </p:spTgt>
                                        </p:tgtEl>
                                        <p:attrNameLst>
                                          <p:attrName>style.rotation</p:attrName>
                                        </p:attrNameLst>
                                      </p:cBhvr>
                                      <p:tavLst>
                                        <p:tav tm="0">
                                          <p:val>
                                            <p:fltVal val="-90.000000"/>
                                          </p:val>
                                        </p:tav>
                                        <p:tav tm="100000">
                                          <p:val>
                                            <p:fltVal val="0.000000"/>
                                          </p:val>
                                        </p:tav>
                                      </p:tavLst>
                                    </p:anim>
                                    <p:anim calcmode="lin" valueType="num">
                                      <p:cBhvr>
                                        <p:cTn id="25" dur="800" decel="100000" fill="hold"/>
                                        <p:tgtEl>
                                          <p:spTgt spid="295939">
                                            <p:txEl>
                                              <p:charRg st="24" end="29"/>
                                            </p:txEl>
                                          </p:spTgt>
                                        </p:tgtEl>
                                        <p:attrNameLst>
                                          <p:attrName>ppt_x</p:attrName>
                                        </p:attrNameLst>
                                      </p:cBhvr>
                                      <p:tavLst>
                                        <p:tav tm="0">
                                          <p:val>
                                            <p:strVal val="#ppt_x+0.4"/>
                                          </p:val>
                                        </p:tav>
                                        <p:tav tm="100000">
                                          <p:val>
                                            <p:strVal val="#ppt_x-0.05"/>
                                          </p:val>
                                        </p:tav>
                                      </p:tavLst>
                                    </p:anim>
                                    <p:anim calcmode="lin" valueType="num">
                                      <p:cBhvr>
                                        <p:cTn id="26" dur="800" decel="100000" fill="hold"/>
                                        <p:tgtEl>
                                          <p:spTgt spid="295939">
                                            <p:txEl>
                                              <p:charRg st="24" end="29"/>
                                            </p:txEl>
                                          </p:spTgt>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295939">
                                            <p:txEl>
                                              <p:charRg st="24" end="29"/>
                                            </p:txEl>
                                          </p:spTgt>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295939">
                                            <p:txEl>
                                              <p:charRg st="24" end="29"/>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50882"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8.4.2 </a:t>
            </a:r>
            <a:r>
              <a:rPr lang="zh-CN" altLang="en-US" sz="3600" b="0" dirty="0">
                <a:latin typeface="Times New Roman" panose="02020603050405020304" pitchFamily="18" charset="0"/>
                <a:ea typeface="黑体" panose="02010609060101010101" pitchFamily="2" charset="-122"/>
              </a:rPr>
              <a:t>连续型</a:t>
            </a:r>
            <a:r>
              <a:rPr lang="en-US" altLang="zh-CN" sz="3600" b="0" dirty="0">
                <a:latin typeface="Times New Roman" panose="02020603050405020304" pitchFamily="18" charset="0"/>
                <a:ea typeface="黑体" panose="02010609060101010101" pitchFamily="2" charset="-122"/>
              </a:rPr>
              <a:t>Hopfield</a:t>
            </a:r>
            <a:r>
              <a:rPr lang="zh-CN" altLang="en-US" sz="3600" b="0" dirty="0">
                <a:latin typeface="Times New Roman" panose="02020603050405020304" pitchFamily="18" charset="0"/>
                <a:ea typeface="黑体" panose="02010609060101010101" pitchFamily="2" charset="-122"/>
              </a:rPr>
              <a:t>神经网络及其</a:t>
            </a:r>
            <a:r>
              <a:rPr lang="en-US" altLang="zh-CN" sz="3600" b="0" dirty="0">
                <a:latin typeface="Times New Roman" panose="02020603050405020304" pitchFamily="18" charset="0"/>
                <a:ea typeface="黑体" panose="02010609060101010101" pitchFamily="2" charset="-122"/>
              </a:rPr>
              <a:t>VLSI</a:t>
            </a:r>
            <a:r>
              <a:rPr lang="zh-CN" altLang="en-US" sz="3600" b="0" dirty="0">
                <a:latin typeface="Times New Roman" panose="02020603050405020304" pitchFamily="18" charset="0"/>
                <a:ea typeface="黑体" panose="02010609060101010101" pitchFamily="2" charset="-122"/>
              </a:rPr>
              <a:t>实现</a:t>
            </a:r>
            <a:endParaRPr lang="zh-CN" altLang="en-US" sz="3600" b="0" dirty="0">
              <a:latin typeface="Times New Roman" panose="02020603050405020304" pitchFamily="18" charset="0"/>
              <a:ea typeface="黑体" panose="02010609060101010101" pitchFamily="2" charset="-122"/>
            </a:endParaRPr>
          </a:p>
        </p:txBody>
      </p:sp>
      <p:sp>
        <p:nvSpPr>
          <p:cNvPr id="250883" name="Rectangle 3"/>
          <p:cNvSpPr>
            <a:spLocks noGrp="1"/>
          </p:cNvSpPr>
          <p:nvPr>
            <p:ph idx="1"/>
          </p:nvPr>
        </p:nvSpPr>
        <p:spPr>
          <a:xfrm>
            <a:off x="250825" y="838200"/>
            <a:ext cx="8642350" cy="5400675"/>
          </a:xfrm>
        </p:spPr>
        <p:txBody>
          <a:bodyPr vert="horz" wrap="square" lIns="91440" tIns="45720" rIns="91440" bIns="45720" anchor="t" anchorCtr="0"/>
          <a:p>
            <a:pPr marL="268605" indent="-268605" eaLnBrk="1" hangingPunct="1">
              <a:buNone/>
            </a:pPr>
            <a:r>
              <a:rPr lang="en-US" altLang="zh-CN" sz="2600" b="1" dirty="0">
                <a:latin typeface="Times New Roman" panose="02020603050405020304" pitchFamily="18" charset="0"/>
              </a:rPr>
              <a:t> 1.  </a:t>
            </a:r>
            <a:r>
              <a:rPr lang="zh-CN" altLang="en-US" sz="2600" b="1" dirty="0">
                <a:latin typeface="Times New Roman" panose="02020603050405020304" pitchFamily="18" charset="0"/>
              </a:rPr>
              <a:t>连续</a:t>
            </a:r>
            <a:r>
              <a:rPr lang="en-US" altLang="zh-CN" sz="2600" b="1" dirty="0">
                <a:latin typeface="Times New Roman" panose="02020603050405020304" pitchFamily="18" charset="0"/>
              </a:rPr>
              <a:t>Hopfield</a:t>
            </a:r>
            <a:r>
              <a:rPr lang="zh-CN" altLang="en-US" sz="2600" b="1" dirty="0">
                <a:latin typeface="Times New Roman" panose="02020603050405020304" pitchFamily="18" charset="0"/>
              </a:rPr>
              <a:t>神经网络模型 </a:t>
            </a:r>
            <a:endParaRPr lang="zh-CN" altLang="en-US" sz="2600" b="1" dirty="0">
              <a:latin typeface="Times New Roman" panose="02020603050405020304" pitchFamily="18" charset="0"/>
            </a:endParaRPr>
          </a:p>
        </p:txBody>
      </p:sp>
      <p:sp>
        <p:nvSpPr>
          <p:cNvPr id="250884" name="Rectangle 5"/>
          <p:cNvSpPr/>
          <p:nvPr/>
        </p:nvSpPr>
        <p:spPr>
          <a:xfrm>
            <a:off x="0" y="21383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pic>
        <p:nvPicPr>
          <p:cNvPr id="51208" name="Picture 8"/>
          <p:cNvPicPr>
            <a:picLocks noChangeAspect="1"/>
          </p:cNvPicPr>
          <p:nvPr/>
        </p:nvPicPr>
        <p:blipFill>
          <a:blip r:embed="rId1"/>
          <a:stretch>
            <a:fillRect/>
          </a:stretch>
        </p:blipFill>
        <p:spPr>
          <a:xfrm>
            <a:off x="725488" y="1676400"/>
            <a:ext cx="7694612" cy="4543425"/>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 calcmode="lin" valueType="num">
                                      <p:cBhvr>
                                        <p:cTn id="7" dur="500" fill="hold"/>
                                        <p:tgtEl>
                                          <p:spTgt spid="51208"/>
                                        </p:tgtEl>
                                        <p:attrNameLst>
                                          <p:attrName>ppt_w</p:attrName>
                                        </p:attrNameLst>
                                      </p:cBhvr>
                                      <p:tavLst>
                                        <p:tav tm="0">
                                          <p:val>
                                            <p:fltVal val="0.000000"/>
                                          </p:val>
                                        </p:tav>
                                        <p:tav tm="100000">
                                          <p:val>
                                            <p:strVal val="#ppt_w"/>
                                          </p:val>
                                        </p:tav>
                                      </p:tavLst>
                                    </p:anim>
                                    <p:anim calcmode="lin" valueType="num">
                                      <p:cBhvr>
                                        <p:cTn id="8" dur="500" fill="hold"/>
                                        <p:tgtEl>
                                          <p:spTgt spid="51208"/>
                                        </p:tgtEl>
                                        <p:attrNameLst>
                                          <p:attrName>ppt_h</p:attrName>
                                        </p:attrNameLst>
                                      </p:cBhvr>
                                      <p:tavLst>
                                        <p:tav tm="0">
                                          <p:val>
                                            <p:fltVal val="0.000000"/>
                                          </p:val>
                                        </p:tav>
                                        <p:tav tm="100000">
                                          <p:val>
                                            <p:strVal val="#ppt_h"/>
                                          </p:val>
                                        </p:tav>
                                      </p:tavLst>
                                    </p:anim>
                                    <p:animEffect transition="in" filter="fade">
                                      <p:cBhvr>
                                        <p:cTn id="9" dur="5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5"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5190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8.4.2 </a:t>
            </a:r>
            <a:r>
              <a:rPr lang="zh-CN" altLang="en-US" sz="3600" b="0" dirty="0">
                <a:latin typeface="Times New Roman" panose="02020603050405020304" pitchFamily="18" charset="0"/>
                <a:ea typeface="黑体" panose="02010609060101010101" pitchFamily="2" charset="-122"/>
              </a:rPr>
              <a:t>连续型</a:t>
            </a:r>
            <a:r>
              <a:rPr lang="en-US" altLang="zh-CN" sz="3600" b="0" dirty="0">
                <a:latin typeface="Times New Roman" panose="02020603050405020304" pitchFamily="18" charset="0"/>
                <a:ea typeface="黑体" panose="02010609060101010101" pitchFamily="2" charset="-122"/>
              </a:rPr>
              <a:t>Hopfield</a:t>
            </a:r>
            <a:r>
              <a:rPr lang="zh-CN" altLang="en-US" sz="3600" b="0" dirty="0">
                <a:latin typeface="Times New Roman" panose="02020603050405020304" pitchFamily="18" charset="0"/>
                <a:ea typeface="黑体" panose="02010609060101010101" pitchFamily="2" charset="-122"/>
              </a:rPr>
              <a:t>神经网络及其</a:t>
            </a:r>
            <a:r>
              <a:rPr lang="en-US" altLang="zh-CN" sz="3600" b="0" dirty="0">
                <a:latin typeface="Times New Roman" panose="02020603050405020304" pitchFamily="18" charset="0"/>
                <a:ea typeface="黑体" panose="02010609060101010101" pitchFamily="2" charset="-122"/>
              </a:rPr>
              <a:t>VLSI</a:t>
            </a:r>
            <a:r>
              <a:rPr lang="zh-CN" altLang="en-US" sz="3600" b="0" dirty="0">
                <a:latin typeface="Times New Roman" panose="02020603050405020304" pitchFamily="18" charset="0"/>
                <a:ea typeface="黑体" panose="02010609060101010101" pitchFamily="2" charset="-122"/>
              </a:rPr>
              <a:t>实现</a:t>
            </a:r>
            <a:endParaRPr lang="zh-CN" altLang="en-US" sz="3600" b="0" dirty="0">
              <a:latin typeface="Times New Roman" panose="02020603050405020304" pitchFamily="18" charset="0"/>
              <a:ea typeface="黑体" panose="02010609060101010101" pitchFamily="2" charset="-122"/>
            </a:endParaRPr>
          </a:p>
        </p:txBody>
      </p:sp>
      <p:sp>
        <p:nvSpPr>
          <p:cNvPr id="251907" name="Rectangle 3"/>
          <p:cNvSpPr>
            <a:spLocks noGrp="1"/>
          </p:cNvSpPr>
          <p:nvPr>
            <p:ph type="body" sz="half" idx="1"/>
          </p:nvPr>
        </p:nvSpPr>
        <p:spPr>
          <a:xfrm>
            <a:off x="250825" y="831850"/>
            <a:ext cx="6911975" cy="996950"/>
          </a:xfrm>
        </p:spPr>
        <p:txBody>
          <a:bodyPr vert="horz" wrap="square" lIns="91440" tIns="45720" rIns="91440" bIns="45720" anchor="t" anchorCtr="0"/>
          <a:p>
            <a:pPr marL="173355" indent="-173355" eaLnBrk="1" hangingPunct="1">
              <a:buClr>
                <a:schemeClr val="accent2"/>
              </a:buClr>
              <a:buSzTx/>
              <a:buFont typeface="Wingdings" panose="05000000000000000000" pitchFamily="2" charset="2"/>
              <a:buNone/>
            </a:pPr>
            <a:r>
              <a:rPr lang="en-US" altLang="zh-CN" sz="2600" b="1" dirty="0">
                <a:latin typeface="Times New Roman" panose="02020603050405020304" pitchFamily="18" charset="0"/>
              </a:rPr>
              <a:t>1.  </a:t>
            </a:r>
            <a:r>
              <a:rPr lang="zh-CN" altLang="en-US" sz="2600" b="1" dirty="0">
                <a:latin typeface="Times New Roman" panose="02020603050405020304" pitchFamily="18" charset="0"/>
              </a:rPr>
              <a:t>连续</a:t>
            </a:r>
            <a:r>
              <a:rPr lang="en-US" altLang="zh-CN" sz="2600" b="1" dirty="0">
                <a:latin typeface="Times New Roman" panose="02020603050405020304" pitchFamily="18" charset="0"/>
              </a:rPr>
              <a:t>Hopfield</a:t>
            </a:r>
            <a:r>
              <a:rPr lang="zh-CN" altLang="en-US" sz="2600" b="1" dirty="0">
                <a:latin typeface="Times New Roman" panose="02020603050405020304" pitchFamily="18" charset="0"/>
              </a:rPr>
              <a:t>神经网络模型 </a:t>
            </a:r>
            <a:endParaRPr lang="zh-CN" altLang="en-US" sz="2600" b="1" dirty="0">
              <a:latin typeface="Times New Roman" panose="02020603050405020304" pitchFamily="18" charset="0"/>
            </a:endParaRPr>
          </a:p>
        </p:txBody>
      </p:sp>
      <p:graphicFrame>
        <p:nvGraphicFramePr>
          <p:cNvPr id="290822" name="Object 6"/>
          <p:cNvGraphicFramePr>
            <a:graphicFrameLocks noGrp="1"/>
          </p:cNvGraphicFramePr>
          <p:nvPr>
            <p:ph sz="quarter" idx="2"/>
          </p:nvPr>
        </p:nvGraphicFramePr>
        <p:xfrm>
          <a:off x="152400" y="1497013"/>
          <a:ext cx="4953000" cy="2312987"/>
        </p:xfrm>
        <a:graphic>
          <a:graphicData uri="http://schemas.openxmlformats.org/presentationml/2006/ole">
            <mc:AlternateContent xmlns:mc="http://schemas.openxmlformats.org/markup-compatibility/2006">
              <mc:Choice xmlns:v="urn:schemas-microsoft-com:vml" Requires="v">
                <p:oleObj spid="_x0000_s3219" name="" r:id="rId1" imgW="3785870" imgH="1847215" progId="SmartDraw.2">
                  <p:embed/>
                </p:oleObj>
              </mc:Choice>
              <mc:Fallback>
                <p:oleObj name="" r:id="rId1" imgW="3785870" imgH="1847215" progId="SmartDraw.2">
                  <p:embed/>
                  <p:pic>
                    <p:nvPicPr>
                      <p:cNvPr id="0" name="图片 3218"/>
                      <p:cNvPicPr/>
                      <p:nvPr/>
                    </p:nvPicPr>
                    <p:blipFill>
                      <a:blip r:embed="rId2"/>
                      <a:stretch>
                        <a:fillRect/>
                      </a:stretch>
                    </p:blipFill>
                    <p:spPr>
                      <a:xfrm>
                        <a:off x="152400" y="1497013"/>
                        <a:ext cx="4953000" cy="2312987"/>
                      </a:xfrm>
                      <a:prstGeom prst="rect">
                        <a:avLst/>
                      </a:prstGeom>
                      <a:noFill/>
                      <a:ln w="38100">
                        <a:miter/>
                      </a:ln>
                    </p:spPr>
                  </p:pic>
                </p:oleObj>
              </mc:Fallback>
            </mc:AlternateContent>
          </a:graphicData>
        </a:graphic>
      </p:graphicFrame>
      <p:sp>
        <p:nvSpPr>
          <p:cNvPr id="251909" name="Rectangle 4"/>
          <p:cNvSpPr/>
          <p:nvPr/>
        </p:nvSpPr>
        <p:spPr>
          <a:xfrm>
            <a:off x="0" y="21383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90824" name="Rectangle 8"/>
          <p:cNvSpPr/>
          <p:nvPr/>
        </p:nvSpPr>
        <p:spPr>
          <a:xfrm>
            <a:off x="3124200" y="4038600"/>
            <a:ext cx="5791200" cy="2438400"/>
          </a:xfrm>
          <a:prstGeom prst="rect">
            <a:avLst/>
          </a:prstGeom>
          <a:gradFill rotWithShape="1">
            <a:gsLst>
              <a:gs pos="0">
                <a:srgbClr val="00FFFF"/>
              </a:gs>
              <a:gs pos="100000">
                <a:srgbClr val="FFFFFF"/>
              </a:gs>
            </a:gsLst>
            <a:path path="shape">
              <a:fillToRect l="50000" t="50000" r="50000" b="50000"/>
            </a:path>
            <a:tileRect/>
          </a:gradFill>
          <a:ln w="9525" cap="flat" cmpd="sng">
            <a:solidFill>
              <a:srgbClr val="969696"/>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290825" name="Object 9"/>
          <p:cNvGraphicFramePr/>
          <p:nvPr/>
        </p:nvGraphicFramePr>
        <p:xfrm>
          <a:off x="3241675" y="4038600"/>
          <a:ext cx="4262438" cy="1112838"/>
        </p:xfrm>
        <a:graphic>
          <a:graphicData uri="http://schemas.openxmlformats.org/presentationml/2006/ole">
            <mc:AlternateContent xmlns:mc="http://schemas.openxmlformats.org/markup-compatibility/2006">
              <mc:Choice xmlns:v="urn:schemas-microsoft-com:vml" Requires="v">
                <p:oleObj spid="_x0000_s3218" name="" r:id="rId3" imgW="1638300" imgH="457200" progId="Equation.3">
                  <p:embed/>
                </p:oleObj>
              </mc:Choice>
              <mc:Fallback>
                <p:oleObj name="" r:id="rId3" imgW="1638300" imgH="457200" progId="Equation.3">
                  <p:embed/>
                  <p:pic>
                    <p:nvPicPr>
                      <p:cNvPr id="0" name="图片 3217"/>
                      <p:cNvPicPr/>
                      <p:nvPr/>
                    </p:nvPicPr>
                    <p:blipFill>
                      <a:blip r:embed="rId4"/>
                      <a:stretch>
                        <a:fillRect/>
                      </a:stretch>
                    </p:blipFill>
                    <p:spPr>
                      <a:xfrm>
                        <a:off x="3241675" y="4038600"/>
                        <a:ext cx="4262438" cy="1112838"/>
                      </a:xfrm>
                      <a:prstGeom prst="rect">
                        <a:avLst/>
                      </a:prstGeom>
                      <a:noFill/>
                      <a:ln w="38100">
                        <a:noFill/>
                        <a:miter/>
                      </a:ln>
                    </p:spPr>
                  </p:pic>
                </p:oleObj>
              </mc:Fallback>
            </mc:AlternateContent>
          </a:graphicData>
        </a:graphic>
      </p:graphicFrame>
      <p:graphicFrame>
        <p:nvGraphicFramePr>
          <p:cNvPr id="290828" name="Object 12"/>
          <p:cNvGraphicFramePr>
            <a:graphicFrameLocks noGrp="1"/>
          </p:cNvGraphicFramePr>
          <p:nvPr>
            <p:ph sz="quarter" idx="3"/>
          </p:nvPr>
        </p:nvGraphicFramePr>
        <p:xfrm>
          <a:off x="5334000" y="2057400"/>
          <a:ext cx="3810000" cy="1524000"/>
        </p:xfrm>
        <a:graphic>
          <a:graphicData uri="http://schemas.openxmlformats.org/presentationml/2006/ole">
            <mc:AlternateContent xmlns:mc="http://schemas.openxmlformats.org/markup-compatibility/2006">
              <mc:Choice xmlns:v="urn:schemas-microsoft-com:vml" Requires="v">
                <p:oleObj spid="_x0000_s3217" name="" r:id="rId5" imgW="1689100" imgH="647700" progId="Equation.3">
                  <p:embed/>
                </p:oleObj>
              </mc:Choice>
              <mc:Fallback>
                <p:oleObj name="" r:id="rId5" imgW="1689100" imgH="647700" progId="Equation.3">
                  <p:embed/>
                  <p:pic>
                    <p:nvPicPr>
                      <p:cNvPr id="0" name="图片 3216"/>
                      <p:cNvPicPr/>
                      <p:nvPr/>
                    </p:nvPicPr>
                    <p:blipFill>
                      <a:blip r:embed="rId6"/>
                      <a:stretch>
                        <a:fillRect/>
                      </a:stretch>
                    </p:blipFill>
                    <p:spPr>
                      <a:xfrm>
                        <a:off x="5334000" y="2057400"/>
                        <a:ext cx="3810000" cy="1524000"/>
                      </a:xfrm>
                      <a:prstGeom prst="rect">
                        <a:avLst/>
                      </a:prstGeom>
                      <a:noFill/>
                      <a:ln w="38100">
                        <a:miter/>
                      </a:ln>
                    </p:spPr>
                  </p:pic>
                </p:oleObj>
              </mc:Fallback>
            </mc:AlternateContent>
          </a:graphicData>
        </a:graphic>
      </p:graphicFrame>
      <p:graphicFrame>
        <p:nvGraphicFramePr>
          <p:cNvPr id="290830" name="Object 14"/>
          <p:cNvGraphicFramePr/>
          <p:nvPr/>
        </p:nvGraphicFramePr>
        <p:xfrm>
          <a:off x="355600" y="4267200"/>
          <a:ext cx="2311400" cy="2057400"/>
        </p:xfrm>
        <a:graphic>
          <a:graphicData uri="http://schemas.openxmlformats.org/presentationml/2006/ole">
            <mc:AlternateContent xmlns:mc="http://schemas.openxmlformats.org/markup-compatibility/2006">
              <mc:Choice xmlns:v="urn:schemas-microsoft-com:vml" Requires="v">
                <p:oleObj spid="_x0000_s3216" name="" r:id="rId7" imgW="1016000" imgH="876300" progId="Equation.3">
                  <p:embed/>
                </p:oleObj>
              </mc:Choice>
              <mc:Fallback>
                <p:oleObj name="" r:id="rId7" imgW="1016000" imgH="876300" progId="Equation.3">
                  <p:embed/>
                  <p:pic>
                    <p:nvPicPr>
                      <p:cNvPr id="0" name="图片 3215"/>
                      <p:cNvPicPr/>
                      <p:nvPr/>
                    </p:nvPicPr>
                    <p:blipFill>
                      <a:blip r:embed="rId8"/>
                      <a:stretch>
                        <a:fillRect/>
                      </a:stretch>
                    </p:blipFill>
                    <p:spPr>
                      <a:xfrm>
                        <a:off x="355600" y="4267200"/>
                        <a:ext cx="2311400" cy="2057400"/>
                      </a:xfrm>
                      <a:prstGeom prst="rect">
                        <a:avLst/>
                      </a:prstGeom>
                      <a:noFill/>
                      <a:ln w="38100">
                        <a:noFill/>
                        <a:miter/>
                      </a:ln>
                    </p:spPr>
                  </p:pic>
                </p:oleObj>
              </mc:Fallback>
            </mc:AlternateContent>
          </a:graphicData>
        </a:graphic>
      </p:graphicFrame>
      <p:graphicFrame>
        <p:nvGraphicFramePr>
          <p:cNvPr id="290831" name="Object 15"/>
          <p:cNvGraphicFramePr/>
          <p:nvPr/>
        </p:nvGraphicFramePr>
        <p:xfrm>
          <a:off x="3276600" y="5181600"/>
          <a:ext cx="5334000" cy="1219200"/>
        </p:xfrm>
        <a:graphic>
          <a:graphicData uri="http://schemas.openxmlformats.org/presentationml/2006/ole">
            <mc:AlternateContent xmlns:mc="http://schemas.openxmlformats.org/markup-compatibility/2006">
              <mc:Choice xmlns:v="urn:schemas-microsoft-com:vml" Requires="v">
                <p:oleObj spid="_x0000_s3220" name="" r:id="rId9" imgW="2209800" imgH="508000" progId="Equation.3">
                  <p:embed/>
                </p:oleObj>
              </mc:Choice>
              <mc:Fallback>
                <p:oleObj name="" r:id="rId9" imgW="2209800" imgH="508000" progId="Equation.3">
                  <p:embed/>
                  <p:pic>
                    <p:nvPicPr>
                      <p:cNvPr id="0" name="图片 3219"/>
                      <p:cNvPicPr/>
                      <p:nvPr/>
                    </p:nvPicPr>
                    <p:blipFill>
                      <a:blip r:embed="rId10"/>
                      <a:stretch>
                        <a:fillRect/>
                      </a:stretch>
                    </p:blipFill>
                    <p:spPr>
                      <a:xfrm>
                        <a:off x="3276600" y="5181600"/>
                        <a:ext cx="5334000" cy="1219200"/>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0822"/>
                                        </p:tgtEl>
                                        <p:attrNameLst>
                                          <p:attrName>style.visibility</p:attrName>
                                        </p:attrNameLst>
                                      </p:cBhvr>
                                      <p:to>
                                        <p:strVal val="visible"/>
                                      </p:to>
                                    </p:set>
                                    <p:anim calcmode="lin" valueType="num">
                                      <p:cBhvr>
                                        <p:cTn id="7" dur="500" fill="hold"/>
                                        <p:tgtEl>
                                          <p:spTgt spid="290822"/>
                                        </p:tgtEl>
                                        <p:attrNameLst>
                                          <p:attrName>ppt_w</p:attrName>
                                        </p:attrNameLst>
                                      </p:cBhvr>
                                      <p:tavLst>
                                        <p:tav tm="0">
                                          <p:val>
                                            <p:fltVal val="0.000000"/>
                                          </p:val>
                                        </p:tav>
                                        <p:tav tm="100000">
                                          <p:val>
                                            <p:strVal val="#ppt_w"/>
                                          </p:val>
                                        </p:tav>
                                      </p:tavLst>
                                    </p:anim>
                                    <p:anim calcmode="lin" valueType="num">
                                      <p:cBhvr>
                                        <p:cTn id="8" dur="500" fill="hold"/>
                                        <p:tgtEl>
                                          <p:spTgt spid="290822"/>
                                        </p:tgtEl>
                                        <p:attrNameLst>
                                          <p:attrName>ppt_h</p:attrName>
                                        </p:attrNameLst>
                                      </p:cBhvr>
                                      <p:tavLst>
                                        <p:tav tm="0">
                                          <p:val>
                                            <p:fltVal val="0.000000"/>
                                          </p:val>
                                        </p:tav>
                                        <p:tav tm="100000">
                                          <p:val>
                                            <p:strVal val="#ppt_h"/>
                                          </p:val>
                                        </p:tav>
                                      </p:tavLst>
                                    </p:anim>
                                    <p:animEffect transition="in" filter="fade">
                                      <p:cBhvr>
                                        <p:cTn id="9" dur="500"/>
                                        <p:tgtEl>
                                          <p:spTgt spid="29082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90828"/>
                                        </p:tgtEl>
                                        <p:attrNameLst>
                                          <p:attrName>style.visibility</p:attrName>
                                        </p:attrNameLst>
                                      </p:cBhvr>
                                      <p:to>
                                        <p:strVal val="visible"/>
                                      </p:to>
                                    </p:set>
                                    <p:animEffect transition="in" filter="wipe(up)">
                                      <p:cBhvr>
                                        <p:cTn id="14" dur="500"/>
                                        <p:tgtEl>
                                          <p:spTgt spid="290828"/>
                                        </p:tgtEl>
                                      </p:cBhvr>
                                    </p:animEffec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nodeType="clickEffect">
                                  <p:stCondLst>
                                    <p:cond delay="0"/>
                                  </p:stCondLst>
                                  <p:childTnLst>
                                    <p:set>
                                      <p:cBhvr>
                                        <p:cTn id="18" dur="1" fill="hold">
                                          <p:stCondLst>
                                            <p:cond delay="0"/>
                                          </p:stCondLst>
                                        </p:cTn>
                                        <p:tgtEl>
                                          <p:spTgt spid="290830"/>
                                        </p:tgtEl>
                                        <p:attrNameLst>
                                          <p:attrName>style.visibility</p:attrName>
                                        </p:attrNameLst>
                                      </p:cBhvr>
                                      <p:to>
                                        <p:strVal val="visible"/>
                                      </p:to>
                                    </p:set>
                                    <p:animEffect transition="in" filter="fade">
                                      <p:cBhvr>
                                        <p:cTn id="19" dur="800" decel="100000"/>
                                        <p:tgtEl>
                                          <p:spTgt spid="290830"/>
                                        </p:tgtEl>
                                      </p:cBhvr>
                                    </p:animEffect>
                                    <p:anim calcmode="lin" valueType="num">
                                      <p:cBhvr>
                                        <p:cTn id="20" dur="800" decel="100000" fill="hold"/>
                                        <p:tgtEl>
                                          <p:spTgt spid="290830"/>
                                        </p:tgtEl>
                                        <p:attrNameLst>
                                          <p:attrName>style.rotation</p:attrName>
                                        </p:attrNameLst>
                                      </p:cBhvr>
                                      <p:tavLst>
                                        <p:tav tm="0">
                                          <p:val>
                                            <p:fltVal val="-90.000000"/>
                                          </p:val>
                                        </p:tav>
                                        <p:tav tm="100000">
                                          <p:val>
                                            <p:fltVal val="0.000000"/>
                                          </p:val>
                                        </p:tav>
                                      </p:tavLst>
                                    </p:anim>
                                    <p:anim calcmode="lin" valueType="num">
                                      <p:cBhvr>
                                        <p:cTn id="21" dur="800" decel="100000" fill="hold"/>
                                        <p:tgtEl>
                                          <p:spTgt spid="290830"/>
                                        </p:tgtEl>
                                        <p:attrNameLst>
                                          <p:attrName>ppt_x</p:attrName>
                                        </p:attrNameLst>
                                      </p:cBhvr>
                                      <p:tavLst>
                                        <p:tav tm="0">
                                          <p:val>
                                            <p:strVal val="#ppt_x+0.4"/>
                                          </p:val>
                                        </p:tav>
                                        <p:tav tm="100000">
                                          <p:val>
                                            <p:strVal val="#ppt_x-0.05"/>
                                          </p:val>
                                        </p:tav>
                                      </p:tavLst>
                                    </p:anim>
                                    <p:anim calcmode="lin" valueType="num">
                                      <p:cBhvr>
                                        <p:cTn id="22" dur="800" decel="100000" fill="hold"/>
                                        <p:tgtEl>
                                          <p:spTgt spid="290830"/>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290830"/>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290830"/>
                                        </p:tgtEl>
                                        <p:attrNameLst>
                                          <p:attrName>ppt_y</p:attrName>
                                        </p:attrNameLst>
                                      </p:cBhvr>
                                      <p:tavLst>
                                        <p:tav tm="0">
                                          <p:val>
                                            <p:strVal val="#ppt_y+0.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9" presetClass="entr" presetSubtype="0" accel="100000" fill="hold" grpId="0" nodeType="clickEffect">
                                  <p:stCondLst>
                                    <p:cond delay="0"/>
                                  </p:stCondLst>
                                  <p:childTnLst>
                                    <p:set>
                                      <p:cBhvr>
                                        <p:cTn id="28" dur="1" fill="hold">
                                          <p:stCondLst>
                                            <p:cond delay="0"/>
                                          </p:stCondLst>
                                        </p:cTn>
                                        <p:tgtEl>
                                          <p:spTgt spid="290824"/>
                                        </p:tgtEl>
                                        <p:attrNameLst>
                                          <p:attrName>style.visibility</p:attrName>
                                        </p:attrNameLst>
                                      </p:cBhvr>
                                      <p:to>
                                        <p:strVal val="visible"/>
                                      </p:to>
                                    </p:set>
                                    <p:anim calcmode="lin" valueType="num">
                                      <p:cBhvr>
                                        <p:cTn id="29" dur="500" fill="hold"/>
                                        <p:tgtEl>
                                          <p:spTgt spid="290824"/>
                                        </p:tgtEl>
                                        <p:attrNameLst>
                                          <p:attrName>ppt_h</p:attrName>
                                        </p:attrNameLst>
                                      </p:cBhvr>
                                      <p:tavLst>
                                        <p:tav tm="0">
                                          <p:val>
                                            <p:strVal val="#ppt_h/20"/>
                                          </p:val>
                                        </p:tav>
                                        <p:tav tm="50000">
                                          <p:val>
                                            <p:strVal val="#ppt_h/20"/>
                                          </p:val>
                                        </p:tav>
                                        <p:tav tm="100000">
                                          <p:val>
                                            <p:strVal val="#ppt_h"/>
                                          </p:val>
                                        </p:tav>
                                      </p:tavLst>
                                    </p:anim>
                                    <p:anim calcmode="lin" valueType="num">
                                      <p:cBhvr>
                                        <p:cTn id="30" dur="500" fill="hold"/>
                                        <p:tgtEl>
                                          <p:spTgt spid="290824"/>
                                        </p:tgtEl>
                                        <p:attrNameLst>
                                          <p:attrName>ppt_w</p:attrName>
                                        </p:attrNameLst>
                                      </p:cBhvr>
                                      <p:tavLst>
                                        <p:tav tm="0">
                                          <p:val>
                                            <p:strVal val="#ppt_w+.3"/>
                                          </p:val>
                                        </p:tav>
                                        <p:tav tm="50000">
                                          <p:val>
                                            <p:strVal val="#ppt_w+.3"/>
                                          </p:val>
                                        </p:tav>
                                        <p:tav tm="100000">
                                          <p:val>
                                            <p:strVal val="#ppt_w"/>
                                          </p:val>
                                        </p:tav>
                                      </p:tavLst>
                                    </p:anim>
                                    <p:anim calcmode="lin" valueType="num">
                                      <p:cBhvr>
                                        <p:cTn id="31" dur="500" fill="hold"/>
                                        <p:tgtEl>
                                          <p:spTgt spid="290824"/>
                                        </p:tgtEl>
                                        <p:attrNameLst>
                                          <p:attrName>ppt_x</p:attrName>
                                        </p:attrNameLst>
                                      </p:cBhvr>
                                      <p:tavLst>
                                        <p:tav tm="0">
                                          <p:val>
                                            <p:strVal val="#ppt_x-.3"/>
                                          </p:val>
                                        </p:tav>
                                        <p:tav tm="50000">
                                          <p:val>
                                            <p:strVal val="#ppt_x"/>
                                          </p:val>
                                        </p:tav>
                                        <p:tav tm="100000">
                                          <p:val>
                                            <p:strVal val="#ppt_x"/>
                                          </p:val>
                                        </p:tav>
                                      </p:tavLst>
                                    </p:anim>
                                    <p:anim calcmode="lin" valueType="num">
                                      <p:cBhvr>
                                        <p:cTn id="32" dur="500" fill="hold"/>
                                        <p:tgtEl>
                                          <p:spTgt spid="290824"/>
                                        </p:tgtEl>
                                        <p:attrNameLst>
                                          <p:attrName>ppt_y</p:attrName>
                                        </p:attrNameLst>
                                      </p:cBhvr>
                                      <p:tavLst>
                                        <p:tav tm="0">
                                          <p:val>
                                            <p:strVal val="#ppt_y"/>
                                          </p:val>
                                        </p:tav>
                                        <p:tav tm="100000">
                                          <p:val>
                                            <p:strVal val="#ppt_y"/>
                                          </p:val>
                                        </p:tav>
                                      </p:tavLst>
                                    </p:anim>
                                  </p:childTnLst>
                                </p:cTn>
                              </p:par>
                              <p:par>
                                <p:cTn id="33" presetID="39" presetClass="entr" presetSubtype="0" accel="100000" fill="hold" nodeType="withEffect">
                                  <p:stCondLst>
                                    <p:cond delay="0"/>
                                  </p:stCondLst>
                                  <p:childTnLst>
                                    <p:set>
                                      <p:cBhvr>
                                        <p:cTn id="34" dur="1" fill="hold">
                                          <p:stCondLst>
                                            <p:cond delay="0"/>
                                          </p:stCondLst>
                                        </p:cTn>
                                        <p:tgtEl>
                                          <p:spTgt spid="290825"/>
                                        </p:tgtEl>
                                        <p:attrNameLst>
                                          <p:attrName>style.visibility</p:attrName>
                                        </p:attrNameLst>
                                      </p:cBhvr>
                                      <p:to>
                                        <p:strVal val="visible"/>
                                      </p:to>
                                    </p:set>
                                    <p:anim calcmode="lin" valueType="num">
                                      <p:cBhvr>
                                        <p:cTn id="35" dur="500" fill="hold"/>
                                        <p:tgtEl>
                                          <p:spTgt spid="290825"/>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290825"/>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290825"/>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290825"/>
                                        </p:tgtEl>
                                        <p:attrNameLst>
                                          <p:attrName>ppt_y</p:attrName>
                                        </p:attrNameLst>
                                      </p:cBhvr>
                                      <p:tavLst>
                                        <p:tav tm="0">
                                          <p:val>
                                            <p:strVal val="#ppt_y"/>
                                          </p:val>
                                        </p:tav>
                                        <p:tav tm="100000">
                                          <p:val>
                                            <p:strVal val="#ppt_y"/>
                                          </p:val>
                                        </p:tav>
                                      </p:tavLst>
                                    </p:anim>
                                  </p:childTnLst>
                                </p:cTn>
                              </p:par>
                              <p:par>
                                <p:cTn id="39" presetID="39" presetClass="entr" presetSubtype="0" accel="100000" fill="hold" nodeType="withEffect">
                                  <p:stCondLst>
                                    <p:cond delay="0"/>
                                  </p:stCondLst>
                                  <p:childTnLst>
                                    <p:set>
                                      <p:cBhvr>
                                        <p:cTn id="40" dur="1" fill="hold">
                                          <p:stCondLst>
                                            <p:cond delay="0"/>
                                          </p:stCondLst>
                                        </p:cTn>
                                        <p:tgtEl>
                                          <p:spTgt spid="290831"/>
                                        </p:tgtEl>
                                        <p:attrNameLst>
                                          <p:attrName>style.visibility</p:attrName>
                                        </p:attrNameLst>
                                      </p:cBhvr>
                                      <p:to>
                                        <p:strVal val="visible"/>
                                      </p:to>
                                    </p:set>
                                    <p:anim calcmode="lin" valueType="num">
                                      <p:cBhvr>
                                        <p:cTn id="41" dur="500" fill="hold"/>
                                        <p:tgtEl>
                                          <p:spTgt spid="290831"/>
                                        </p:tgtEl>
                                        <p:attrNameLst>
                                          <p:attrName>ppt_h</p:attrName>
                                        </p:attrNameLst>
                                      </p:cBhvr>
                                      <p:tavLst>
                                        <p:tav tm="0">
                                          <p:val>
                                            <p:strVal val="#ppt_h/20"/>
                                          </p:val>
                                        </p:tav>
                                        <p:tav tm="50000">
                                          <p:val>
                                            <p:strVal val="#ppt_h/20"/>
                                          </p:val>
                                        </p:tav>
                                        <p:tav tm="100000">
                                          <p:val>
                                            <p:strVal val="#ppt_h"/>
                                          </p:val>
                                        </p:tav>
                                      </p:tavLst>
                                    </p:anim>
                                    <p:anim calcmode="lin" valueType="num">
                                      <p:cBhvr>
                                        <p:cTn id="42" dur="500" fill="hold"/>
                                        <p:tgtEl>
                                          <p:spTgt spid="290831"/>
                                        </p:tgtEl>
                                        <p:attrNameLst>
                                          <p:attrName>ppt_w</p:attrName>
                                        </p:attrNameLst>
                                      </p:cBhvr>
                                      <p:tavLst>
                                        <p:tav tm="0">
                                          <p:val>
                                            <p:strVal val="#ppt_w+.3"/>
                                          </p:val>
                                        </p:tav>
                                        <p:tav tm="50000">
                                          <p:val>
                                            <p:strVal val="#ppt_w+.3"/>
                                          </p:val>
                                        </p:tav>
                                        <p:tav tm="100000">
                                          <p:val>
                                            <p:strVal val="#ppt_w"/>
                                          </p:val>
                                        </p:tav>
                                      </p:tavLst>
                                    </p:anim>
                                    <p:anim calcmode="lin" valueType="num">
                                      <p:cBhvr>
                                        <p:cTn id="43" dur="500" fill="hold"/>
                                        <p:tgtEl>
                                          <p:spTgt spid="290831"/>
                                        </p:tgtEl>
                                        <p:attrNameLst>
                                          <p:attrName>ppt_x</p:attrName>
                                        </p:attrNameLst>
                                      </p:cBhvr>
                                      <p:tavLst>
                                        <p:tav tm="0">
                                          <p:val>
                                            <p:strVal val="#ppt_x-.3"/>
                                          </p:val>
                                        </p:tav>
                                        <p:tav tm="50000">
                                          <p:val>
                                            <p:strVal val="#ppt_x"/>
                                          </p:val>
                                        </p:tav>
                                        <p:tav tm="100000">
                                          <p:val>
                                            <p:strVal val="#ppt_x"/>
                                          </p:val>
                                        </p:tav>
                                      </p:tavLst>
                                    </p:anim>
                                    <p:anim calcmode="lin" valueType="num">
                                      <p:cBhvr>
                                        <p:cTn id="44" dur="500" fill="hold"/>
                                        <p:tgtEl>
                                          <p:spTgt spid="2908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29"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5293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8.4.2 </a:t>
            </a:r>
            <a:r>
              <a:rPr lang="zh-CN" altLang="en-US" sz="3600" b="0" dirty="0">
                <a:latin typeface="Times New Roman" panose="02020603050405020304" pitchFamily="18" charset="0"/>
                <a:ea typeface="黑体" panose="02010609060101010101" pitchFamily="2" charset="-122"/>
              </a:rPr>
              <a:t>连续型</a:t>
            </a:r>
            <a:r>
              <a:rPr lang="en-US" altLang="zh-CN" sz="3600" b="0" dirty="0">
                <a:latin typeface="Times New Roman" panose="02020603050405020304" pitchFamily="18" charset="0"/>
                <a:ea typeface="黑体" panose="02010609060101010101" pitchFamily="2" charset="-122"/>
              </a:rPr>
              <a:t>Hopfield</a:t>
            </a:r>
            <a:r>
              <a:rPr lang="zh-CN" altLang="en-US" sz="3600" b="0" dirty="0">
                <a:latin typeface="Times New Roman" panose="02020603050405020304" pitchFamily="18" charset="0"/>
                <a:ea typeface="黑体" panose="02010609060101010101" pitchFamily="2" charset="-122"/>
              </a:rPr>
              <a:t>神经网络及其</a:t>
            </a:r>
            <a:r>
              <a:rPr lang="en-US" altLang="zh-CN" sz="3600" b="0" dirty="0">
                <a:latin typeface="Times New Roman" panose="02020603050405020304" pitchFamily="18" charset="0"/>
                <a:ea typeface="黑体" panose="02010609060101010101" pitchFamily="2" charset="-122"/>
              </a:rPr>
              <a:t>VLSI</a:t>
            </a:r>
            <a:r>
              <a:rPr lang="zh-CN" altLang="en-US" sz="3600" b="0" dirty="0">
                <a:latin typeface="Times New Roman" panose="02020603050405020304" pitchFamily="18" charset="0"/>
                <a:ea typeface="黑体" panose="02010609060101010101" pitchFamily="2" charset="-122"/>
              </a:rPr>
              <a:t>实现</a:t>
            </a:r>
            <a:endParaRPr lang="zh-CN" altLang="en-US" sz="3600" b="0" dirty="0">
              <a:latin typeface="Times New Roman" panose="02020603050405020304" pitchFamily="18" charset="0"/>
              <a:ea typeface="黑体" panose="02010609060101010101" pitchFamily="2" charset="-122"/>
            </a:endParaRPr>
          </a:p>
        </p:txBody>
      </p:sp>
      <p:sp>
        <p:nvSpPr>
          <p:cNvPr id="252931" name="Rectangle 3"/>
          <p:cNvSpPr>
            <a:spLocks noGrp="1"/>
          </p:cNvSpPr>
          <p:nvPr>
            <p:ph type="body" sz="half" idx="1"/>
          </p:nvPr>
        </p:nvSpPr>
        <p:spPr/>
        <p:txBody>
          <a:bodyPr vert="horz" wrap="square" lIns="91440" tIns="45720" rIns="91440" bIns="45720" anchor="t" anchorCtr="0"/>
          <a:p>
            <a:pPr eaLnBrk="1" hangingPunct="1">
              <a:buClr>
                <a:schemeClr val="accent2"/>
              </a:buClr>
              <a:buSzTx/>
              <a:buFont typeface="Wingdings" panose="05000000000000000000" pitchFamily="2" charset="2"/>
              <a:buNone/>
            </a:pPr>
            <a:r>
              <a:rPr lang="en-US" altLang="zh-CN" sz="2600" b="1" dirty="0">
                <a:latin typeface="Times New Roman" panose="02020603050405020304" pitchFamily="18" charset="0"/>
              </a:rPr>
              <a:t> 2. </a:t>
            </a:r>
            <a:r>
              <a:rPr lang="zh-CN" altLang="en-US" sz="2600" b="1" dirty="0">
                <a:latin typeface="Times New Roman" panose="02020603050405020304" pitchFamily="18" charset="0"/>
              </a:rPr>
              <a:t>网络的稳定性</a:t>
            </a:r>
            <a:endParaRPr lang="zh-CN" altLang="en-US" sz="2600" b="1" dirty="0">
              <a:latin typeface="Times New Roman" panose="02020603050405020304" pitchFamily="18" charset="0"/>
            </a:endParaRPr>
          </a:p>
          <a:p>
            <a:pPr eaLnBrk="1" hangingPunct="1">
              <a:buClr>
                <a:schemeClr val="accent2"/>
              </a:buClr>
              <a:buSzTx/>
              <a:buFont typeface="Wingdings" panose="05000000000000000000" pitchFamily="2" charset="2"/>
              <a:buNone/>
            </a:pPr>
            <a:r>
              <a:rPr lang="zh-CN" altLang="en-US" sz="1700" b="1" dirty="0">
                <a:latin typeface="Times New Roman" panose="02020603050405020304" pitchFamily="18" charset="0"/>
              </a:rPr>
              <a:t>		</a:t>
            </a:r>
            <a:endParaRPr lang="zh-CN" altLang="en-US" sz="1700" b="1" dirty="0">
              <a:latin typeface="Times New Roman" panose="02020603050405020304" pitchFamily="18" charset="0"/>
            </a:endParaRPr>
          </a:p>
          <a:p>
            <a:pPr eaLnBrk="1" hangingPunct="1">
              <a:buClr>
                <a:schemeClr val="accent2"/>
              </a:buClr>
              <a:buSzTx/>
              <a:buFont typeface="Wingdings" panose="05000000000000000000" pitchFamily="2" charset="2"/>
              <a:buNone/>
            </a:pPr>
            <a:r>
              <a:rPr lang="zh-CN" altLang="en-US" sz="1700" b="1" dirty="0">
                <a:latin typeface="Times New Roman" panose="02020603050405020304" pitchFamily="18" charset="0"/>
              </a:rPr>
              <a:t>		</a:t>
            </a:r>
            <a:endParaRPr lang="zh-CN" altLang="en-US" sz="1700" b="1" dirty="0">
              <a:latin typeface="Times New Roman" panose="02020603050405020304" pitchFamily="18" charset="0"/>
            </a:endParaRPr>
          </a:p>
          <a:p>
            <a:pPr eaLnBrk="1" hangingPunct="1">
              <a:buClr>
                <a:schemeClr val="accent2"/>
              </a:buClr>
              <a:buSzTx/>
              <a:buFont typeface="Wingdings" panose="05000000000000000000" pitchFamily="2" charset="2"/>
              <a:buNone/>
            </a:pPr>
            <a:r>
              <a:rPr lang="zh-CN" altLang="en-US" sz="1700" b="1" dirty="0">
                <a:latin typeface="Times New Roman" panose="02020603050405020304" pitchFamily="18" charset="0"/>
              </a:rPr>
              <a:t>	</a:t>
            </a:r>
            <a:endParaRPr lang="zh-CN" altLang="en-US" sz="1700" b="1" dirty="0">
              <a:latin typeface="Times New Roman" panose="02020603050405020304" pitchFamily="18" charset="0"/>
            </a:endParaRPr>
          </a:p>
        </p:txBody>
      </p:sp>
      <p:sp>
        <p:nvSpPr>
          <p:cNvPr id="252932" name="Rectangle 8"/>
          <p:cNvSpPr/>
          <p:nvPr/>
        </p:nvSpPr>
        <p:spPr>
          <a:xfrm>
            <a:off x="2590800" y="3200400"/>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252933" name="Text Box 6"/>
          <p:cNvSpPr txBox="1"/>
          <p:nvPr/>
        </p:nvSpPr>
        <p:spPr>
          <a:xfrm>
            <a:off x="381000" y="1716088"/>
            <a:ext cx="8534400" cy="1560512"/>
          </a:xfrm>
          <a:prstGeom prst="rect">
            <a:avLst/>
          </a:prstGeom>
          <a:gradFill rotWithShape="0">
            <a:gsLst>
              <a:gs pos="0">
                <a:schemeClr val="bg1"/>
              </a:gs>
              <a:gs pos="50000">
                <a:srgbClr val="CCFFCC"/>
              </a:gs>
              <a:gs pos="100000">
                <a:schemeClr val="bg1"/>
              </a:gs>
            </a:gsLst>
            <a:lin ang="18900000" scaled="1"/>
            <a:tileRect/>
          </a:gradFill>
          <a:ln w="9525" cap="flat" cmpd="sng">
            <a:solidFill>
              <a:srgbClr val="008000"/>
            </a:solidFill>
            <a:prstDash val="solid"/>
            <a:miter/>
            <a:headEnd type="none" w="med" len="med"/>
            <a:tailEnd type="none" w="med" len="med"/>
          </a:ln>
        </p:spPr>
        <p:txBody>
          <a:bodyPr anchor="t" anchorCtr="0">
            <a:spAutoFit/>
          </a:bodyPr>
          <a:p>
            <a:pPr>
              <a:spcBef>
                <a:spcPct val="50000"/>
              </a:spcBef>
              <a:buClr>
                <a:schemeClr val="accent2"/>
              </a:buClr>
              <a:buSzPct val="50000"/>
              <a:buFont typeface="Wingdings" panose="05000000000000000000" pitchFamily="2" charset="2"/>
              <a:buChar char="n"/>
            </a:pPr>
            <a:r>
              <a:rPr lang="en-US" altLang="zh-CN" sz="2400" b="1">
                <a:latin typeface="宋体" panose="02010600030101010101" pitchFamily="2" charset="-122"/>
                <a:ea typeface="宋体" panose="02010600030101010101" pitchFamily="2" charset="-122"/>
              </a:rPr>
              <a:t> </a:t>
            </a:r>
            <a:r>
              <a:rPr lang="zh-CN" altLang="en-US" sz="2400" b="1">
                <a:latin typeface="宋体" panose="02010600030101010101" pitchFamily="2" charset="-122"/>
                <a:ea typeface="宋体" panose="02010600030101010101" pitchFamily="2" charset="-122"/>
              </a:rPr>
              <a:t>计算能量函数</a:t>
            </a:r>
            <a:r>
              <a:rPr lang="zh-CN" altLang="en-US" sz="2400" b="1">
                <a:latin typeface="Arial" panose="020B0604020202020204" pitchFamily="34" charset="0"/>
                <a:ea typeface="宋体" panose="02010600030101010101" pitchFamily="2" charset="-122"/>
              </a:rPr>
              <a:t> ：</a:t>
            </a:r>
            <a:endParaRPr lang="zh-CN" altLang="en-US" sz="2400" b="1">
              <a:latin typeface="Arial" panose="020B0604020202020204" pitchFamily="34" charset="0"/>
              <a:ea typeface="宋体" panose="02010600030101010101" pitchFamily="2" charset="-122"/>
            </a:endParaRPr>
          </a:p>
          <a:p>
            <a:pPr>
              <a:spcBef>
                <a:spcPct val="50000"/>
              </a:spcBef>
              <a:buSzTx/>
            </a:pPr>
            <a:endParaRPr lang="zh-CN" altLang="en-US" sz="2400" b="1">
              <a:latin typeface="Arial" panose="020B0604020202020204" pitchFamily="34" charset="0"/>
              <a:ea typeface="宋体" panose="02010600030101010101" pitchFamily="2" charset="-122"/>
            </a:endParaRPr>
          </a:p>
          <a:p>
            <a:pPr>
              <a:spcBef>
                <a:spcPct val="50000"/>
              </a:spcBef>
              <a:buSzTx/>
            </a:pPr>
            <a:endParaRPr lang="en-US" altLang="zh-CN" sz="2400" b="1">
              <a:latin typeface="Arial" panose="020B0604020202020204" pitchFamily="34" charset="0"/>
              <a:ea typeface="宋体" panose="02010600030101010101" pitchFamily="2" charset="-122"/>
            </a:endParaRPr>
          </a:p>
        </p:txBody>
      </p:sp>
      <p:sp>
        <p:nvSpPr>
          <p:cNvPr id="55307" name="Text Box 11"/>
          <p:cNvSpPr txBox="1"/>
          <p:nvPr/>
        </p:nvSpPr>
        <p:spPr>
          <a:xfrm>
            <a:off x="381000" y="3667125"/>
            <a:ext cx="8534400" cy="2292350"/>
          </a:xfrm>
          <a:prstGeom prst="rect">
            <a:avLst/>
          </a:prstGeom>
          <a:gradFill rotWithShape="0">
            <a:gsLst>
              <a:gs pos="0">
                <a:schemeClr val="bg1"/>
              </a:gs>
              <a:gs pos="100000">
                <a:srgbClr val="CCFFFF"/>
              </a:gs>
            </a:gsLst>
            <a:path path="shape">
              <a:fillToRect l="50000" t="50000" r="50000" b="50000"/>
            </a:path>
            <a:tileRect/>
          </a:gradFill>
          <a:ln w="9525" cap="flat" cmpd="sng">
            <a:solidFill>
              <a:srgbClr val="008080"/>
            </a:solidFill>
            <a:prstDash val="solid"/>
            <a:miter/>
            <a:headEnd type="none" w="med" len="med"/>
            <a:tailEnd type="none" w="med" len="med"/>
          </a:ln>
        </p:spPr>
        <p:txBody>
          <a:bodyPr anchor="t" anchorCtr="0">
            <a:spAutoFit/>
          </a:bodyPr>
          <a:p>
            <a:pPr algn="just">
              <a:lnSpc>
                <a:spcPct val="150000"/>
              </a:lnSpc>
              <a:spcBef>
                <a:spcPct val="50000"/>
              </a:spcBef>
              <a:buClr>
                <a:schemeClr val="accent2"/>
              </a:buClr>
              <a:buSzPct val="50000"/>
              <a:buFont typeface="Wingdings" panose="05000000000000000000" pitchFamily="2" charset="2"/>
              <a:buChar char="n"/>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定理：对于连续型 </a:t>
            </a:r>
            <a:r>
              <a:rPr lang="en-US" altLang="zh-CN" sz="2400" b="1" dirty="0">
                <a:latin typeface="Times New Roman" panose="02020603050405020304" pitchFamily="18" charset="0"/>
                <a:ea typeface="宋体" panose="02010600030101010101" pitchFamily="2" charset="-122"/>
              </a:rPr>
              <a:t>Hopfield </a:t>
            </a:r>
            <a:r>
              <a:rPr lang="zh-CN" altLang="en-US" sz="2400" b="1" dirty="0">
                <a:latin typeface="Times New Roman" panose="02020603050405020304" pitchFamily="18" charset="0"/>
                <a:ea typeface="宋体" panose="02010600030101010101" pitchFamily="2" charset="-122"/>
              </a:rPr>
              <a:t>神经网络，若            为单调递增的连续函数， </a:t>
            </a:r>
            <a:r>
              <a:rPr lang="en-US" altLang="zh-CN" sz="2400" b="1" i="1" dirty="0">
                <a:latin typeface="Times New Roman" panose="02020603050405020304" pitchFamily="18" charset="0"/>
                <a:ea typeface="宋体" panose="02010600030101010101" pitchFamily="2" charset="-122"/>
              </a:rPr>
              <a:t>C</a:t>
            </a:r>
            <a:r>
              <a:rPr lang="en-US" altLang="zh-CN" sz="2400" b="1" i="1" baseline="-25000" dirty="0">
                <a:latin typeface="Times New Roman" panose="02020603050405020304" pitchFamily="18" charset="0"/>
                <a:ea typeface="宋体" panose="02010600030101010101" pitchFamily="2" charset="-122"/>
              </a:rPr>
              <a:t>i </a:t>
            </a:r>
            <a:r>
              <a:rPr lang="en-US" altLang="zh-CN" sz="2400" b="1" dirty="0">
                <a:latin typeface="Times New Roman" panose="02020603050405020304" pitchFamily="18" charset="0"/>
                <a:ea typeface="宋体" panose="02010600030101010101" pitchFamily="2" charset="-122"/>
              </a:rPr>
              <a:t>&gt; 0,    </a:t>
            </a:r>
            <a:r>
              <a:rPr lang="en-US" altLang="zh-CN" sz="2400" b="1" i="1" dirty="0">
                <a:latin typeface="Times New Roman" panose="02020603050405020304" pitchFamily="18" charset="0"/>
                <a:ea typeface="宋体" panose="02010600030101010101" pitchFamily="2" charset="-122"/>
              </a:rPr>
              <a:t>w</a:t>
            </a:r>
            <a:r>
              <a:rPr lang="en-US" altLang="zh-CN" sz="2400" b="1" i="1" baseline="-25000" dirty="0">
                <a:latin typeface="Times New Roman" panose="02020603050405020304" pitchFamily="18" charset="0"/>
                <a:ea typeface="宋体" panose="02010600030101010101" pitchFamily="2" charset="-122"/>
              </a:rPr>
              <a:t>ij </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w</a:t>
            </a:r>
            <a:r>
              <a:rPr lang="en-US" altLang="zh-CN" sz="2400" b="1" i="1" baseline="-25000" dirty="0">
                <a:latin typeface="Times New Roman" panose="02020603050405020304" pitchFamily="18" charset="0"/>
                <a:ea typeface="宋体" panose="02010600030101010101" pitchFamily="2" charset="-122"/>
              </a:rPr>
              <a:t>ji </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则                  ；当且仅当</a:t>
            </a:r>
            <a:endParaRPr lang="zh-CN" altLang="en-US" sz="2400" b="1" dirty="0">
              <a:latin typeface="Times New Roman" panose="02020603050405020304" pitchFamily="18" charset="0"/>
              <a:ea typeface="宋体" panose="02010600030101010101" pitchFamily="2" charset="-122"/>
            </a:endParaRPr>
          </a:p>
          <a:p>
            <a:pPr>
              <a:lnSpc>
                <a:spcPct val="50000"/>
              </a:lnSpc>
              <a:spcBef>
                <a:spcPct val="50000"/>
              </a:spcBef>
            </a:pPr>
            <a:endParaRPr lang="zh-CN" altLang="en-US" sz="2400" b="1" dirty="0">
              <a:latin typeface="Times New Roman" panose="02020603050405020304" pitchFamily="18" charset="0"/>
              <a:ea typeface="宋体" panose="02010600030101010101" pitchFamily="2" charset="-122"/>
            </a:endParaRPr>
          </a:p>
          <a:p>
            <a:pPr>
              <a:lnSpc>
                <a:spcPct val="150000"/>
              </a:lnSpc>
              <a:spcBef>
                <a:spcPct val="50000"/>
              </a:spcBef>
            </a:pPr>
            <a:r>
              <a:rPr lang="zh-CN" altLang="en-US" sz="2400" b="1" dirty="0">
                <a:latin typeface="宋体" panose="02010600030101010101" pitchFamily="2" charset="-122"/>
                <a:ea typeface="宋体" panose="02010600030101010101" pitchFamily="2" charset="-122"/>
              </a:rPr>
              <a:t> </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p:txBody>
      </p:sp>
      <p:graphicFrame>
        <p:nvGraphicFramePr>
          <p:cNvPr id="55308" name="Object 12"/>
          <p:cNvGraphicFramePr/>
          <p:nvPr/>
        </p:nvGraphicFramePr>
        <p:xfrm>
          <a:off x="6324600" y="3832225"/>
          <a:ext cx="914400" cy="511175"/>
        </p:xfrm>
        <a:graphic>
          <a:graphicData uri="http://schemas.openxmlformats.org/presentationml/2006/ole">
            <mc:AlternateContent xmlns:mc="http://schemas.openxmlformats.org/markup-compatibility/2006">
              <mc:Choice xmlns:v="urn:schemas-microsoft-com:vml" Requires="v">
                <p:oleObj spid="_x0000_s3224" name="" r:id="rId1" imgW="406400" imgH="228600" progId="Equation.DSMT4">
                  <p:embed/>
                </p:oleObj>
              </mc:Choice>
              <mc:Fallback>
                <p:oleObj name="" r:id="rId1" imgW="406400" imgH="228600" progId="Equation.DSMT4">
                  <p:embed/>
                  <p:pic>
                    <p:nvPicPr>
                      <p:cNvPr id="0" name="图片 3223"/>
                      <p:cNvPicPr/>
                      <p:nvPr/>
                    </p:nvPicPr>
                    <p:blipFill>
                      <a:blip r:embed="rId2"/>
                      <a:stretch>
                        <a:fillRect/>
                      </a:stretch>
                    </p:blipFill>
                    <p:spPr>
                      <a:xfrm>
                        <a:off x="6324600" y="3832225"/>
                        <a:ext cx="914400" cy="511175"/>
                      </a:xfrm>
                      <a:prstGeom prst="rect">
                        <a:avLst/>
                      </a:prstGeom>
                      <a:noFill/>
                      <a:ln w="38100">
                        <a:noFill/>
                        <a:miter/>
                      </a:ln>
                    </p:spPr>
                  </p:pic>
                </p:oleObj>
              </mc:Fallback>
            </mc:AlternateContent>
          </a:graphicData>
        </a:graphic>
      </p:graphicFrame>
      <p:sp>
        <p:nvSpPr>
          <p:cNvPr id="252936" name="Rectangle 21"/>
          <p:cNvSpPr/>
          <p:nvPr/>
        </p:nvSpPr>
        <p:spPr>
          <a:xfrm>
            <a:off x="0" y="32004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55316" name="Object 20"/>
          <p:cNvGraphicFramePr/>
          <p:nvPr/>
        </p:nvGraphicFramePr>
        <p:xfrm>
          <a:off x="1096963" y="2173288"/>
          <a:ext cx="6873875" cy="1066800"/>
        </p:xfrm>
        <a:graphic>
          <a:graphicData uri="http://schemas.openxmlformats.org/presentationml/2006/ole">
            <mc:AlternateContent xmlns:mc="http://schemas.openxmlformats.org/markup-compatibility/2006">
              <mc:Choice xmlns:v="urn:schemas-microsoft-com:vml" Requires="v">
                <p:oleObj spid="_x0000_s3223" name="" r:id="rId3" imgW="2882900" imgH="457200" progId="Equation.3">
                  <p:embed/>
                </p:oleObj>
              </mc:Choice>
              <mc:Fallback>
                <p:oleObj name="" r:id="rId3" imgW="2882900" imgH="457200" progId="Equation.3">
                  <p:embed/>
                  <p:pic>
                    <p:nvPicPr>
                      <p:cNvPr id="0" name="图片 3222"/>
                      <p:cNvPicPr/>
                      <p:nvPr/>
                    </p:nvPicPr>
                    <p:blipFill>
                      <a:blip r:embed="rId4">
                        <a:clrChange>
                          <a:clrFrom>
                            <a:srgbClr val="000000"/>
                          </a:clrFrom>
                          <a:clrTo>
                            <a:srgbClr val="000000">
                              <a:alpha val="0"/>
                            </a:srgbClr>
                          </a:clrTo>
                        </a:clrChange>
                      </a:blip>
                      <a:stretch>
                        <a:fillRect/>
                      </a:stretch>
                    </p:blipFill>
                    <p:spPr>
                      <a:xfrm>
                        <a:off x="1096963" y="2173288"/>
                        <a:ext cx="6873875" cy="1066800"/>
                      </a:xfrm>
                      <a:prstGeom prst="rect">
                        <a:avLst/>
                      </a:prstGeom>
                      <a:noFill/>
                      <a:ln w="38100">
                        <a:noFill/>
                        <a:miter/>
                      </a:ln>
                    </p:spPr>
                  </p:pic>
                </p:oleObj>
              </mc:Fallback>
            </mc:AlternateContent>
          </a:graphicData>
        </a:graphic>
      </p:graphicFrame>
      <p:sp>
        <p:nvSpPr>
          <p:cNvPr id="252938" name="Rectangle 23"/>
          <p:cNvSpPr/>
          <p:nvPr/>
        </p:nvSpPr>
        <p:spPr>
          <a:xfrm>
            <a:off x="0" y="32432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55318" name="Object 22"/>
          <p:cNvGraphicFramePr/>
          <p:nvPr/>
        </p:nvGraphicFramePr>
        <p:xfrm>
          <a:off x="5410200" y="4191000"/>
          <a:ext cx="990600" cy="914400"/>
        </p:xfrm>
        <a:graphic>
          <a:graphicData uri="http://schemas.openxmlformats.org/presentationml/2006/ole">
            <mc:AlternateContent xmlns:mc="http://schemas.openxmlformats.org/markup-compatibility/2006">
              <mc:Choice xmlns:v="urn:schemas-microsoft-com:vml" Requires="v">
                <p:oleObj spid="_x0000_s3221" name="" r:id="rId5" imgW="444500" imgH="368300" progId="Equation.3">
                  <p:embed/>
                </p:oleObj>
              </mc:Choice>
              <mc:Fallback>
                <p:oleObj name="" r:id="rId5" imgW="444500" imgH="368300" progId="Equation.3">
                  <p:embed/>
                  <p:pic>
                    <p:nvPicPr>
                      <p:cNvPr id="0" name="图片 3220"/>
                      <p:cNvPicPr/>
                      <p:nvPr/>
                    </p:nvPicPr>
                    <p:blipFill>
                      <a:blip r:embed="rId6"/>
                      <a:stretch>
                        <a:fillRect/>
                      </a:stretch>
                    </p:blipFill>
                    <p:spPr>
                      <a:xfrm>
                        <a:off x="5410200" y="4191000"/>
                        <a:ext cx="990600" cy="914400"/>
                      </a:xfrm>
                      <a:prstGeom prst="rect">
                        <a:avLst/>
                      </a:prstGeom>
                      <a:noFill/>
                      <a:ln w="38100">
                        <a:noFill/>
                        <a:miter/>
                      </a:ln>
                    </p:spPr>
                  </p:pic>
                </p:oleObj>
              </mc:Fallback>
            </mc:AlternateContent>
          </a:graphicData>
        </a:graphic>
      </p:graphicFrame>
      <p:graphicFrame>
        <p:nvGraphicFramePr>
          <p:cNvPr id="55320" name="Object 24"/>
          <p:cNvGraphicFramePr/>
          <p:nvPr/>
        </p:nvGraphicFramePr>
        <p:xfrm>
          <a:off x="568325" y="4845050"/>
          <a:ext cx="3470275" cy="977900"/>
        </p:xfrm>
        <a:graphic>
          <a:graphicData uri="http://schemas.openxmlformats.org/presentationml/2006/ole">
            <mc:AlternateContent xmlns:mc="http://schemas.openxmlformats.org/markup-compatibility/2006">
              <mc:Choice xmlns:v="urn:schemas-microsoft-com:vml" Requires="v">
                <p:oleObj spid="_x0000_s3225" name="" r:id="rId7" imgW="1472565" imgH="393700" progId="Equation.3">
                  <p:embed/>
                </p:oleObj>
              </mc:Choice>
              <mc:Fallback>
                <p:oleObj name="" r:id="rId7" imgW="1472565" imgH="393700" progId="Equation.3">
                  <p:embed/>
                  <p:pic>
                    <p:nvPicPr>
                      <p:cNvPr id="0" name="图片 3224"/>
                      <p:cNvPicPr/>
                      <p:nvPr/>
                    </p:nvPicPr>
                    <p:blipFill>
                      <a:blip r:embed="rId8"/>
                      <a:stretch>
                        <a:fillRect/>
                      </a:stretch>
                    </p:blipFill>
                    <p:spPr>
                      <a:xfrm>
                        <a:off x="568325" y="4845050"/>
                        <a:ext cx="3470275" cy="977900"/>
                      </a:xfrm>
                      <a:prstGeom prst="rect">
                        <a:avLst/>
                      </a:prstGeom>
                      <a:noFill/>
                      <a:ln w="38100">
                        <a:noFill/>
                        <a:miter/>
                      </a:ln>
                    </p:spPr>
                  </p:pic>
                </p:oleObj>
              </mc:Fallback>
            </mc:AlternateContent>
          </a:graphicData>
        </a:graphic>
      </p:graphicFrame>
      <p:graphicFrame>
        <p:nvGraphicFramePr>
          <p:cNvPr id="55322" name="Object 26"/>
          <p:cNvGraphicFramePr>
            <a:graphicFrameLocks noGrp="1"/>
          </p:cNvGraphicFramePr>
          <p:nvPr>
            <p:ph sz="half" idx="2"/>
          </p:nvPr>
        </p:nvGraphicFramePr>
        <p:xfrm>
          <a:off x="4229100" y="4953000"/>
          <a:ext cx="952500" cy="879475"/>
        </p:xfrm>
        <a:graphic>
          <a:graphicData uri="http://schemas.openxmlformats.org/presentationml/2006/ole">
            <mc:AlternateContent xmlns:mc="http://schemas.openxmlformats.org/markup-compatibility/2006">
              <mc:Choice xmlns:v="urn:schemas-microsoft-com:vml" Requires="v">
                <p:oleObj spid="_x0000_s3222" name="" r:id="rId9" imgW="444500" imgH="368300" progId="Equation.3">
                  <p:embed/>
                </p:oleObj>
              </mc:Choice>
              <mc:Fallback>
                <p:oleObj name="" r:id="rId9" imgW="444500" imgH="368300" progId="Equation.3">
                  <p:embed/>
                  <p:pic>
                    <p:nvPicPr>
                      <p:cNvPr id="0" name="图片 3221"/>
                      <p:cNvPicPr/>
                      <p:nvPr/>
                    </p:nvPicPr>
                    <p:blipFill>
                      <a:blip r:embed="rId10"/>
                      <a:stretch>
                        <a:fillRect/>
                      </a:stretch>
                    </p:blipFill>
                    <p:spPr>
                      <a:xfrm>
                        <a:off x="4229100" y="4953000"/>
                        <a:ext cx="952500" cy="879475"/>
                      </a:xfrm>
                      <a:prstGeom prst="rect">
                        <a:avLst/>
                      </a:prstGeom>
                      <a:noFill/>
                      <a:ln w="38100">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5316"/>
                                        </p:tgtEl>
                                        <p:attrNameLst>
                                          <p:attrName>style.visibility</p:attrName>
                                        </p:attrNameLst>
                                      </p:cBhvr>
                                      <p:to>
                                        <p:strVal val="visible"/>
                                      </p:to>
                                    </p:set>
                                    <p:animEffect transition="in" filter="fade">
                                      <p:cBhvr>
                                        <p:cTn id="7" dur="800" decel="100000"/>
                                        <p:tgtEl>
                                          <p:spTgt spid="55316"/>
                                        </p:tgtEl>
                                      </p:cBhvr>
                                    </p:animEffect>
                                    <p:anim calcmode="lin" valueType="num">
                                      <p:cBhvr>
                                        <p:cTn id="8" dur="800" decel="100000" fill="hold"/>
                                        <p:tgtEl>
                                          <p:spTgt spid="55316"/>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55316"/>
                                        </p:tgtEl>
                                        <p:attrNameLst>
                                          <p:attrName>ppt_x</p:attrName>
                                        </p:attrNameLst>
                                      </p:cBhvr>
                                      <p:tavLst>
                                        <p:tav tm="0">
                                          <p:val>
                                            <p:strVal val="#ppt_x+0.4"/>
                                          </p:val>
                                        </p:tav>
                                        <p:tav tm="100000">
                                          <p:val>
                                            <p:strVal val="#ppt_x-0.05"/>
                                          </p:val>
                                        </p:tav>
                                      </p:tavLst>
                                    </p:anim>
                                    <p:anim calcmode="lin" valueType="num">
                                      <p:cBhvr>
                                        <p:cTn id="10" dur="800" decel="100000" fill="hold"/>
                                        <p:tgtEl>
                                          <p:spTgt spid="5531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531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531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307"/>
                                        </p:tgtEl>
                                        <p:attrNameLst>
                                          <p:attrName>style.visibility</p:attrName>
                                        </p:attrNameLst>
                                      </p:cBhvr>
                                      <p:to>
                                        <p:strVal val="visible"/>
                                      </p:to>
                                    </p:set>
                                    <p:animEffect transition="in" filter="dissolve">
                                      <p:cBhvr>
                                        <p:cTn id="17" dur="500"/>
                                        <p:tgtEl>
                                          <p:spTgt spid="55307"/>
                                        </p:tgtEl>
                                      </p:cBhvr>
                                    </p:animEffect>
                                  </p:childTnLst>
                                </p:cTn>
                              </p:par>
                              <p:par>
                                <p:cTn id="18" presetID="9" presetClass="entr" presetSubtype="0" fill="hold" nodeType="withEffect">
                                  <p:stCondLst>
                                    <p:cond delay="0"/>
                                  </p:stCondLst>
                                  <p:childTnLst>
                                    <p:set>
                                      <p:cBhvr>
                                        <p:cTn id="19" dur="1" fill="hold">
                                          <p:stCondLst>
                                            <p:cond delay="0"/>
                                          </p:stCondLst>
                                        </p:cTn>
                                        <p:tgtEl>
                                          <p:spTgt spid="55308"/>
                                        </p:tgtEl>
                                        <p:attrNameLst>
                                          <p:attrName>style.visibility</p:attrName>
                                        </p:attrNameLst>
                                      </p:cBhvr>
                                      <p:to>
                                        <p:strVal val="visible"/>
                                      </p:to>
                                    </p:set>
                                    <p:animEffect transition="in" filter="dissolve">
                                      <p:cBhvr>
                                        <p:cTn id="20" dur="500"/>
                                        <p:tgtEl>
                                          <p:spTgt spid="55308"/>
                                        </p:tgtEl>
                                      </p:cBhvr>
                                    </p:animEffect>
                                  </p:childTnLst>
                                </p:cTn>
                              </p:par>
                              <p:par>
                                <p:cTn id="21" presetID="9" presetClass="entr" presetSubtype="0" fill="hold" nodeType="withEffect">
                                  <p:stCondLst>
                                    <p:cond delay="0"/>
                                  </p:stCondLst>
                                  <p:childTnLst>
                                    <p:set>
                                      <p:cBhvr>
                                        <p:cTn id="22" dur="1" fill="hold">
                                          <p:stCondLst>
                                            <p:cond delay="0"/>
                                          </p:stCondLst>
                                        </p:cTn>
                                        <p:tgtEl>
                                          <p:spTgt spid="55318"/>
                                        </p:tgtEl>
                                        <p:attrNameLst>
                                          <p:attrName>style.visibility</p:attrName>
                                        </p:attrNameLst>
                                      </p:cBhvr>
                                      <p:to>
                                        <p:strVal val="visible"/>
                                      </p:to>
                                    </p:set>
                                    <p:animEffect transition="in" filter="dissolve">
                                      <p:cBhvr>
                                        <p:cTn id="23" dur="500"/>
                                        <p:tgtEl>
                                          <p:spTgt spid="55318"/>
                                        </p:tgtEl>
                                      </p:cBhvr>
                                    </p:animEffect>
                                  </p:childTnLst>
                                </p:cTn>
                              </p:par>
                              <p:par>
                                <p:cTn id="24" presetID="9" presetClass="entr" presetSubtype="0" fill="hold" nodeType="withEffect">
                                  <p:stCondLst>
                                    <p:cond delay="0"/>
                                  </p:stCondLst>
                                  <p:childTnLst>
                                    <p:set>
                                      <p:cBhvr>
                                        <p:cTn id="25" dur="1" fill="hold">
                                          <p:stCondLst>
                                            <p:cond delay="0"/>
                                          </p:stCondLst>
                                        </p:cTn>
                                        <p:tgtEl>
                                          <p:spTgt spid="55320"/>
                                        </p:tgtEl>
                                        <p:attrNameLst>
                                          <p:attrName>style.visibility</p:attrName>
                                        </p:attrNameLst>
                                      </p:cBhvr>
                                      <p:to>
                                        <p:strVal val="visible"/>
                                      </p:to>
                                    </p:set>
                                    <p:animEffect transition="in" filter="dissolve">
                                      <p:cBhvr>
                                        <p:cTn id="26" dur="500"/>
                                        <p:tgtEl>
                                          <p:spTgt spid="55320"/>
                                        </p:tgtEl>
                                      </p:cBhvr>
                                    </p:animEffect>
                                  </p:childTnLst>
                                </p:cTn>
                              </p:par>
                              <p:par>
                                <p:cTn id="27" presetID="9" presetClass="entr" presetSubtype="0" fill="hold" nodeType="withEffect">
                                  <p:stCondLst>
                                    <p:cond delay="0"/>
                                  </p:stCondLst>
                                  <p:childTnLst>
                                    <p:set>
                                      <p:cBhvr>
                                        <p:cTn id="28" dur="1" fill="hold">
                                          <p:stCondLst>
                                            <p:cond delay="0"/>
                                          </p:stCondLst>
                                        </p:cTn>
                                        <p:tgtEl>
                                          <p:spTgt spid="55322"/>
                                        </p:tgtEl>
                                        <p:attrNameLst>
                                          <p:attrName>style.visibility</p:attrName>
                                        </p:attrNameLst>
                                      </p:cBhvr>
                                      <p:to>
                                        <p:strVal val="visible"/>
                                      </p:to>
                                    </p:set>
                                    <p:animEffect transition="in" filter="dissolve">
                                      <p:cBhvr>
                                        <p:cTn id="29" dur="500"/>
                                        <p:tgtEl>
                                          <p:spTgt spid="55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3"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53954" name="Rectangle 6"/>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  Hopfield</a:t>
            </a:r>
            <a:r>
              <a:rPr lang="zh-CN" altLang="en-US" sz="3600" dirty="0">
                <a:solidFill>
                  <a:schemeClr val="bg1"/>
                </a:solidFill>
                <a:latin typeface="Times New Roman" panose="02020603050405020304" pitchFamily="18" charset="0"/>
                <a:ea typeface="黑体" panose="02010609060101010101" pitchFamily="2" charset="-122"/>
              </a:rPr>
              <a:t>神经网络的应用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53955" name="Rectangle 7"/>
          <p:cNvSpPr/>
          <p:nvPr/>
        </p:nvSpPr>
        <p:spPr>
          <a:xfrm>
            <a:off x="609600" y="1219200"/>
            <a:ext cx="8261350" cy="2590800"/>
          </a:xfrm>
          <a:prstGeom prst="rect">
            <a:avLst/>
          </a:prstGeom>
          <a:noFill/>
          <a:ln w="9525">
            <a:noFill/>
          </a:ln>
        </p:spPr>
        <p:txBody>
          <a:bodyPr anchor="t" anchorCtr="0"/>
          <a:p>
            <a:pPr marL="469900" indent="-469900">
              <a:lnSpc>
                <a:spcPct val="140000"/>
              </a:lnSpc>
              <a:spcBef>
                <a:spcPct val="20000"/>
              </a:spcBef>
              <a:buClr>
                <a:schemeClr val="accent2"/>
              </a:buClr>
              <a:buSzPct val="60000"/>
              <a:buBlip>
                <a:blip r:embed="rId1"/>
              </a:buBlip>
            </a:pPr>
            <a:r>
              <a:rPr lang="en-US" altLang="zh-CN" sz="2800" b="1" dirty="0">
                <a:latin typeface="Times New Roman" panose="02020603050405020304" pitchFamily="18" charset="0"/>
                <a:ea typeface="宋体" panose="02010600030101010101" pitchFamily="2" charset="-122"/>
              </a:rPr>
              <a:t>8.5.1  Hopfield</a:t>
            </a:r>
            <a:r>
              <a:rPr lang="zh-CN" altLang="en-US" sz="2800" b="1" dirty="0">
                <a:latin typeface="Times New Roman" panose="02020603050405020304" pitchFamily="18" charset="0"/>
                <a:ea typeface="宋体" panose="02010600030101010101" pitchFamily="2" charset="-122"/>
              </a:rPr>
              <a:t>神经网络在联想记忆中的应用</a:t>
            </a:r>
            <a:endParaRPr lang="zh-CN" altLang="en-US" sz="2800" b="1" dirty="0">
              <a:latin typeface="Times New Roman" panose="02020603050405020304" pitchFamily="18" charset="0"/>
              <a:ea typeface="宋体" panose="02010600030101010101" pitchFamily="2" charset="-122"/>
            </a:endParaRPr>
          </a:p>
          <a:p>
            <a:pPr marL="469900" indent="-469900">
              <a:lnSpc>
                <a:spcPct val="140000"/>
              </a:lnSpc>
              <a:spcBef>
                <a:spcPct val="20000"/>
              </a:spcBef>
              <a:buClr>
                <a:schemeClr val="accent2"/>
              </a:buClr>
              <a:buSzPct val="60000"/>
              <a:buBlip>
                <a:blip r:embed="rId1"/>
              </a:buBlip>
            </a:pPr>
            <a:r>
              <a:rPr lang="en-US" altLang="zh-CN" sz="2800" b="1" dirty="0">
                <a:latin typeface="Times New Roman" panose="02020603050405020304" pitchFamily="18" charset="0"/>
                <a:ea typeface="宋体" panose="02010600030101010101" pitchFamily="2" charset="-122"/>
              </a:rPr>
              <a:t>8.5.2 Hopfield</a:t>
            </a:r>
            <a:r>
              <a:rPr lang="zh-CN" altLang="en-US" sz="2800" b="1" dirty="0">
                <a:latin typeface="Times New Roman" panose="02020603050405020304" pitchFamily="18" charset="0"/>
                <a:ea typeface="宋体" panose="02010600030101010101" pitchFamily="2" charset="-122"/>
              </a:rPr>
              <a:t>神经网络优化方法</a:t>
            </a:r>
            <a:endParaRPr lang="zh-CN" altLang="en-US" sz="2800" b="1" dirty="0">
              <a:latin typeface="Times New Roman" panose="02020603050405020304" pitchFamily="18" charset="0"/>
              <a:ea typeface="宋体" panose="02010600030101010101" pitchFamily="2" charset="-122"/>
            </a:endParaRPr>
          </a:p>
          <a:p>
            <a:pPr marL="469900" indent="-469900">
              <a:lnSpc>
                <a:spcPct val="140000"/>
              </a:lnSpc>
              <a:spcBef>
                <a:spcPct val="20000"/>
              </a:spcBef>
              <a:buClr>
                <a:schemeClr val="accent2"/>
              </a:buClr>
              <a:buSzPct val="60000"/>
              <a:buNone/>
            </a:pPr>
            <a:endParaRPr lang="en-US" altLang="zh-CN" sz="28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grpSp>
        <p:nvGrpSpPr>
          <p:cNvPr id="2" name="Group 4"/>
          <p:cNvGrpSpPr/>
          <p:nvPr/>
        </p:nvGrpSpPr>
        <p:grpSpPr>
          <a:xfrm>
            <a:off x="457200" y="1676400"/>
            <a:ext cx="7696200" cy="4038600"/>
            <a:chOff x="720" y="1440"/>
            <a:chExt cx="4848" cy="2544"/>
          </a:xfrm>
        </p:grpSpPr>
        <p:pic>
          <p:nvPicPr>
            <p:cNvPr id="254979" name="Picture 5" descr="AMIDEA"/>
            <p:cNvPicPr>
              <a:picLocks noChangeAspect="1"/>
            </p:cNvPicPr>
            <p:nvPr/>
          </p:nvPicPr>
          <p:blipFill>
            <a:blip r:embed="rId1"/>
            <a:stretch>
              <a:fillRect/>
            </a:stretch>
          </p:blipFill>
          <p:spPr>
            <a:xfrm>
              <a:off x="720" y="2400"/>
              <a:ext cx="581" cy="1584"/>
            </a:xfrm>
            <a:prstGeom prst="rect">
              <a:avLst/>
            </a:prstGeom>
            <a:noFill/>
            <a:ln w="9525">
              <a:noFill/>
            </a:ln>
          </p:spPr>
        </p:pic>
        <p:sp>
          <p:nvSpPr>
            <p:cNvPr id="254980" name="AutoShape 6"/>
            <p:cNvSpPr/>
            <p:nvPr/>
          </p:nvSpPr>
          <p:spPr>
            <a:xfrm>
              <a:off x="1296" y="1440"/>
              <a:ext cx="4272" cy="864"/>
            </a:xfrm>
            <a:prstGeom prst="cloudCallout">
              <a:avLst>
                <a:gd name="adj1" fmla="val -49440"/>
                <a:gd name="adj2" fmla="val 95023"/>
              </a:avLst>
            </a:prstGeom>
            <a:gradFill rotWithShape="0">
              <a:gsLst>
                <a:gs pos="0">
                  <a:srgbClr val="CCFFFF"/>
                </a:gs>
                <a:gs pos="50000">
                  <a:srgbClr val="FFFFFF"/>
                </a:gs>
                <a:gs pos="100000">
                  <a:srgbClr val="CCFFFF"/>
                </a:gs>
              </a:gsLst>
              <a:lin ang="18900000" scaled="1"/>
              <a:tileRect/>
            </a:gradFill>
            <a:ln w="9525" cap="flat" cmpd="sng">
              <a:solidFill>
                <a:srgbClr val="33CCCC"/>
              </a:solidFill>
              <a:prstDash val="solid"/>
              <a:round/>
              <a:headEnd type="none" w="med" len="med"/>
              <a:tailEnd type="none" w="med" len="med"/>
            </a:ln>
          </p:spPr>
          <p:txBody>
            <a:bodyPr anchor="ctr" anchorCtr="0"/>
            <a:p>
              <a:pPr algn="ctr">
                <a:spcBef>
                  <a:spcPct val="50000"/>
                </a:spcBef>
              </a:pPr>
              <a:endParaRPr lang="zh-CN" altLang="zh-CN" sz="2800" b="1" dirty="0">
                <a:latin typeface="Times New Roman" panose="02020603050405020304" pitchFamily="18" charset="0"/>
                <a:ea typeface="宋体" panose="02010600030101010101" pitchFamily="2" charset="-122"/>
              </a:endParaRPr>
            </a:p>
          </p:txBody>
        </p:sp>
        <p:sp>
          <p:nvSpPr>
            <p:cNvPr id="254981" name="Rectangle 7"/>
            <p:cNvSpPr/>
            <p:nvPr/>
          </p:nvSpPr>
          <p:spPr>
            <a:xfrm>
              <a:off x="1992" y="1710"/>
              <a:ext cx="3190" cy="327"/>
            </a:xfrm>
            <a:prstGeom prst="rect">
              <a:avLst/>
            </a:prstGeom>
            <a:noFill/>
            <a:ln w="9525">
              <a:noFill/>
            </a:ln>
          </p:spPr>
          <p:txBody>
            <a:bodyPr wrap="none" anchor="t" anchorCtr="0">
              <a:spAutoFit/>
            </a:bodyPr>
            <a:p>
              <a:pPr algn="ctr">
                <a:spcBef>
                  <a:spcPct val="50000"/>
                </a:spcBef>
              </a:pPr>
              <a:r>
                <a:rPr lang="zh-CN" altLang="en-US" sz="2800" b="1" dirty="0">
                  <a:solidFill>
                    <a:schemeClr val="tx2"/>
                  </a:solidFill>
                  <a:latin typeface="Times New Roman" panose="02020603050405020304" pitchFamily="18" charset="0"/>
                  <a:ea typeface="宋体" panose="02010600030101010101" pitchFamily="2" charset="-122"/>
                </a:rPr>
                <a:t>如何实现</a:t>
              </a:r>
              <a:r>
                <a:rPr lang="en-US" altLang="zh-CN" sz="2800" b="1" u="sng" dirty="0">
                  <a:solidFill>
                    <a:srgbClr val="0000FF"/>
                  </a:solidFill>
                  <a:latin typeface="Times New Roman" panose="02020603050405020304" pitchFamily="18" charset="0"/>
                  <a:ea typeface="宋体" panose="02010600030101010101" pitchFamily="2" charset="-122"/>
                </a:rPr>
                <a:t>HNN</a:t>
              </a:r>
              <a:r>
                <a:rPr lang="zh-CN" altLang="en-US" sz="2800" b="1" u="sng" dirty="0">
                  <a:solidFill>
                    <a:srgbClr val="0000FF"/>
                  </a:solidFill>
                  <a:latin typeface="Times New Roman" panose="02020603050405020304" pitchFamily="18" charset="0"/>
                  <a:ea typeface="宋体" panose="02010600030101010101" pitchFamily="2" charset="-122"/>
                </a:rPr>
                <a:t>的联想记忆</a:t>
              </a:r>
              <a:r>
                <a:rPr lang="zh-CN" altLang="en-US" sz="2800" b="1" dirty="0">
                  <a:solidFill>
                    <a:schemeClr val="tx2"/>
                  </a:solidFill>
                  <a:latin typeface="Times New Roman" panose="02020603050405020304" pitchFamily="18" charset="0"/>
                  <a:ea typeface="宋体" panose="02010600030101010101" pitchFamily="2" charset="-122"/>
                </a:rPr>
                <a:t>功能</a:t>
              </a:r>
              <a:r>
                <a:rPr lang="en-US" altLang="zh-CN" sz="2800" b="1" dirty="0">
                  <a:solidFill>
                    <a:schemeClr val="tx2"/>
                  </a:solidFill>
                  <a:latin typeface="Times New Roman" panose="02020603050405020304" pitchFamily="18" charset="0"/>
                  <a:ea typeface="宋体" panose="02010600030101010101" pitchFamily="2" charset="-122"/>
                </a:rPr>
                <a:t>?</a:t>
              </a:r>
              <a:endParaRPr lang="en-US" altLang="zh-CN" sz="2800" b="1" dirty="0">
                <a:solidFill>
                  <a:schemeClr val="tx2"/>
                </a:solidFill>
                <a:latin typeface="Times New Roman" panose="02020603050405020304" pitchFamily="18" charset="0"/>
                <a:ea typeface="宋体" panose="02010600030101010101" pitchFamily="2" charset="-122"/>
              </a:endParaRPr>
            </a:p>
          </p:txBody>
        </p:sp>
      </p:grpSp>
      <p:grpSp>
        <p:nvGrpSpPr>
          <p:cNvPr id="3" name="Group 8"/>
          <p:cNvGrpSpPr/>
          <p:nvPr/>
        </p:nvGrpSpPr>
        <p:grpSpPr>
          <a:xfrm>
            <a:off x="2874963" y="3495675"/>
            <a:ext cx="5888037" cy="1457325"/>
            <a:chOff x="2160" y="2544"/>
            <a:chExt cx="3504" cy="1152"/>
          </a:xfrm>
        </p:grpSpPr>
        <p:sp>
          <p:nvSpPr>
            <p:cNvPr id="254983" name="AutoShape 9"/>
            <p:cNvSpPr/>
            <p:nvPr/>
          </p:nvSpPr>
          <p:spPr>
            <a:xfrm rot="10800000">
              <a:off x="2160" y="2544"/>
              <a:ext cx="3504" cy="1152"/>
            </a:xfrm>
            <a:prstGeom prst="wedgeRectCallout">
              <a:avLst>
                <a:gd name="adj1" fmla="val 1597"/>
                <a:gd name="adj2" fmla="val 95051"/>
              </a:avLst>
            </a:prstGeom>
            <a:gradFill rotWithShape="1">
              <a:gsLst>
                <a:gs pos="0">
                  <a:srgbClr val="FFFF00"/>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rot="10800000" anchor="ctr" anchorCtr="0"/>
            <a:p>
              <a:pPr algn="ctr">
                <a:spcBef>
                  <a:spcPct val="50000"/>
                </a:spcBef>
              </a:pPr>
              <a:endParaRPr lang="zh-CN" altLang="zh-CN" sz="2800" b="1" dirty="0">
                <a:latin typeface="Times New Roman" panose="02020603050405020304" pitchFamily="18" charset="0"/>
                <a:ea typeface="宋体" panose="02010600030101010101" pitchFamily="2" charset="-122"/>
              </a:endParaRPr>
            </a:p>
          </p:txBody>
        </p:sp>
        <p:sp>
          <p:nvSpPr>
            <p:cNvPr id="254984" name="Text Box 10"/>
            <p:cNvSpPr txBox="1"/>
            <p:nvPr/>
          </p:nvSpPr>
          <p:spPr>
            <a:xfrm>
              <a:off x="2171" y="2661"/>
              <a:ext cx="3394" cy="825"/>
            </a:xfrm>
            <a:prstGeom prst="rect">
              <a:avLst/>
            </a:prstGeom>
            <a:noFill/>
            <a:ln w="9525">
              <a:noFill/>
            </a:ln>
          </p:spPr>
          <p:txBody>
            <a:bodyPr wrap="none" anchor="t" anchorCtr="0">
              <a:spAutoFit/>
            </a:bodyPr>
            <a:p>
              <a:pPr>
                <a:lnSpc>
                  <a:spcPct val="120000"/>
                </a:lnSpc>
                <a:buClr>
                  <a:schemeClr val="accent2"/>
                </a:buClr>
                <a:buSzPct val="60000"/>
                <a:buFont typeface="Wingdings" panose="05000000000000000000" pitchFamily="2" charset="2"/>
                <a:buChar char="n"/>
              </a:pPr>
              <a:r>
                <a:rPr lang="en-US" altLang="zh-CN" sz="24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网络能够通过联想来输出和输入模式</a:t>
              </a:r>
              <a:endParaRPr lang="zh-CN" altLang="en-US" sz="2600" b="1" dirty="0">
                <a:latin typeface="Times New Roman" panose="02020603050405020304" pitchFamily="18" charset="0"/>
                <a:ea typeface="宋体" panose="02010600030101010101" pitchFamily="2" charset="-122"/>
              </a:endParaRPr>
            </a:p>
            <a:p>
              <a:pPr>
                <a:lnSpc>
                  <a:spcPct val="120000"/>
                </a:lnSpc>
                <a:buClr>
                  <a:schemeClr val="accent2"/>
                </a:buClr>
                <a:buSzPct val="60000"/>
                <a:buFont typeface="Wingdings" panose="05000000000000000000" pitchFamily="2" charset="2"/>
              </a:pPr>
              <a:r>
                <a:rPr lang="zh-CN" altLang="en-US" sz="2600" b="1" dirty="0">
                  <a:latin typeface="Times New Roman" panose="02020603050405020304" pitchFamily="18" charset="0"/>
                  <a:ea typeface="宋体" panose="02010600030101010101" pitchFamily="2" charset="-122"/>
                </a:rPr>
                <a:t>最为相似的样本模式。</a:t>
              </a:r>
              <a:endParaRPr lang="zh-CN" altLang="en-US" sz="2600" b="1" dirty="0">
                <a:latin typeface="Times New Roman" panose="02020603050405020304" pitchFamily="18" charset="0"/>
                <a:ea typeface="宋体" panose="02010600030101010101" pitchFamily="2" charset="-122"/>
              </a:endParaRPr>
            </a:p>
          </p:txBody>
        </p:sp>
      </p:grpSp>
      <p:sp>
        <p:nvSpPr>
          <p:cNvPr id="254985" name="Rectangle 1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advTm="65856">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00000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ppt_h/2"/>
                                          </p:val>
                                        </p:tav>
                                        <p:tav tm="100000">
                                          <p:val>
                                            <p:strVal val="#ppt_y"/>
                                          </p:val>
                                        </p:tav>
                                      </p:tavLst>
                                    </p:anim>
                                    <p:anim calcmode="lin" valueType="num">
                                      <p:cBhvr>
                                        <p:cTn id="17" dur="500" fill="hold"/>
                                        <p:tgtEl>
                                          <p:spTgt spid="3"/>
                                        </p:tgtEl>
                                        <p:attrNameLst>
                                          <p:attrName>ppt_w</p:attrName>
                                        </p:attrNameLst>
                                      </p:cBhvr>
                                      <p:tavLst>
                                        <p:tav tm="0">
                                          <p:val>
                                            <p:strVal val="#ppt_w"/>
                                          </p:val>
                                        </p:tav>
                                        <p:tav tm="100000">
                                          <p:val>
                                            <p:strVal val="#ppt_w"/>
                                          </p:val>
                                        </p:tav>
                                      </p:tavLst>
                                    </p:anim>
                                    <p:anim calcmode="lin" valueType="num">
                                      <p:cBhvr>
                                        <p:cTn id="18" dur="500" fill="hold"/>
                                        <p:tgtEl>
                                          <p:spTgt spid="3"/>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5"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graphicFrame>
        <p:nvGraphicFramePr>
          <p:cNvPr id="308228" name="Object 4"/>
          <p:cNvGraphicFramePr>
            <a:graphicFrameLocks noGrp="1"/>
          </p:cNvGraphicFramePr>
          <p:nvPr>
            <p:ph sz="half" idx="1"/>
          </p:nvPr>
        </p:nvGraphicFramePr>
        <p:xfrm>
          <a:off x="609600" y="838200"/>
          <a:ext cx="8458200" cy="4343400"/>
        </p:xfrm>
        <a:graphic>
          <a:graphicData uri="http://schemas.openxmlformats.org/presentationml/2006/ole">
            <mc:AlternateContent xmlns:mc="http://schemas.openxmlformats.org/markup-compatibility/2006">
              <mc:Choice xmlns:v="urn:schemas-microsoft-com:vml" Requires="v">
                <p:oleObj spid="_x0000_s3226" name="" r:id="rId1" imgW="5568950" imgH="3094990" progId="SmartDraw.2">
                  <p:embed/>
                </p:oleObj>
              </mc:Choice>
              <mc:Fallback>
                <p:oleObj name="" r:id="rId1" imgW="5568950" imgH="3094990" progId="SmartDraw.2">
                  <p:embed/>
                  <p:pic>
                    <p:nvPicPr>
                      <p:cNvPr id="0" name="图片 3225"/>
                      <p:cNvPicPr/>
                      <p:nvPr/>
                    </p:nvPicPr>
                    <p:blipFill>
                      <a:blip r:embed="rId2"/>
                      <a:stretch>
                        <a:fillRect/>
                      </a:stretch>
                    </p:blipFill>
                    <p:spPr>
                      <a:xfrm>
                        <a:off x="609600" y="838200"/>
                        <a:ext cx="8458200" cy="4343400"/>
                      </a:xfrm>
                      <a:prstGeom prst="rect">
                        <a:avLst/>
                      </a:prstGeom>
                      <a:noFill/>
                      <a:ln w="38100">
                        <a:miter/>
                      </a:ln>
                    </p:spPr>
                  </p:pic>
                </p:oleObj>
              </mc:Fallback>
            </mc:AlternateContent>
          </a:graphicData>
        </a:graphic>
      </p:graphicFrame>
      <p:sp>
        <p:nvSpPr>
          <p:cNvPr id="257027" name="Rectangle 7"/>
          <p:cNvSpPr/>
          <p:nvPr/>
        </p:nvSpPr>
        <p:spPr>
          <a:xfrm>
            <a:off x="250825" y="908050"/>
            <a:ext cx="8642350" cy="768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o"/>
            </a:pPr>
            <a:r>
              <a:rPr lang="zh-CN" altLang="en-US" sz="2700" b="1" dirty="0">
                <a:latin typeface="Arial" panose="020B0604020202020204" pitchFamily="34" charset="0"/>
                <a:ea typeface="宋体" panose="02010600030101010101" pitchFamily="2" charset="-122"/>
              </a:rPr>
              <a:t>例</a:t>
            </a:r>
            <a:r>
              <a:rPr lang="en-US" altLang="zh-CN" sz="2700" b="1" dirty="0">
                <a:latin typeface="Arial" panose="020B0604020202020204" pitchFamily="34" charset="0"/>
                <a:ea typeface="宋体" panose="02010600030101010101" pitchFamily="2" charset="-122"/>
              </a:rPr>
              <a:t>8.2</a:t>
            </a:r>
            <a:endParaRPr lang="en-US" altLang="zh-CN" sz="2600" b="1" dirty="0">
              <a:latin typeface="Arial" panose="020B0604020202020204" pitchFamily="34" charset="0"/>
              <a:ea typeface="宋体" panose="02010600030101010101" pitchFamily="2" charset="-122"/>
            </a:endParaRPr>
          </a:p>
        </p:txBody>
      </p:sp>
      <p:sp>
        <p:nvSpPr>
          <p:cNvPr id="308236" name="Text Box 12"/>
          <p:cNvSpPr txBox="1"/>
          <p:nvPr/>
        </p:nvSpPr>
        <p:spPr>
          <a:xfrm>
            <a:off x="304800" y="38100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200" b="1" dirty="0">
                <a:latin typeface="Times New Roman" panose="02020603050405020304" pitchFamily="18" charset="0"/>
                <a:ea typeface="宋体" panose="02010600030101010101" pitchFamily="2" charset="-122"/>
              </a:rPr>
              <a:t> </a:t>
            </a:r>
            <a:r>
              <a:rPr lang="zh-CN" altLang="en-US" sz="2200" b="1" dirty="0">
                <a:latin typeface="Times New Roman" panose="02020603050405020304" pitchFamily="18" charset="0"/>
                <a:ea typeface="宋体" panose="02010600030101010101" pitchFamily="2" charset="-122"/>
              </a:rPr>
              <a:t>传感器输出：</a:t>
            </a:r>
            <a:r>
              <a:rPr lang="en-US" altLang="zh-CN" sz="2200" b="1" dirty="0">
                <a:latin typeface="Times New Roman" panose="02020603050405020304" pitchFamily="18" charset="0"/>
                <a:ea typeface="宋体" panose="02010600030101010101" pitchFamily="2" charset="-122"/>
              </a:rPr>
              <a:t>[</a:t>
            </a:r>
            <a:r>
              <a:rPr lang="zh-CN" altLang="en-US" sz="2200" b="1" dirty="0">
                <a:latin typeface="Times New Roman" panose="02020603050405020304" pitchFamily="18" charset="0"/>
                <a:ea typeface="宋体" panose="02010600030101010101" pitchFamily="2" charset="-122"/>
              </a:rPr>
              <a:t>外形，质地，重量</a:t>
            </a:r>
            <a:r>
              <a:rPr lang="en-US" altLang="zh-CN" sz="2200" b="1" dirty="0">
                <a:latin typeface="Times New Roman" panose="02020603050405020304" pitchFamily="18" charset="0"/>
                <a:ea typeface="宋体" panose="02010600030101010101" pitchFamily="2" charset="-122"/>
              </a:rPr>
              <a:t>]</a:t>
            </a:r>
            <a:r>
              <a:rPr lang="en-US" altLang="zh-CN" sz="2200" b="1" baseline="30000" dirty="0">
                <a:latin typeface="Times New Roman" panose="02020603050405020304" pitchFamily="18" charset="0"/>
                <a:ea typeface="宋体" panose="02010600030101010101" pitchFamily="2" charset="-122"/>
              </a:rPr>
              <a:t>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graphicFrame>
        <p:nvGraphicFramePr>
          <p:cNvPr id="308240" name="Object 16"/>
          <p:cNvGraphicFramePr>
            <a:graphicFrameLocks noGrp="1"/>
          </p:cNvGraphicFramePr>
          <p:nvPr>
            <p:ph sz="quarter" idx="2"/>
          </p:nvPr>
        </p:nvGraphicFramePr>
        <p:xfrm>
          <a:off x="5575300" y="5502275"/>
          <a:ext cx="3249613" cy="423863"/>
        </p:xfrm>
        <a:graphic>
          <a:graphicData uri="http://schemas.openxmlformats.org/presentationml/2006/ole">
            <mc:AlternateContent xmlns:mc="http://schemas.openxmlformats.org/markup-compatibility/2006">
              <mc:Choice xmlns:v="urn:schemas-microsoft-com:vml" Requires="v">
                <p:oleObj spid="_x0000_s3228" name="" r:id="rId3" imgW="1752600" imgH="228600" progId="Equation.3">
                  <p:embed/>
                </p:oleObj>
              </mc:Choice>
              <mc:Fallback>
                <p:oleObj name="" r:id="rId3" imgW="1752600" imgH="228600" progId="Equation.3">
                  <p:embed/>
                  <p:pic>
                    <p:nvPicPr>
                      <p:cNvPr id="0" name="图片 3227"/>
                      <p:cNvPicPr/>
                      <p:nvPr/>
                    </p:nvPicPr>
                    <p:blipFill>
                      <a:blip r:embed="rId4"/>
                      <a:stretch>
                        <a:fillRect/>
                      </a:stretch>
                    </p:blipFill>
                    <p:spPr>
                      <a:xfrm>
                        <a:off x="5575300" y="5502275"/>
                        <a:ext cx="3249613" cy="423863"/>
                      </a:xfrm>
                      <a:prstGeom prst="rect">
                        <a:avLst/>
                      </a:prstGeom>
                      <a:noFill/>
                      <a:ln w="38100">
                        <a:miter/>
                      </a:ln>
                    </p:spPr>
                  </p:pic>
                </p:oleObj>
              </mc:Fallback>
            </mc:AlternateContent>
          </a:graphicData>
        </a:graphic>
      </p:graphicFrame>
      <p:graphicFrame>
        <p:nvGraphicFramePr>
          <p:cNvPr id="308241" name="Object 17"/>
          <p:cNvGraphicFramePr>
            <a:graphicFrameLocks noGrp="1"/>
          </p:cNvGraphicFramePr>
          <p:nvPr>
            <p:ph sz="quarter" idx="3"/>
          </p:nvPr>
        </p:nvGraphicFramePr>
        <p:xfrm>
          <a:off x="5584825" y="6030913"/>
          <a:ext cx="3254375" cy="412750"/>
        </p:xfrm>
        <a:graphic>
          <a:graphicData uri="http://schemas.openxmlformats.org/presentationml/2006/ole">
            <mc:AlternateContent xmlns:mc="http://schemas.openxmlformats.org/markup-compatibility/2006">
              <mc:Choice xmlns:v="urn:schemas-microsoft-com:vml" Requires="v">
                <p:oleObj spid="_x0000_s3230" name="" r:id="rId5" imgW="1803400" imgH="228600" progId="Equation.3">
                  <p:embed/>
                </p:oleObj>
              </mc:Choice>
              <mc:Fallback>
                <p:oleObj name="" r:id="rId5" imgW="1803400" imgH="228600" progId="Equation.3">
                  <p:embed/>
                  <p:pic>
                    <p:nvPicPr>
                      <p:cNvPr id="0" name="图片 3229"/>
                      <p:cNvPicPr/>
                      <p:nvPr/>
                    </p:nvPicPr>
                    <p:blipFill>
                      <a:blip r:embed="rId6"/>
                      <a:stretch>
                        <a:fillRect/>
                      </a:stretch>
                    </p:blipFill>
                    <p:spPr>
                      <a:xfrm>
                        <a:off x="5584825" y="6030913"/>
                        <a:ext cx="3254375" cy="412750"/>
                      </a:xfrm>
                      <a:prstGeom prst="rect">
                        <a:avLst/>
                      </a:prstGeom>
                      <a:noFill/>
                      <a:ln w="38100">
                        <a:miter/>
                      </a:ln>
                    </p:spPr>
                  </p:pic>
                </p:oleObj>
              </mc:Fallback>
            </mc:AlternateContent>
          </a:graphicData>
        </a:graphic>
      </p:graphicFrame>
      <p:pic>
        <p:nvPicPr>
          <p:cNvPr id="308243" name="Picture 19"/>
          <p:cNvPicPr>
            <a:picLocks noChangeAspect="1"/>
          </p:cNvPicPr>
          <p:nvPr/>
        </p:nvPicPr>
        <p:blipFill>
          <a:blip r:embed="rId7"/>
          <a:stretch>
            <a:fillRect/>
          </a:stretch>
        </p:blipFill>
        <p:spPr>
          <a:xfrm>
            <a:off x="533400" y="4419600"/>
            <a:ext cx="3886200" cy="2028825"/>
          </a:xfrm>
          <a:prstGeom prst="rect">
            <a:avLst/>
          </a:prstGeom>
          <a:noFill/>
          <a:ln w="9525">
            <a:noFill/>
          </a:ln>
        </p:spPr>
      </p:pic>
      <p:sp>
        <p:nvSpPr>
          <p:cNvPr id="257032" name="Rectangle 2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08228"/>
                                        </p:tgtEl>
                                        <p:attrNameLst>
                                          <p:attrName>style.visibility</p:attrName>
                                        </p:attrNameLst>
                                      </p:cBhvr>
                                      <p:to>
                                        <p:strVal val="visible"/>
                                      </p:to>
                                    </p:set>
                                    <p:animEffect transition="in" filter="fade">
                                      <p:cBhvr>
                                        <p:cTn id="7" dur="800" decel="100000"/>
                                        <p:tgtEl>
                                          <p:spTgt spid="308228"/>
                                        </p:tgtEl>
                                      </p:cBhvr>
                                    </p:animEffect>
                                    <p:anim calcmode="lin" valueType="num">
                                      <p:cBhvr>
                                        <p:cTn id="8" dur="800" decel="100000" fill="hold"/>
                                        <p:tgtEl>
                                          <p:spTgt spid="308228"/>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308228"/>
                                        </p:tgtEl>
                                        <p:attrNameLst>
                                          <p:attrName>ppt_x</p:attrName>
                                        </p:attrNameLst>
                                      </p:cBhvr>
                                      <p:tavLst>
                                        <p:tav tm="0">
                                          <p:val>
                                            <p:strVal val="#ppt_x+0.4"/>
                                          </p:val>
                                        </p:tav>
                                        <p:tav tm="100000">
                                          <p:val>
                                            <p:strVal val="#ppt_x-0.05"/>
                                          </p:val>
                                        </p:tav>
                                      </p:tavLst>
                                    </p:anim>
                                    <p:anim calcmode="lin" valueType="num">
                                      <p:cBhvr>
                                        <p:cTn id="10" dur="800" decel="100000" fill="hold"/>
                                        <p:tgtEl>
                                          <p:spTgt spid="3082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082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082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8236"/>
                                        </p:tgtEl>
                                        <p:attrNameLst>
                                          <p:attrName>style.visibility</p:attrName>
                                        </p:attrNameLst>
                                      </p:cBhvr>
                                      <p:to>
                                        <p:strVal val="visible"/>
                                      </p:to>
                                    </p:set>
                                    <p:animEffect transition="in" filter="wipe(down)">
                                      <p:cBhvr>
                                        <p:cTn id="17" dur="500"/>
                                        <p:tgtEl>
                                          <p:spTgt spid="30823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08243"/>
                                        </p:tgtEl>
                                        <p:attrNameLst>
                                          <p:attrName>style.visibility</p:attrName>
                                        </p:attrNameLst>
                                      </p:cBhvr>
                                      <p:to>
                                        <p:strVal val="visible"/>
                                      </p:to>
                                    </p:set>
                                    <p:animEffect transition="in" filter="dissolve">
                                      <p:cBhvr>
                                        <p:cTn id="22" dur="500"/>
                                        <p:tgtEl>
                                          <p:spTgt spid="308243"/>
                                        </p:tgtEl>
                                      </p:cBhvr>
                                    </p:animEffect>
                                  </p:childTnLst>
                                </p:cTn>
                              </p:par>
                            </p:childTnLst>
                          </p:cTn>
                        </p:par>
                      </p:childTnLst>
                    </p:cTn>
                  </p:par>
                  <p:par>
                    <p:cTn id="23" fill="hold">
                      <p:stCondLst>
                        <p:cond delay="indefinite"/>
                      </p:stCondLst>
                      <p:childTnLst>
                        <p:par>
                          <p:cTn id="24" fill="hold">
                            <p:stCondLst>
                              <p:cond delay="0"/>
                            </p:stCondLst>
                            <p:childTnLst>
                              <p:par>
                                <p:cTn id="25" presetID="39" presetClass="entr" presetSubtype="0" accel="100000" fill="hold" nodeType="clickEffect">
                                  <p:stCondLst>
                                    <p:cond delay="0"/>
                                  </p:stCondLst>
                                  <p:childTnLst>
                                    <p:set>
                                      <p:cBhvr>
                                        <p:cTn id="26" dur="1" fill="hold">
                                          <p:stCondLst>
                                            <p:cond delay="0"/>
                                          </p:stCondLst>
                                        </p:cTn>
                                        <p:tgtEl>
                                          <p:spTgt spid="308240"/>
                                        </p:tgtEl>
                                        <p:attrNameLst>
                                          <p:attrName>style.visibility</p:attrName>
                                        </p:attrNameLst>
                                      </p:cBhvr>
                                      <p:to>
                                        <p:strVal val="visible"/>
                                      </p:to>
                                    </p:set>
                                    <p:anim calcmode="lin" valueType="num">
                                      <p:cBhvr>
                                        <p:cTn id="27" dur="500" fill="hold"/>
                                        <p:tgtEl>
                                          <p:spTgt spid="308240"/>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308240"/>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308240"/>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308240"/>
                                        </p:tgtEl>
                                        <p:attrNameLst>
                                          <p:attrName>ppt_y</p:attrName>
                                        </p:attrNameLst>
                                      </p:cBhvr>
                                      <p:tavLst>
                                        <p:tav tm="0">
                                          <p:val>
                                            <p:strVal val="#ppt_y"/>
                                          </p:val>
                                        </p:tav>
                                        <p:tav tm="100000">
                                          <p:val>
                                            <p:strVal val="#ppt_y"/>
                                          </p:val>
                                        </p:tav>
                                      </p:tavLst>
                                    </p:anim>
                                  </p:childTnLst>
                                </p:cTn>
                              </p:par>
                              <p:par>
                                <p:cTn id="31" presetID="39" presetClass="entr" presetSubtype="0" accel="100000" fill="hold" nodeType="withEffect">
                                  <p:stCondLst>
                                    <p:cond delay="0"/>
                                  </p:stCondLst>
                                  <p:childTnLst>
                                    <p:set>
                                      <p:cBhvr>
                                        <p:cTn id="32" dur="1" fill="hold">
                                          <p:stCondLst>
                                            <p:cond delay="0"/>
                                          </p:stCondLst>
                                        </p:cTn>
                                        <p:tgtEl>
                                          <p:spTgt spid="308241"/>
                                        </p:tgtEl>
                                        <p:attrNameLst>
                                          <p:attrName>style.visibility</p:attrName>
                                        </p:attrNameLst>
                                      </p:cBhvr>
                                      <p:to>
                                        <p:strVal val="visible"/>
                                      </p:to>
                                    </p:set>
                                    <p:anim calcmode="lin" valueType="num">
                                      <p:cBhvr>
                                        <p:cTn id="33" dur="500" fill="hold"/>
                                        <p:tgtEl>
                                          <p:spTgt spid="308241"/>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308241"/>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308241"/>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3082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6"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58050" name="Rectangle 5"/>
          <p:cNvSpPr/>
          <p:nvPr/>
        </p:nvSpPr>
        <p:spPr>
          <a:xfrm>
            <a:off x="250825" y="908050"/>
            <a:ext cx="8642350" cy="768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o"/>
            </a:pPr>
            <a:r>
              <a:rPr lang="zh-CN" altLang="en-US" sz="2700" b="1" dirty="0">
                <a:latin typeface="Arial" panose="020B0604020202020204" pitchFamily="34" charset="0"/>
                <a:ea typeface="宋体" panose="02010600030101010101" pitchFamily="2" charset="-122"/>
              </a:rPr>
              <a:t>例</a:t>
            </a:r>
            <a:r>
              <a:rPr lang="en-US" altLang="zh-CN" sz="2700" b="1" dirty="0">
                <a:latin typeface="Arial" panose="020B0604020202020204" pitchFamily="34" charset="0"/>
                <a:ea typeface="宋体" panose="02010600030101010101" pitchFamily="2" charset="-122"/>
              </a:rPr>
              <a:t>8.2</a:t>
            </a:r>
            <a:endParaRPr lang="en-US" altLang="zh-CN" sz="2600" b="1" dirty="0">
              <a:latin typeface="Arial" panose="020B0604020202020204" pitchFamily="34" charset="0"/>
              <a:ea typeface="宋体" panose="02010600030101010101" pitchFamily="2" charset="-122"/>
            </a:endParaRPr>
          </a:p>
        </p:txBody>
      </p:sp>
      <p:sp>
        <p:nvSpPr>
          <p:cNvPr id="258051" name="Rectangle 6"/>
          <p:cNvSpPr>
            <a:spLocks noGrp="1"/>
          </p:cNvSpPr>
          <p:nvPr>
            <p:ph idx="1"/>
          </p:nvPr>
        </p:nvSpPr>
        <p:spPr>
          <a:xfrm>
            <a:off x="304800" y="1524000"/>
            <a:ext cx="3124200" cy="914400"/>
          </a:xfrm>
        </p:spPr>
        <p:txBody>
          <a:bodyPr vert="horz" wrap="square" lIns="91440" tIns="45720" rIns="91440" bIns="45720" anchor="t" anchorCtr="0"/>
          <a:p>
            <a:pPr marL="173355" indent="-173355" eaLnBrk="1" hangingPunct="1">
              <a:lnSpc>
                <a:spcPct val="150000"/>
              </a:lnSpc>
              <a:buSzPct val="60000"/>
              <a:buFont typeface="Wingdings" panose="05000000000000000000" pitchFamily="2" charset="2"/>
              <a:buChar char="n"/>
            </a:pPr>
            <a:r>
              <a:rPr lang="en-US" altLang="zh-CN" sz="2600" b="1" dirty="0"/>
              <a:t>  </a:t>
            </a:r>
            <a:r>
              <a:rPr lang="zh-CN" altLang="en-US" sz="2600" b="1" dirty="0"/>
              <a:t>样本</a:t>
            </a:r>
            <a:r>
              <a:rPr lang="en-US" altLang="zh-CN" sz="2600" b="1" dirty="0"/>
              <a:t>:</a:t>
            </a:r>
            <a:endParaRPr lang="en-US" altLang="zh-CN" sz="2600" b="1" dirty="0"/>
          </a:p>
        </p:txBody>
      </p:sp>
      <p:graphicFrame>
        <p:nvGraphicFramePr>
          <p:cNvPr id="258052" name="Object 18"/>
          <p:cNvGraphicFramePr/>
          <p:nvPr/>
        </p:nvGraphicFramePr>
        <p:xfrm>
          <a:off x="1879600" y="1676400"/>
          <a:ext cx="2590800" cy="457200"/>
        </p:xfrm>
        <a:graphic>
          <a:graphicData uri="http://schemas.openxmlformats.org/presentationml/2006/ole">
            <mc:AlternateContent xmlns:mc="http://schemas.openxmlformats.org/markup-compatibility/2006">
              <mc:Choice xmlns:v="urn:schemas-microsoft-com:vml" Requires="v">
                <p:oleObj spid="_x0000_s3229" name="" r:id="rId1" imgW="1295400" imgH="228600" progId="Equation.3">
                  <p:embed/>
                </p:oleObj>
              </mc:Choice>
              <mc:Fallback>
                <p:oleObj name="" r:id="rId1" imgW="1295400" imgH="228600" progId="Equation.3">
                  <p:embed/>
                  <p:pic>
                    <p:nvPicPr>
                      <p:cNvPr id="0" name="图片 3228"/>
                      <p:cNvPicPr/>
                      <p:nvPr/>
                    </p:nvPicPr>
                    <p:blipFill>
                      <a:blip r:embed="rId2"/>
                      <a:stretch>
                        <a:fillRect/>
                      </a:stretch>
                    </p:blipFill>
                    <p:spPr>
                      <a:xfrm>
                        <a:off x="1879600" y="1676400"/>
                        <a:ext cx="2590800" cy="457200"/>
                      </a:xfrm>
                      <a:prstGeom prst="rect">
                        <a:avLst/>
                      </a:prstGeom>
                      <a:noFill/>
                      <a:ln w="38100">
                        <a:noFill/>
                        <a:miter/>
                      </a:ln>
                    </p:spPr>
                  </p:pic>
                </p:oleObj>
              </mc:Fallback>
            </mc:AlternateContent>
          </a:graphicData>
        </a:graphic>
      </p:graphicFrame>
      <p:graphicFrame>
        <p:nvGraphicFramePr>
          <p:cNvPr id="258053" name="Object 19"/>
          <p:cNvGraphicFramePr/>
          <p:nvPr/>
        </p:nvGraphicFramePr>
        <p:xfrm>
          <a:off x="4914900" y="1676400"/>
          <a:ext cx="2743200" cy="457200"/>
        </p:xfrm>
        <a:graphic>
          <a:graphicData uri="http://schemas.openxmlformats.org/presentationml/2006/ole">
            <mc:AlternateContent xmlns:mc="http://schemas.openxmlformats.org/markup-compatibility/2006">
              <mc:Choice xmlns:v="urn:schemas-microsoft-com:vml" Requires="v">
                <p:oleObj spid="_x0000_s3227" name="" r:id="rId3" imgW="1371600" imgH="228600" progId="Equation.3">
                  <p:embed/>
                </p:oleObj>
              </mc:Choice>
              <mc:Fallback>
                <p:oleObj name="" r:id="rId3" imgW="1371600" imgH="228600" progId="Equation.3">
                  <p:embed/>
                  <p:pic>
                    <p:nvPicPr>
                      <p:cNvPr id="0" name="图片 3226"/>
                      <p:cNvPicPr/>
                      <p:nvPr/>
                    </p:nvPicPr>
                    <p:blipFill>
                      <a:blip r:embed="rId4"/>
                      <a:stretch>
                        <a:fillRect/>
                      </a:stretch>
                    </p:blipFill>
                    <p:spPr>
                      <a:xfrm>
                        <a:off x="4914900" y="1676400"/>
                        <a:ext cx="2743200" cy="457200"/>
                      </a:xfrm>
                      <a:prstGeom prst="rect">
                        <a:avLst/>
                      </a:prstGeom>
                      <a:noFill/>
                      <a:ln w="38100">
                        <a:noFill/>
                        <a:miter/>
                      </a:ln>
                    </p:spPr>
                  </p:pic>
                </p:oleObj>
              </mc:Fallback>
            </mc:AlternateContent>
          </a:graphicData>
        </a:graphic>
      </p:graphicFrame>
      <p:grpSp>
        <p:nvGrpSpPr>
          <p:cNvPr id="2" name="Group 28"/>
          <p:cNvGrpSpPr/>
          <p:nvPr/>
        </p:nvGrpSpPr>
        <p:grpSpPr>
          <a:xfrm>
            <a:off x="4343400" y="3886200"/>
            <a:ext cx="4419600" cy="2547938"/>
            <a:chOff x="2736" y="2448"/>
            <a:chExt cx="2784" cy="1605"/>
          </a:xfrm>
        </p:grpSpPr>
        <p:sp>
          <p:nvSpPr>
            <p:cNvPr id="258055" name="Text Box 21"/>
            <p:cNvSpPr txBox="1"/>
            <p:nvPr/>
          </p:nvSpPr>
          <p:spPr>
            <a:xfrm>
              <a:off x="2976" y="2448"/>
              <a:ext cx="2544" cy="1605"/>
            </a:xfrm>
            <a:prstGeom prst="rect">
              <a:avLst/>
            </a:prstGeom>
            <a:gradFill rotWithShape="1">
              <a:gsLst>
                <a:gs pos="0">
                  <a:srgbClr val="FF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步骤：</a:t>
              </a:r>
              <a:endParaRPr lang="zh-CN" altLang="en-US" sz="2600" b="1" dirty="0">
                <a:latin typeface="Times New Roman" panose="02020603050405020304" pitchFamily="18" charset="0"/>
                <a:ea typeface="宋体" panose="02010600030101010101" pitchFamily="2" charset="-122"/>
              </a:endParaRPr>
            </a:p>
            <a:p>
              <a:pPr>
                <a:spcBef>
                  <a:spcPct val="50000"/>
                </a:spcBef>
              </a:pPr>
              <a:endParaRPr lang="zh-CN" altLang="en-US" sz="2600" b="1" dirty="0">
                <a:latin typeface="Times New Roman" panose="02020603050405020304" pitchFamily="18" charset="0"/>
                <a:ea typeface="宋体" panose="02010600030101010101" pitchFamily="2" charset="-122"/>
              </a:endParaRPr>
            </a:p>
            <a:p>
              <a:pPr>
                <a:spcBef>
                  <a:spcPct val="50000"/>
                </a:spcBef>
              </a:pPr>
              <a:endParaRPr lang="zh-CN" altLang="en-US" sz="2800" b="1" dirty="0">
                <a:latin typeface="Times New Roman" panose="02020603050405020304" pitchFamily="18" charset="0"/>
                <a:ea typeface="宋体" panose="02010600030101010101" pitchFamily="2" charset="-122"/>
              </a:endParaRPr>
            </a:p>
            <a:p>
              <a:pPr>
                <a:spcBef>
                  <a:spcPct val="50000"/>
                </a:spcBef>
              </a:pPr>
              <a:endParaRPr lang="zh-CN" altLang="en-US" sz="2800" b="1" dirty="0">
                <a:latin typeface="Times New Roman" panose="02020603050405020304" pitchFamily="18" charset="0"/>
                <a:ea typeface="宋体" panose="02010600030101010101" pitchFamily="2" charset="-122"/>
              </a:endParaRPr>
            </a:p>
            <a:p>
              <a:pPr>
                <a:lnSpc>
                  <a:spcPct val="40000"/>
                </a:lnSpc>
              </a:pPr>
              <a:endParaRPr lang="en-US" altLang="zh-CN" sz="2800" b="1" dirty="0">
                <a:latin typeface="Times New Roman" panose="02020603050405020304" pitchFamily="18" charset="0"/>
                <a:ea typeface="宋体" panose="02010600030101010101" pitchFamily="2" charset="-122"/>
              </a:endParaRPr>
            </a:p>
          </p:txBody>
        </p:sp>
        <p:sp>
          <p:nvSpPr>
            <p:cNvPr id="258056" name="Rectangle 22"/>
            <p:cNvSpPr/>
            <p:nvPr/>
          </p:nvSpPr>
          <p:spPr>
            <a:xfrm>
              <a:off x="2736" y="2793"/>
              <a:ext cx="2496" cy="308"/>
            </a:xfrm>
            <a:prstGeom prst="rect">
              <a:avLst/>
            </a:prstGeom>
            <a:noFill/>
            <a:ln w="9525">
              <a:noFill/>
            </a:ln>
          </p:spPr>
          <p:txBody>
            <a:bodyPr anchor="t" anchorCtr="0">
              <a:spAutoFit/>
            </a:bodyPr>
            <a:p>
              <a:pPr algn="ctr">
                <a:spcBef>
                  <a:spcPct val="50000"/>
                </a:spcBef>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1</a:t>
              </a:r>
              <a:r>
                <a:rPr lang="zh-CN" altLang="en-US" sz="2600" b="1" dirty="0">
                  <a:latin typeface="Times New Roman" panose="02020603050405020304" pitchFamily="18" charset="0"/>
                  <a:ea typeface="宋体" panose="02010600030101010101" pitchFamily="2" charset="-122"/>
                </a:rPr>
                <a:t>）设计</a:t>
              </a:r>
              <a:r>
                <a:rPr lang="en-US" altLang="zh-CN" sz="2600" b="1" dirty="0">
                  <a:latin typeface="Times New Roman" panose="02020603050405020304" pitchFamily="18" charset="0"/>
                  <a:ea typeface="宋体" panose="02010600030101010101" pitchFamily="2" charset="-122"/>
                </a:rPr>
                <a:t>DHNN</a:t>
              </a:r>
              <a:r>
                <a:rPr lang="zh-CN" altLang="en-US" sz="2600" b="1" dirty="0">
                  <a:latin typeface="Times New Roman" panose="02020603050405020304" pitchFamily="18" charset="0"/>
                  <a:ea typeface="宋体" panose="02010600030101010101" pitchFamily="2" charset="-122"/>
                </a:rPr>
                <a:t>结构</a:t>
              </a:r>
              <a:endParaRPr lang="zh-CN" altLang="en-US" sz="2600" b="1" dirty="0">
                <a:latin typeface="Times New Roman" panose="02020603050405020304" pitchFamily="18" charset="0"/>
                <a:ea typeface="宋体" panose="02010600030101010101" pitchFamily="2" charset="-122"/>
              </a:endParaRPr>
            </a:p>
          </p:txBody>
        </p:sp>
        <p:sp>
          <p:nvSpPr>
            <p:cNvPr id="258057" name="Rectangle 23"/>
            <p:cNvSpPr/>
            <p:nvPr/>
          </p:nvSpPr>
          <p:spPr>
            <a:xfrm>
              <a:off x="3120" y="3225"/>
              <a:ext cx="2160" cy="308"/>
            </a:xfrm>
            <a:prstGeom prst="rect">
              <a:avLst/>
            </a:prstGeom>
            <a:noFill/>
            <a:ln w="9525">
              <a:noFill/>
            </a:ln>
          </p:spPr>
          <p:txBody>
            <a:bodyPr anchor="t" anchorCtr="0">
              <a:spAutoFit/>
            </a:bodyPr>
            <a:p>
              <a:pPr algn="ctr">
                <a:spcBef>
                  <a:spcPct val="20000"/>
                </a:spcBef>
                <a:buClr>
                  <a:schemeClr val="accent1"/>
                </a:buClr>
                <a:buSzPct val="80000"/>
                <a:buFont typeface="Wingdings" panose="05000000000000000000" pitchFamily="2" charset="2"/>
              </a:pP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2</a:t>
              </a:r>
              <a:r>
                <a:rPr lang="zh-CN" altLang="en-US" sz="2600" b="1" dirty="0">
                  <a:latin typeface="Times New Roman" panose="02020603050405020304" pitchFamily="18" charset="0"/>
                  <a:ea typeface="宋体" panose="02010600030101010101" pitchFamily="2" charset="-122"/>
                </a:rPr>
                <a:t>）设计连接权矩阵</a:t>
              </a:r>
              <a:endParaRPr lang="zh-CN" altLang="en-US" sz="2600" b="1" dirty="0">
                <a:latin typeface="Times New Roman" panose="02020603050405020304" pitchFamily="18" charset="0"/>
                <a:ea typeface="宋体" panose="02010600030101010101" pitchFamily="2" charset="-122"/>
              </a:endParaRPr>
            </a:p>
          </p:txBody>
        </p:sp>
        <p:sp>
          <p:nvSpPr>
            <p:cNvPr id="258058" name="Rectangle 24"/>
            <p:cNvSpPr/>
            <p:nvPr/>
          </p:nvSpPr>
          <p:spPr>
            <a:xfrm>
              <a:off x="3120" y="3696"/>
              <a:ext cx="1104" cy="308"/>
            </a:xfrm>
            <a:prstGeom prst="rect">
              <a:avLst/>
            </a:prstGeom>
            <a:noFill/>
            <a:ln w="9525">
              <a:noFill/>
            </a:ln>
          </p:spPr>
          <p:txBody>
            <a:bodyPr anchor="t" anchorCtr="0">
              <a:spAutoFit/>
            </a:bodyPr>
            <a:p>
              <a:pPr algn="ctr">
                <a:spcBef>
                  <a:spcPct val="20000"/>
                </a:spcBef>
                <a:buClr>
                  <a:schemeClr val="accent1"/>
                </a:buClr>
                <a:buSzPct val="80000"/>
                <a:buFont typeface="Wingdings" panose="05000000000000000000" pitchFamily="2" charset="2"/>
              </a:pP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3</a:t>
              </a:r>
              <a:r>
                <a:rPr lang="zh-CN" altLang="en-US" sz="2600" b="1" dirty="0">
                  <a:latin typeface="Times New Roman" panose="02020603050405020304" pitchFamily="18" charset="0"/>
                  <a:ea typeface="宋体" panose="02010600030101010101" pitchFamily="2" charset="-122"/>
                </a:rPr>
                <a:t>）测试</a:t>
              </a:r>
              <a:endParaRPr lang="zh-CN" altLang="en-US" sz="2600" b="1" dirty="0">
                <a:latin typeface="Times New Roman" panose="02020603050405020304" pitchFamily="18" charset="0"/>
                <a:ea typeface="宋体" panose="02010600030101010101" pitchFamily="2" charset="-122"/>
              </a:endParaRPr>
            </a:p>
          </p:txBody>
        </p:sp>
      </p:grpSp>
      <p:grpSp>
        <p:nvGrpSpPr>
          <p:cNvPr id="3" name="Group 25"/>
          <p:cNvGrpSpPr/>
          <p:nvPr/>
        </p:nvGrpSpPr>
        <p:grpSpPr>
          <a:xfrm>
            <a:off x="381000" y="2362200"/>
            <a:ext cx="6056313" cy="3429000"/>
            <a:chOff x="649" y="1152"/>
            <a:chExt cx="3815" cy="2160"/>
          </a:xfrm>
        </p:grpSpPr>
        <p:pic>
          <p:nvPicPr>
            <p:cNvPr id="258060" name="Picture 26" descr="AMCONFUS"/>
            <p:cNvPicPr>
              <a:picLocks noChangeAspect="1"/>
            </p:cNvPicPr>
            <p:nvPr/>
          </p:nvPicPr>
          <p:blipFill>
            <a:blip r:embed="rId5"/>
            <a:stretch>
              <a:fillRect/>
            </a:stretch>
          </p:blipFill>
          <p:spPr>
            <a:xfrm>
              <a:off x="649" y="2208"/>
              <a:ext cx="647" cy="1104"/>
            </a:xfrm>
            <a:prstGeom prst="rect">
              <a:avLst/>
            </a:prstGeom>
            <a:noFill/>
            <a:ln w="9525">
              <a:noFill/>
            </a:ln>
          </p:spPr>
        </p:pic>
        <p:sp>
          <p:nvSpPr>
            <p:cNvPr id="258061" name="AutoShape 27"/>
            <p:cNvSpPr/>
            <p:nvPr/>
          </p:nvSpPr>
          <p:spPr>
            <a:xfrm>
              <a:off x="1296" y="1152"/>
              <a:ext cx="3168" cy="864"/>
            </a:xfrm>
            <a:prstGeom prst="cloudCallout">
              <a:avLst>
                <a:gd name="adj1" fmla="val -44509"/>
                <a:gd name="adj2" fmla="val 70023"/>
              </a:avLst>
            </a:prstGeom>
            <a:gradFill rotWithShape="0">
              <a:gsLst>
                <a:gs pos="0">
                  <a:srgbClr val="CCFFCC"/>
                </a:gs>
                <a:gs pos="50000">
                  <a:srgbClr val="FFFFFF"/>
                </a:gs>
                <a:gs pos="100000">
                  <a:srgbClr val="CCFFCC"/>
                </a:gs>
              </a:gsLst>
              <a:lin ang="18900000" scaled="1"/>
              <a:tileRect/>
            </a:gradFill>
            <a:ln w="9525" cap="flat" cmpd="sng">
              <a:solidFill>
                <a:srgbClr val="339966"/>
              </a:solidFill>
              <a:prstDash val="solid"/>
              <a:round/>
              <a:headEnd type="none" w="med" len="med"/>
              <a:tailEnd type="none" w="med" len="med"/>
            </a:ln>
          </p:spPr>
          <p:txBody>
            <a:bodyPr anchor="ctr" anchorCtr="0"/>
            <a:p>
              <a:pPr algn="ctr">
                <a:spcBef>
                  <a:spcPct val="50000"/>
                </a:spcBef>
              </a:pPr>
              <a:r>
                <a:rPr lang="zh-CN" altLang="en-US" sz="2800" b="1" dirty="0">
                  <a:latin typeface="Times New Roman" panose="02020603050405020304" pitchFamily="18" charset="0"/>
                  <a:ea typeface="宋体" panose="02010600030101010101" pitchFamily="2" charset="-122"/>
                </a:rPr>
                <a:t>具体怎样实现联想记忆？</a:t>
              </a:r>
              <a:endParaRPr lang="zh-CN" altLang="en-US" sz="2800" b="1" dirty="0">
                <a:latin typeface="Times New Roman" panose="02020603050405020304" pitchFamily="18" charset="0"/>
                <a:ea typeface="宋体" panose="02010600030101010101" pitchFamily="2" charset="-122"/>
              </a:endParaRPr>
            </a:p>
          </p:txBody>
        </p:sp>
      </p:grpSp>
      <p:sp>
        <p:nvSpPr>
          <p:cNvPr id="258062" name="Rectangle 29"/>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fltVal val="0.00000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1506"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solidFill>
                  <a:schemeClr val="bg1"/>
                </a:solidFill>
                <a:latin typeface="Times New Roman" panose="02020603050405020304" pitchFamily="18" charset="0"/>
                <a:ea typeface="黑体" panose="02010609060101010101" pitchFamily="2" charset="-122"/>
              </a:rPr>
              <a:t>第</a:t>
            </a:r>
            <a:r>
              <a:rPr lang="en-US" altLang="zh-CN" sz="3600" dirty="0">
                <a:solidFill>
                  <a:schemeClr val="bg1"/>
                </a:solidFill>
                <a:latin typeface="Times New Roman" panose="02020603050405020304" pitchFamily="18" charset="0"/>
                <a:ea typeface="黑体" panose="02010609060101010101" pitchFamily="2" charset="-122"/>
              </a:rPr>
              <a:t>8</a:t>
            </a:r>
            <a:r>
              <a:rPr lang="zh-CN" altLang="en-US" sz="3600" dirty="0">
                <a:solidFill>
                  <a:schemeClr val="bg1"/>
                </a:solidFill>
                <a:latin typeface="Times New Roman" panose="02020603050405020304" pitchFamily="18" charset="0"/>
                <a:ea typeface="黑体" panose="02010609060101010101" pitchFamily="2" charset="-122"/>
              </a:rPr>
              <a:t>章  人工神经网络及其应用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400389" name="Rectangle 5"/>
          <p:cNvSpPr/>
          <p:nvPr/>
        </p:nvSpPr>
        <p:spPr>
          <a:xfrm>
            <a:off x="152400" y="923925"/>
            <a:ext cx="8740775" cy="5400675"/>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o"/>
            </a:pPr>
            <a:r>
              <a:rPr lang="zh-CN" altLang="en-US" sz="2400" dirty="0">
                <a:latin typeface="+mn-ea"/>
                <a:ea typeface="+mn-ea"/>
                <a:cs typeface="+mn-ea"/>
              </a:rPr>
              <a:t>人工神经网络是对人脑或生物神经网络若干基本特性的抽象和模拟。为现实</a:t>
            </a:r>
            <a:r>
              <a:rPr lang="zh-CN" altLang="en-US" sz="2400" dirty="0">
                <a:latin typeface="+mn-ea"/>
                <a:ea typeface="+mn-ea"/>
                <a:cs typeface="+mn-ea"/>
              </a:rPr>
              <a:t>社会许多问题的研究提供了一条新的思路，目前已经在模式识别、机器视觉、决策分析、智能计算、组合优化问题求解、数据挖掘等方面获得成功应用。</a:t>
            </a:r>
            <a:endParaRPr lang="zh-CN" altLang="en-US" sz="2400" dirty="0">
              <a:latin typeface="+mn-ea"/>
              <a:ea typeface="+mn-ea"/>
              <a:cs typeface="+mn-ea"/>
            </a:endParaRPr>
          </a:p>
          <a:p>
            <a:pPr marL="469900" indent="-469900">
              <a:lnSpc>
                <a:spcPct val="120000"/>
              </a:lnSpc>
              <a:spcBef>
                <a:spcPct val="20000"/>
              </a:spcBef>
              <a:buClr>
                <a:schemeClr val="accent2"/>
              </a:buClr>
              <a:buFont typeface="Wingdings" panose="05000000000000000000" pitchFamily="2" charset="2"/>
              <a:buChar char="o"/>
            </a:pPr>
            <a:endParaRPr lang="zh-CN" altLang="en-US" sz="2400" dirty="0">
              <a:latin typeface="+mn-ea"/>
              <a:ea typeface="+mn-ea"/>
              <a:cs typeface="+mn-ea"/>
            </a:endParaRPr>
          </a:p>
          <a:p>
            <a:pPr marL="469900" indent="-469900">
              <a:lnSpc>
                <a:spcPct val="120000"/>
              </a:lnSpc>
              <a:spcBef>
                <a:spcPct val="20000"/>
              </a:spcBef>
              <a:buClr>
                <a:schemeClr val="accent2"/>
              </a:buClr>
              <a:buFont typeface="Wingdings" panose="05000000000000000000" pitchFamily="2" charset="2"/>
              <a:buChar char="o"/>
            </a:pPr>
            <a:r>
              <a:rPr lang="zh-CN" altLang="en-US" sz="2400" dirty="0">
                <a:latin typeface="+mn-ea"/>
                <a:ea typeface="+mn-ea"/>
                <a:cs typeface="+mn-ea"/>
              </a:rPr>
              <a:t>本章着重介绍最基本、最典型、应用最广泛的</a:t>
            </a:r>
            <a:r>
              <a:rPr lang="en-US" altLang="zh-CN" sz="2400" dirty="0">
                <a:latin typeface="+mn-ea"/>
                <a:ea typeface="+mn-ea"/>
                <a:cs typeface="+mn-ea"/>
              </a:rPr>
              <a:t>BP</a:t>
            </a:r>
            <a:r>
              <a:rPr lang="zh-CN" altLang="en-US" sz="2400" dirty="0">
                <a:latin typeface="+mn-ea"/>
                <a:ea typeface="+mn-ea"/>
                <a:cs typeface="+mn-ea"/>
              </a:rPr>
              <a:t>神经网络和</a:t>
            </a:r>
            <a:r>
              <a:rPr lang="en-US" altLang="zh-CN" sz="2400" dirty="0">
                <a:latin typeface="+mn-ea"/>
                <a:ea typeface="+mn-ea"/>
                <a:cs typeface="+mn-ea"/>
              </a:rPr>
              <a:t>Hopfield</a:t>
            </a:r>
            <a:r>
              <a:rPr lang="zh-CN" altLang="en-US" sz="2400" dirty="0">
                <a:latin typeface="+mn-ea"/>
                <a:ea typeface="+mn-ea"/>
                <a:cs typeface="+mn-ea"/>
              </a:rPr>
              <a:t>神经网络，</a:t>
            </a:r>
            <a:r>
              <a:rPr lang="en-US" altLang="zh-CN" sz="2400" dirty="0">
                <a:latin typeface="+mn-ea"/>
                <a:ea typeface="+mn-ea"/>
                <a:cs typeface="+mn-ea"/>
              </a:rPr>
              <a:t>LSTM</a:t>
            </a:r>
            <a:r>
              <a:rPr lang="zh-CN" altLang="en-US" sz="2400" dirty="0">
                <a:latin typeface="+mn-ea"/>
                <a:ea typeface="+mn-ea"/>
                <a:cs typeface="+mn-ea"/>
              </a:rPr>
              <a:t>以及</a:t>
            </a:r>
            <a:r>
              <a:rPr lang="en-US" altLang="zh-CN" sz="2400" dirty="0">
                <a:latin typeface="+mn-ea"/>
                <a:ea typeface="+mn-ea"/>
                <a:cs typeface="+mn-ea"/>
              </a:rPr>
              <a:t>Transformer</a:t>
            </a:r>
            <a:r>
              <a:rPr lang="zh-CN" altLang="en-US" sz="2400" dirty="0">
                <a:latin typeface="+mn-ea"/>
                <a:ea typeface="+mn-ea"/>
                <a:cs typeface="+mn-ea"/>
              </a:rPr>
              <a:t>等在模式识别、联想记忆、智能计算等</a:t>
            </a:r>
            <a:r>
              <a:rPr lang="zh-CN" altLang="en-US" sz="2400" dirty="0">
                <a:latin typeface="+mn-ea"/>
                <a:ea typeface="+mn-ea"/>
                <a:cs typeface="+mn-ea"/>
              </a:rPr>
              <a:t>问题求解等方面的应用。</a:t>
            </a:r>
            <a:endParaRPr lang="zh-CN" altLang="en-US" sz="2400" dirty="0">
              <a:latin typeface="+mn-ea"/>
              <a:ea typeface="+mn-ea"/>
              <a:cs typeface="+mn-ea"/>
            </a:endParaRPr>
          </a:p>
        </p:txBody>
      </p:sp>
    </p:spTree>
  </p:cSld>
  <p:clrMapOvr>
    <a:masterClrMapping/>
  </p:clrMapOvr>
  <p:transition>
    <p:random/>
  </p:transition>
  <p:timing>
    <p:tnLst>
      <p:par>
        <p:cTn id="1" dur="indefinite" restart="never" nodeType="tmRoot"/>
      </p:par>
    </p:tnLst>
    <p:bldLst>
      <p:bldP spid="400389" grpId="0" advAuto="100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p:txBody>
          <a:bodyPr anchor="b" anchorCtr="0"/>
          <a:p>
            <a:endParaRPr lang="zh-CN" altLang="en-US"/>
          </a:p>
        </p:txBody>
      </p:sp>
      <p:pic>
        <p:nvPicPr>
          <p:cNvPr id="46082" name="内容占位符 2"/>
          <p:cNvPicPr>
            <a:picLocks noGrp="1" noChangeAspect="1"/>
          </p:cNvPicPr>
          <p:nvPr>
            <p:ph idx="1"/>
          </p:nvPr>
        </p:nvPicPr>
        <p:blipFill>
          <a:blip r:embed="rId1"/>
          <a:stretch>
            <a:fillRect/>
          </a:stretch>
        </p:blipFill>
        <p:spPr>
          <a:xfrm>
            <a:off x="114300" y="942975"/>
            <a:ext cx="8915400" cy="5345113"/>
          </a:xfrm>
        </p:spPr>
      </p:pic>
    </p:spTree>
  </p:cSld>
  <p:clrMapOvr>
    <a:masterClrMapping/>
  </p:clrMapOvr>
  <p:transition>
    <p:random/>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59074" name="Rectangle 5"/>
          <p:cNvSpPr>
            <a:spLocks noGrp="1"/>
          </p:cNvSpPr>
          <p:nvPr>
            <p:ph idx="1"/>
          </p:nvPr>
        </p:nvSpPr>
        <p:spPr>
          <a:xfrm>
            <a:off x="4572000" y="1692275"/>
            <a:ext cx="3124200" cy="914400"/>
          </a:xfrm>
        </p:spPr>
        <p:txBody>
          <a:bodyPr vert="horz" wrap="square" lIns="91440" tIns="45720" rIns="91440" bIns="45720" anchor="t" anchorCtr="0"/>
          <a:p>
            <a:pPr marL="173355" indent="-173355" eaLnBrk="1" hangingPunct="1">
              <a:lnSpc>
                <a:spcPct val="150000"/>
              </a:lnSpc>
              <a:buSzPct val="60000"/>
              <a:buFont typeface="Wingdings" panose="05000000000000000000" pitchFamily="2" charset="2"/>
              <a:buChar char="n"/>
            </a:pPr>
            <a:r>
              <a:rPr lang="en-US" altLang="zh-CN" sz="2600" b="1" dirty="0"/>
              <a:t>  </a:t>
            </a:r>
            <a:r>
              <a:rPr lang="zh-CN" altLang="en-US" sz="2600" b="1" dirty="0"/>
              <a:t>样本</a:t>
            </a:r>
            <a:r>
              <a:rPr lang="en-US" altLang="zh-CN" sz="2600" b="1" dirty="0"/>
              <a:t>:</a:t>
            </a:r>
            <a:endParaRPr lang="en-US" altLang="zh-CN" sz="2600" b="1" dirty="0"/>
          </a:p>
        </p:txBody>
      </p:sp>
      <p:sp>
        <p:nvSpPr>
          <p:cNvPr id="259075" name="Text Box 8"/>
          <p:cNvSpPr txBox="1"/>
          <p:nvPr/>
        </p:nvSpPr>
        <p:spPr>
          <a:xfrm>
            <a:off x="228600" y="958850"/>
            <a:ext cx="4114800" cy="488950"/>
          </a:xfrm>
          <a:prstGeom prst="rect">
            <a:avLst/>
          </a:prstGeom>
          <a:noFill/>
          <a:ln w="9525">
            <a:noFill/>
          </a:ln>
        </p:spPr>
        <p:txBody>
          <a:bodyPr anchor="t" anchorCtr="0">
            <a:spAutoFit/>
          </a:bodyPr>
          <a:p>
            <a:pPr>
              <a:spcBef>
                <a:spcPct val="50000"/>
              </a:spcBef>
              <a:buClr>
                <a:srgbClr val="0000CC"/>
              </a:buClr>
              <a:buSzPct val="80000"/>
              <a:buFont typeface="Wingdings" panose="05000000000000000000" pitchFamily="2" charset="2"/>
              <a:buBlip>
                <a:blip r:embed="rId1"/>
              </a:buBlip>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1</a:t>
            </a:r>
            <a:r>
              <a:rPr lang="zh-CN" altLang="en-US" sz="2600" b="1" dirty="0">
                <a:latin typeface="Times New Roman" panose="02020603050405020304" pitchFamily="18" charset="0"/>
                <a:ea typeface="宋体" panose="02010600030101010101" pitchFamily="2" charset="-122"/>
              </a:rPr>
              <a:t>）设计</a:t>
            </a:r>
            <a:r>
              <a:rPr lang="en-US" altLang="zh-CN" sz="2600" b="1" dirty="0">
                <a:latin typeface="Times New Roman" panose="02020603050405020304" pitchFamily="18" charset="0"/>
                <a:ea typeface="宋体" panose="02010600030101010101" pitchFamily="2" charset="-122"/>
              </a:rPr>
              <a:t>DHNN</a:t>
            </a:r>
            <a:r>
              <a:rPr lang="zh-CN" altLang="en-US" sz="2600" b="1" dirty="0">
                <a:latin typeface="Times New Roman" panose="02020603050405020304" pitchFamily="18" charset="0"/>
                <a:ea typeface="宋体" panose="02010600030101010101" pitchFamily="2" charset="-122"/>
              </a:rPr>
              <a:t>结构</a:t>
            </a:r>
            <a:endParaRPr lang="zh-CN" altLang="en-US" sz="2600" b="1" dirty="0">
              <a:latin typeface="Times New Roman" panose="02020603050405020304" pitchFamily="18" charset="0"/>
              <a:ea typeface="宋体" panose="02010600030101010101" pitchFamily="2" charset="-122"/>
            </a:endParaRPr>
          </a:p>
        </p:txBody>
      </p:sp>
      <p:grpSp>
        <p:nvGrpSpPr>
          <p:cNvPr id="2" name="Group 9"/>
          <p:cNvGrpSpPr/>
          <p:nvPr/>
        </p:nvGrpSpPr>
        <p:grpSpPr>
          <a:xfrm>
            <a:off x="228600" y="1395413"/>
            <a:ext cx="4876800" cy="5005387"/>
            <a:chOff x="480" y="1440"/>
            <a:chExt cx="2304" cy="2346"/>
          </a:xfrm>
        </p:grpSpPr>
        <p:sp>
          <p:nvSpPr>
            <p:cNvPr id="259077" name="Text Box 10"/>
            <p:cNvSpPr txBox="1"/>
            <p:nvPr/>
          </p:nvSpPr>
          <p:spPr>
            <a:xfrm>
              <a:off x="672" y="3600"/>
              <a:ext cx="2112" cy="186"/>
            </a:xfrm>
            <a:prstGeom prst="rect">
              <a:avLst/>
            </a:prstGeom>
            <a:noFill/>
            <a:ln w="9525">
              <a:noFill/>
            </a:ln>
          </p:spPr>
          <p:txBody>
            <a:bodyPr anchor="t" anchorCtr="0">
              <a:spAutoFit/>
            </a:bodyPr>
            <a:p>
              <a:pPr>
                <a:spcBef>
                  <a:spcPct val="50000"/>
                </a:spcBef>
              </a:pPr>
              <a:r>
                <a:rPr lang="en-US" altLang="zh-CN" sz="2000" b="1" dirty="0">
                  <a:latin typeface="Times New Roman" panose="02020603050405020304" pitchFamily="18" charset="0"/>
                  <a:ea typeface="宋体" panose="02010600030101010101" pitchFamily="2" charset="-122"/>
                </a:rPr>
                <a:t>3</a:t>
              </a:r>
              <a:r>
                <a:rPr lang="zh-CN" altLang="en-US" sz="2000" b="1" dirty="0">
                  <a:latin typeface="Times New Roman" panose="02020603050405020304" pitchFamily="18" charset="0"/>
                  <a:ea typeface="宋体" panose="02010600030101010101" pitchFamily="2" charset="-122"/>
                </a:rPr>
                <a:t>神经元的</a:t>
              </a:r>
              <a:r>
                <a:rPr lang="en-US" altLang="zh-CN" sz="2000" b="1" dirty="0">
                  <a:latin typeface="Times New Roman" panose="02020603050405020304" pitchFamily="18" charset="0"/>
                  <a:ea typeface="宋体" panose="02010600030101010101" pitchFamily="2" charset="-122"/>
                </a:rPr>
                <a:t>DHNN</a:t>
              </a:r>
              <a:r>
                <a:rPr lang="zh-CN" altLang="en-US" sz="2000" b="1" dirty="0">
                  <a:latin typeface="Times New Roman" panose="02020603050405020304" pitchFamily="18" charset="0"/>
                  <a:ea typeface="宋体" panose="02010600030101010101" pitchFamily="2" charset="-122"/>
                </a:rPr>
                <a:t>结构图</a:t>
              </a:r>
              <a:endParaRPr lang="zh-CN" altLang="en-US" sz="2000" b="1" dirty="0">
                <a:latin typeface="Times New Roman" panose="02020603050405020304" pitchFamily="18" charset="0"/>
                <a:ea typeface="宋体" panose="02010600030101010101" pitchFamily="2" charset="-122"/>
              </a:endParaRPr>
            </a:p>
          </p:txBody>
        </p:sp>
        <p:graphicFrame>
          <p:nvGraphicFramePr>
            <p:cNvPr id="259078" name="Object 11"/>
            <p:cNvGraphicFramePr/>
            <p:nvPr/>
          </p:nvGraphicFramePr>
          <p:xfrm>
            <a:off x="480" y="1440"/>
            <a:ext cx="2256" cy="2093"/>
          </p:xfrm>
          <a:graphic>
            <a:graphicData uri="http://schemas.openxmlformats.org/presentationml/2006/ole">
              <mc:AlternateContent xmlns:mc="http://schemas.openxmlformats.org/markup-compatibility/2006">
                <mc:Choice xmlns:v="urn:schemas-microsoft-com:vml" Requires="v">
                  <p:oleObj spid="_x0000_s3232" name="" r:id="rId2" imgW="2597150" imgH="2424430" progId="SmartDraw.2">
                    <p:embed/>
                  </p:oleObj>
                </mc:Choice>
                <mc:Fallback>
                  <p:oleObj name="" r:id="rId2" imgW="2597150" imgH="2424430" progId="SmartDraw.2">
                    <p:embed/>
                    <p:pic>
                      <p:nvPicPr>
                        <p:cNvPr id="0" name="图片 3231"/>
                        <p:cNvPicPr/>
                        <p:nvPr/>
                      </p:nvPicPr>
                      <p:blipFill>
                        <a:blip r:embed="rId3"/>
                        <a:stretch>
                          <a:fillRect/>
                        </a:stretch>
                      </p:blipFill>
                      <p:spPr>
                        <a:xfrm>
                          <a:off x="480" y="1440"/>
                          <a:ext cx="2256" cy="2093"/>
                        </a:xfrm>
                        <a:prstGeom prst="rect">
                          <a:avLst/>
                        </a:prstGeom>
                        <a:noFill/>
                        <a:ln w="38100">
                          <a:noFill/>
                          <a:miter/>
                        </a:ln>
                      </p:spPr>
                    </p:pic>
                  </p:oleObj>
                </mc:Fallback>
              </mc:AlternateContent>
            </a:graphicData>
          </a:graphic>
        </p:graphicFrame>
      </p:grpSp>
      <p:grpSp>
        <p:nvGrpSpPr>
          <p:cNvPr id="3" name="Group 12"/>
          <p:cNvGrpSpPr/>
          <p:nvPr/>
        </p:nvGrpSpPr>
        <p:grpSpPr>
          <a:xfrm>
            <a:off x="5562600" y="4800600"/>
            <a:ext cx="2590800" cy="533400"/>
            <a:chOff x="3600" y="2448"/>
            <a:chExt cx="1632" cy="336"/>
          </a:xfrm>
        </p:grpSpPr>
        <p:sp>
          <p:nvSpPr>
            <p:cNvPr id="259080" name="AutoShape 13" descr="再生纸"/>
            <p:cNvSpPr/>
            <p:nvPr/>
          </p:nvSpPr>
          <p:spPr>
            <a:xfrm>
              <a:off x="3600" y="2448"/>
              <a:ext cx="1632" cy="336"/>
            </a:xfrm>
            <a:prstGeom prst="roundRect">
              <a:avLst>
                <a:gd name="adj" fmla="val 16667"/>
              </a:avLst>
            </a:prstGeom>
            <a:blipFill rotWithShape="0">
              <a:blip r:embed="rId4"/>
            </a:blipFill>
            <a:ln w="9525">
              <a:noFill/>
            </a:ln>
          </p:spPr>
          <p:txBody>
            <a:bodyPr wrap="none" anchor="ctr" anchorCtr="0"/>
            <a:p>
              <a:pPr>
                <a:spcBef>
                  <a:spcPct val="50000"/>
                </a:spcBef>
              </a:pPr>
              <a:r>
                <a:rPr lang="zh-CN" altLang="en-US" sz="2400" b="1" dirty="0">
                  <a:latin typeface="Times New Roman" panose="02020603050405020304" pitchFamily="18" charset="0"/>
                  <a:ea typeface="宋体" panose="02010600030101010101" pitchFamily="2" charset="-122"/>
                </a:rPr>
                <a:t>注：</a:t>
              </a:r>
              <a:endParaRPr lang="zh-CN" altLang="en-US" sz="2400" b="1" dirty="0">
                <a:latin typeface="Times New Roman" panose="02020603050405020304" pitchFamily="18" charset="0"/>
                <a:ea typeface="宋体" panose="02010600030101010101" pitchFamily="2" charset="-122"/>
              </a:endParaRPr>
            </a:p>
          </p:txBody>
        </p:sp>
        <p:graphicFrame>
          <p:nvGraphicFramePr>
            <p:cNvPr id="259081" name="Object 14"/>
            <p:cNvGraphicFramePr/>
            <p:nvPr/>
          </p:nvGraphicFramePr>
          <p:xfrm>
            <a:off x="3984" y="2478"/>
            <a:ext cx="1223" cy="306"/>
          </p:xfrm>
          <a:graphic>
            <a:graphicData uri="http://schemas.openxmlformats.org/presentationml/2006/ole">
              <mc:AlternateContent xmlns:mc="http://schemas.openxmlformats.org/markup-compatibility/2006">
                <mc:Choice xmlns:v="urn:schemas-microsoft-com:vml" Requires="v">
                  <p:oleObj spid="_x0000_s3231" name="" r:id="rId5" imgW="965200" imgH="228600" progId="Equation.3">
                    <p:embed/>
                  </p:oleObj>
                </mc:Choice>
                <mc:Fallback>
                  <p:oleObj name="" r:id="rId5" imgW="965200" imgH="228600" progId="Equation.3">
                    <p:embed/>
                    <p:pic>
                      <p:nvPicPr>
                        <p:cNvPr id="0" name="图片 3230"/>
                        <p:cNvPicPr/>
                        <p:nvPr/>
                      </p:nvPicPr>
                      <p:blipFill>
                        <a:blip r:embed="rId6"/>
                        <a:stretch>
                          <a:fillRect/>
                        </a:stretch>
                      </p:blipFill>
                      <p:spPr>
                        <a:xfrm>
                          <a:off x="3984" y="2478"/>
                          <a:ext cx="1223" cy="306"/>
                        </a:xfrm>
                        <a:prstGeom prst="rect">
                          <a:avLst/>
                        </a:prstGeom>
                        <a:noFill/>
                        <a:ln w="38100">
                          <a:noFill/>
                          <a:miter/>
                        </a:ln>
                      </p:spPr>
                    </p:pic>
                  </p:oleObj>
                </mc:Fallback>
              </mc:AlternateContent>
            </a:graphicData>
          </a:graphic>
        </p:graphicFrame>
      </p:grpSp>
      <p:graphicFrame>
        <p:nvGraphicFramePr>
          <p:cNvPr id="259082" name="Object 15"/>
          <p:cNvGraphicFramePr/>
          <p:nvPr/>
        </p:nvGraphicFramePr>
        <p:xfrm>
          <a:off x="6057900" y="1828800"/>
          <a:ext cx="2616200" cy="457200"/>
        </p:xfrm>
        <a:graphic>
          <a:graphicData uri="http://schemas.openxmlformats.org/presentationml/2006/ole">
            <mc:AlternateContent xmlns:mc="http://schemas.openxmlformats.org/markup-compatibility/2006">
              <mc:Choice xmlns:v="urn:schemas-microsoft-com:vml" Requires="v">
                <p:oleObj spid="_x0000_s3233" name="" r:id="rId7" imgW="1308100" imgH="228600" progId="Equation.3">
                  <p:embed/>
                </p:oleObj>
              </mc:Choice>
              <mc:Fallback>
                <p:oleObj name="" r:id="rId7" imgW="1308100" imgH="228600" progId="Equation.3">
                  <p:embed/>
                  <p:pic>
                    <p:nvPicPr>
                      <p:cNvPr id="0" name="图片 3232"/>
                      <p:cNvPicPr/>
                      <p:nvPr/>
                    </p:nvPicPr>
                    <p:blipFill>
                      <a:blip r:embed="rId8"/>
                      <a:stretch>
                        <a:fillRect/>
                      </a:stretch>
                    </p:blipFill>
                    <p:spPr>
                      <a:xfrm>
                        <a:off x="6057900" y="1828800"/>
                        <a:ext cx="2616200" cy="457200"/>
                      </a:xfrm>
                      <a:prstGeom prst="rect">
                        <a:avLst/>
                      </a:prstGeom>
                      <a:noFill/>
                      <a:ln w="38100">
                        <a:noFill/>
                        <a:miter/>
                      </a:ln>
                    </p:spPr>
                  </p:pic>
                </p:oleObj>
              </mc:Fallback>
            </mc:AlternateContent>
          </a:graphicData>
        </a:graphic>
      </p:graphicFrame>
      <p:graphicFrame>
        <p:nvGraphicFramePr>
          <p:cNvPr id="259083" name="Object 16"/>
          <p:cNvGraphicFramePr/>
          <p:nvPr/>
        </p:nvGraphicFramePr>
        <p:xfrm>
          <a:off x="6057900" y="2514600"/>
          <a:ext cx="2743200" cy="457200"/>
        </p:xfrm>
        <a:graphic>
          <a:graphicData uri="http://schemas.openxmlformats.org/presentationml/2006/ole">
            <mc:AlternateContent xmlns:mc="http://schemas.openxmlformats.org/markup-compatibility/2006">
              <mc:Choice xmlns:v="urn:schemas-microsoft-com:vml" Requires="v">
                <p:oleObj spid="_x0000_s3234" name="" r:id="rId9" imgW="1371600" imgH="228600" progId="Equation.3">
                  <p:embed/>
                </p:oleObj>
              </mc:Choice>
              <mc:Fallback>
                <p:oleObj name="" r:id="rId9" imgW="1371600" imgH="228600" progId="Equation.3">
                  <p:embed/>
                  <p:pic>
                    <p:nvPicPr>
                      <p:cNvPr id="0" name="图片 3233"/>
                      <p:cNvPicPr/>
                      <p:nvPr/>
                    </p:nvPicPr>
                    <p:blipFill>
                      <a:blip r:embed="rId10"/>
                      <a:stretch>
                        <a:fillRect/>
                      </a:stretch>
                    </p:blipFill>
                    <p:spPr>
                      <a:xfrm>
                        <a:off x="6057900" y="2514600"/>
                        <a:ext cx="2743200" cy="457200"/>
                      </a:xfrm>
                      <a:prstGeom prst="rect">
                        <a:avLst/>
                      </a:prstGeom>
                      <a:noFill/>
                      <a:ln w="38100">
                        <a:noFill/>
                        <a:miter/>
                      </a:ln>
                    </p:spPr>
                  </p:pic>
                </p:oleObj>
              </mc:Fallback>
            </mc:AlternateContent>
          </a:graphicData>
        </a:graphic>
      </p:graphicFrame>
      <p:sp>
        <p:nvSpPr>
          <p:cNvPr id="259084" name="Rectangle 17"/>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2" presetClass="entr" presetSubtype="2"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ppt_x</p:attrName>
                                        </p:attrNameLst>
                                      </p:cBhvr>
                                      <p:tavLst>
                                        <p:tav tm="0">
                                          <p:val>
                                            <p:strVal val="1+#ppt_w/2"/>
                                          </p:val>
                                        </p:tav>
                                        <p:tav tm="100000">
                                          <p:val>
                                            <p:strVal val="#ppt_x"/>
                                          </p:val>
                                        </p:tav>
                                      </p:tavLst>
                                    </p:anim>
                                    <p:anim calcmode="lin" valueType="num">
                                      <p:cBhvr>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7"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0098" name="Text Box 25"/>
          <p:cNvSpPr txBox="1"/>
          <p:nvPr/>
        </p:nvSpPr>
        <p:spPr>
          <a:xfrm>
            <a:off x="228600" y="1522413"/>
            <a:ext cx="8562975" cy="5030787"/>
          </a:xfrm>
          <a:prstGeom prst="rect">
            <a:avLst/>
          </a:prstGeom>
          <a:gradFill rotWithShape="1">
            <a:gsLst>
              <a:gs pos="0">
                <a:srgbClr val="00FF00"/>
              </a:gs>
              <a:gs pos="50000">
                <a:schemeClr val="bg1"/>
              </a:gs>
              <a:gs pos="100000">
                <a:srgbClr val="00FF00"/>
              </a:gs>
            </a:gsLst>
            <a:lin ang="18900000" scaled="1"/>
            <a:tileRect/>
          </a:gradFill>
          <a:ln w="9525" cap="flat" cmpd="sng">
            <a:solidFill>
              <a:srgbClr val="808080"/>
            </a:solidFill>
            <a:prstDash val="solid"/>
            <a:miter/>
            <a:headEnd type="none" w="med" len="med"/>
            <a:tailEnd type="none" w="med" len="med"/>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500" b="1">
                <a:latin typeface="Times New Roman" panose="02020603050405020304" pitchFamily="18" charset="0"/>
                <a:ea typeface="宋体" panose="02010600030101010101" pitchFamily="2" charset="-122"/>
              </a:rPr>
              <a:t> </a:t>
            </a:r>
            <a:r>
              <a:rPr lang="zh-CN" altLang="en-US" sz="2500" b="1">
                <a:latin typeface="Times New Roman" panose="02020603050405020304" pitchFamily="18" charset="0"/>
                <a:ea typeface="宋体" panose="02010600030101010101" pitchFamily="2" charset="-122"/>
              </a:rPr>
              <a:t>样本</a:t>
            </a:r>
            <a:r>
              <a:rPr lang="en-US" altLang="zh-CN" sz="2500" b="1">
                <a:latin typeface="Times New Roman" panose="02020603050405020304" pitchFamily="18" charset="0"/>
                <a:ea typeface="宋体" panose="02010600030101010101" pitchFamily="2" charset="-122"/>
              </a:rPr>
              <a:t>:</a:t>
            </a: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a:t>
            </a:r>
            <a:endParaRPr lang="zh-CN" altLang="en-US" sz="2400">
              <a:latin typeface="Times New Roman" panose="02020603050405020304" pitchFamily="18" charset="0"/>
              <a:ea typeface="宋体" panose="02010600030101010101" pitchFamily="2" charset="-122"/>
            </a:endParaRPr>
          </a:p>
        </p:txBody>
      </p:sp>
      <p:sp>
        <p:nvSpPr>
          <p:cNvPr id="260099" name="Text Box 59"/>
          <p:cNvSpPr txBox="1"/>
          <p:nvPr/>
        </p:nvSpPr>
        <p:spPr>
          <a:xfrm>
            <a:off x="228600" y="2574925"/>
            <a:ext cx="8639175" cy="473075"/>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连接权：</a:t>
            </a:r>
            <a:endParaRPr lang="zh-CN" altLang="en-US" sz="2500" b="1" dirty="0">
              <a:latin typeface="Times New Roman" panose="02020603050405020304" pitchFamily="18" charset="0"/>
              <a:ea typeface="宋体" panose="02010600030101010101" pitchFamily="2" charset="-122"/>
            </a:endParaRPr>
          </a:p>
        </p:txBody>
      </p:sp>
      <p:sp>
        <p:nvSpPr>
          <p:cNvPr id="260100" name="Rectangle 24"/>
          <p:cNvSpPr>
            <a:spLocks noGrp="1"/>
          </p:cNvSpPr>
          <p:nvPr>
            <p:ph type="body" sz="half" idx="1"/>
          </p:nvPr>
        </p:nvSpPr>
        <p:spPr>
          <a:xfrm>
            <a:off x="250825" y="838200"/>
            <a:ext cx="4244975" cy="5400675"/>
          </a:xfrm>
        </p:spPr>
        <p:txBody>
          <a:bodyPr vert="horz" wrap="square" lIns="91440" tIns="45720" rIns="91440" bIns="45720" anchor="t" anchorCtr="0"/>
          <a:p>
            <a:pPr marL="268605" indent="-268605" eaLnBrk="1" hangingPunct="1">
              <a:buClr>
                <a:srgbClr val="0000CC"/>
              </a:buClr>
              <a:buSzTx/>
              <a:buFont typeface="Wingdings" panose="05000000000000000000" pitchFamily="2" charset="2"/>
              <a:buBlip>
                <a:blip r:embed="rId1"/>
              </a:buBlip>
            </a:pPr>
            <a:r>
              <a:rPr lang="zh-CN" altLang="en-US" sz="2600" b="1" dirty="0">
                <a:latin typeface="Times New Roman" panose="02020603050405020304" pitchFamily="18" charset="0"/>
              </a:rPr>
              <a:t>（ </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）设计连接权矩阵</a:t>
            </a:r>
            <a:endParaRPr lang="zh-CN" altLang="en-US" sz="2600" b="1" dirty="0">
              <a:latin typeface="Times New Roman" panose="02020603050405020304" pitchFamily="18" charset="0"/>
            </a:endParaRPr>
          </a:p>
        </p:txBody>
      </p:sp>
      <p:grpSp>
        <p:nvGrpSpPr>
          <p:cNvPr id="2" name="Group 38"/>
          <p:cNvGrpSpPr/>
          <p:nvPr/>
        </p:nvGrpSpPr>
        <p:grpSpPr>
          <a:xfrm>
            <a:off x="542925" y="4076700"/>
            <a:ext cx="7467600" cy="2449513"/>
            <a:chOff x="552" y="2323"/>
            <a:chExt cx="4704" cy="1698"/>
          </a:xfrm>
        </p:grpSpPr>
        <p:sp>
          <p:nvSpPr>
            <p:cNvPr id="255015" name="AutoShape 39" descr="再生纸"/>
            <p:cNvSpPr>
              <a:spLocks noChangeArrowheads="1"/>
            </p:cNvSpPr>
            <p:nvPr/>
          </p:nvSpPr>
          <p:spPr bwMode="auto">
            <a:xfrm>
              <a:off x="552" y="2323"/>
              <a:ext cx="4704" cy="1698"/>
            </a:xfrm>
            <a:prstGeom prst="roundRect">
              <a:avLst>
                <a:gd name="adj" fmla="val 16667"/>
              </a:avLst>
            </a:prstGeom>
            <a:blipFill dpi="0" rotWithShape="0">
              <a:blip r:embed="rId2"/>
              <a:srcRect/>
              <a:tile tx="0" ty="0" sx="100000" sy="100000" flip="none" algn="tl"/>
            </a:blipFill>
            <a:ln w="9525">
              <a:noFill/>
              <a:round/>
            </a:ln>
            <a:effectLst>
              <a:prstShdw prst="shdw17" dist="17961" dir="2700000">
                <a:srgbClr val="FFFFFF">
                  <a:gamma/>
                  <a:shade val="60000"/>
                  <a:invGamma/>
                </a:srgbClr>
              </a:prstShdw>
            </a:effectLst>
          </p:spPr>
          <p:txBody>
            <a:bodyPr tIns="10800" bIns="10800" anchor="ctr">
              <a:spAutoFit/>
            </a:bodyPr>
            <a:lstStyle/>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p:txBody>
        </p:sp>
        <p:graphicFrame>
          <p:nvGraphicFramePr>
            <p:cNvPr id="260103" name="Object 40"/>
            <p:cNvGraphicFramePr/>
            <p:nvPr/>
          </p:nvGraphicFramePr>
          <p:xfrm>
            <a:off x="702" y="2496"/>
            <a:ext cx="4358" cy="365"/>
          </p:xfrm>
          <a:graphic>
            <a:graphicData uri="http://schemas.openxmlformats.org/presentationml/2006/ole">
              <mc:AlternateContent xmlns:mc="http://schemas.openxmlformats.org/markup-compatibility/2006">
                <mc:Choice xmlns:v="urn:schemas-microsoft-com:vml" Requires="v">
                  <p:oleObj spid="_x0000_s3236" name="" r:id="rId3" imgW="2881630" imgH="241300" progId="Equation.3">
                    <p:embed/>
                  </p:oleObj>
                </mc:Choice>
                <mc:Fallback>
                  <p:oleObj name="" r:id="rId3" imgW="2881630" imgH="241300" progId="Equation.3">
                    <p:embed/>
                    <p:pic>
                      <p:nvPicPr>
                        <p:cNvPr id="0" name="图片 3235"/>
                        <p:cNvPicPr/>
                        <p:nvPr/>
                      </p:nvPicPr>
                      <p:blipFill>
                        <a:blip r:embed="rId4"/>
                        <a:stretch>
                          <a:fillRect/>
                        </a:stretch>
                      </p:blipFill>
                      <p:spPr>
                        <a:xfrm>
                          <a:off x="702" y="2496"/>
                          <a:ext cx="4358" cy="365"/>
                        </a:xfrm>
                        <a:prstGeom prst="rect">
                          <a:avLst/>
                        </a:prstGeom>
                        <a:noFill/>
                        <a:ln w="38100">
                          <a:noFill/>
                          <a:miter/>
                        </a:ln>
                      </p:spPr>
                    </p:pic>
                  </p:oleObj>
                </mc:Fallback>
              </mc:AlternateContent>
            </a:graphicData>
          </a:graphic>
        </p:graphicFrame>
      </p:grpSp>
      <p:graphicFrame>
        <p:nvGraphicFramePr>
          <p:cNvPr id="255017" name="Object 41"/>
          <p:cNvGraphicFramePr/>
          <p:nvPr/>
        </p:nvGraphicFramePr>
        <p:xfrm>
          <a:off x="1079500" y="6034088"/>
          <a:ext cx="2008188" cy="479425"/>
        </p:xfrm>
        <a:graphic>
          <a:graphicData uri="http://schemas.openxmlformats.org/presentationml/2006/ole">
            <mc:AlternateContent xmlns:mc="http://schemas.openxmlformats.org/markup-compatibility/2006">
              <mc:Choice xmlns:v="urn:schemas-microsoft-com:vml" Requires="v">
                <p:oleObj spid="_x0000_s3235" name="" r:id="rId5" imgW="850265" imgH="203200" progId="Equation.3">
                  <p:embed/>
                </p:oleObj>
              </mc:Choice>
              <mc:Fallback>
                <p:oleObj name="" r:id="rId5" imgW="850265" imgH="203200" progId="Equation.3">
                  <p:embed/>
                  <p:pic>
                    <p:nvPicPr>
                      <p:cNvPr id="0" name="图片 3234"/>
                      <p:cNvPicPr/>
                      <p:nvPr/>
                    </p:nvPicPr>
                    <p:blipFill>
                      <a:blip r:embed="rId6"/>
                      <a:stretch>
                        <a:fillRect/>
                      </a:stretch>
                    </p:blipFill>
                    <p:spPr>
                      <a:xfrm>
                        <a:off x="1079500" y="6034088"/>
                        <a:ext cx="2008188" cy="479425"/>
                      </a:xfrm>
                      <a:prstGeom prst="rect">
                        <a:avLst/>
                      </a:prstGeom>
                      <a:noFill/>
                      <a:ln w="38100">
                        <a:noFill/>
                        <a:miter/>
                      </a:ln>
                    </p:spPr>
                  </p:pic>
                </p:oleObj>
              </mc:Fallback>
            </mc:AlternateContent>
          </a:graphicData>
        </a:graphic>
      </p:graphicFrame>
      <p:grpSp>
        <p:nvGrpSpPr>
          <p:cNvPr id="3" name="Group 44"/>
          <p:cNvGrpSpPr/>
          <p:nvPr/>
        </p:nvGrpSpPr>
        <p:grpSpPr>
          <a:xfrm>
            <a:off x="1952625" y="1524000"/>
            <a:ext cx="5181600" cy="3352800"/>
            <a:chOff x="1440" y="720"/>
            <a:chExt cx="3264" cy="2112"/>
          </a:xfrm>
        </p:grpSpPr>
        <p:sp>
          <p:nvSpPr>
            <p:cNvPr id="260106" name="Line 45"/>
            <p:cNvSpPr/>
            <p:nvPr/>
          </p:nvSpPr>
          <p:spPr>
            <a:xfrm flipH="1">
              <a:off x="1632" y="1008"/>
              <a:ext cx="0" cy="1440"/>
            </a:xfrm>
            <a:prstGeom prst="line">
              <a:avLst/>
            </a:prstGeom>
            <a:ln w="9525" cap="flat" cmpd="sng">
              <a:solidFill>
                <a:srgbClr val="FF0000"/>
              </a:solidFill>
              <a:prstDash val="solid"/>
              <a:round/>
              <a:headEnd type="none" w="med" len="med"/>
              <a:tailEnd type="triangle" w="med" len="med"/>
            </a:ln>
          </p:spPr>
        </p:sp>
        <p:sp>
          <p:nvSpPr>
            <p:cNvPr id="260107" name="Line 46"/>
            <p:cNvSpPr/>
            <p:nvPr/>
          </p:nvSpPr>
          <p:spPr>
            <a:xfrm>
              <a:off x="1872" y="1008"/>
              <a:ext cx="576" cy="1488"/>
            </a:xfrm>
            <a:prstGeom prst="line">
              <a:avLst/>
            </a:prstGeom>
            <a:ln w="9525" cap="flat" cmpd="sng">
              <a:solidFill>
                <a:srgbClr val="FF0000"/>
              </a:solidFill>
              <a:prstDash val="solid"/>
              <a:round/>
              <a:headEnd type="none" w="med" len="med"/>
              <a:tailEnd type="triangle" w="med" len="med"/>
            </a:ln>
          </p:spPr>
        </p:sp>
        <p:sp>
          <p:nvSpPr>
            <p:cNvPr id="260108" name="Line 47"/>
            <p:cNvSpPr/>
            <p:nvPr/>
          </p:nvSpPr>
          <p:spPr>
            <a:xfrm>
              <a:off x="3360" y="1008"/>
              <a:ext cx="240" cy="1488"/>
            </a:xfrm>
            <a:prstGeom prst="line">
              <a:avLst/>
            </a:prstGeom>
            <a:ln w="9525" cap="flat" cmpd="sng">
              <a:solidFill>
                <a:srgbClr val="FF0000"/>
              </a:solidFill>
              <a:prstDash val="solid"/>
              <a:round/>
              <a:headEnd type="none" w="med" len="med"/>
              <a:tailEnd type="triangle" w="med" len="med"/>
            </a:ln>
          </p:spPr>
        </p:sp>
        <p:sp>
          <p:nvSpPr>
            <p:cNvPr id="260109" name="Line 48"/>
            <p:cNvSpPr/>
            <p:nvPr/>
          </p:nvSpPr>
          <p:spPr>
            <a:xfrm>
              <a:off x="3648" y="1008"/>
              <a:ext cx="912" cy="1488"/>
            </a:xfrm>
            <a:prstGeom prst="line">
              <a:avLst/>
            </a:prstGeom>
            <a:ln w="9525" cap="flat" cmpd="sng">
              <a:solidFill>
                <a:srgbClr val="FF0000"/>
              </a:solidFill>
              <a:prstDash val="solid"/>
              <a:round/>
              <a:headEnd type="none" w="med" len="med"/>
              <a:tailEnd type="triangle" w="med" len="med"/>
            </a:ln>
          </p:spPr>
        </p:sp>
        <p:sp>
          <p:nvSpPr>
            <p:cNvPr id="260110" name="Oval 49"/>
            <p:cNvSpPr/>
            <p:nvPr/>
          </p:nvSpPr>
          <p:spPr>
            <a:xfrm>
              <a:off x="1536" y="720"/>
              <a:ext cx="192" cy="288"/>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0111" name="Oval 50"/>
            <p:cNvSpPr/>
            <p:nvPr/>
          </p:nvSpPr>
          <p:spPr>
            <a:xfrm>
              <a:off x="1776" y="720"/>
              <a:ext cx="192" cy="288"/>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0112" name="Oval 51"/>
            <p:cNvSpPr/>
            <p:nvPr/>
          </p:nvSpPr>
          <p:spPr>
            <a:xfrm>
              <a:off x="3264" y="720"/>
              <a:ext cx="192" cy="288"/>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0113" name="Oval 52"/>
            <p:cNvSpPr/>
            <p:nvPr/>
          </p:nvSpPr>
          <p:spPr>
            <a:xfrm>
              <a:off x="3552" y="720"/>
              <a:ext cx="192" cy="288"/>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0114" name="Oval 53"/>
            <p:cNvSpPr/>
            <p:nvPr/>
          </p:nvSpPr>
          <p:spPr>
            <a:xfrm>
              <a:off x="1440" y="2496"/>
              <a:ext cx="384" cy="336"/>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0115" name="Oval 54"/>
            <p:cNvSpPr/>
            <p:nvPr/>
          </p:nvSpPr>
          <p:spPr>
            <a:xfrm>
              <a:off x="2304" y="2496"/>
              <a:ext cx="384" cy="336"/>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0116" name="Oval 55"/>
            <p:cNvSpPr/>
            <p:nvPr/>
          </p:nvSpPr>
          <p:spPr>
            <a:xfrm>
              <a:off x="3408" y="2496"/>
              <a:ext cx="384" cy="336"/>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0117" name="Oval 56"/>
            <p:cNvSpPr/>
            <p:nvPr/>
          </p:nvSpPr>
          <p:spPr>
            <a:xfrm>
              <a:off x="4320" y="2496"/>
              <a:ext cx="384" cy="336"/>
            </a:xfrm>
            <a:prstGeom prst="ellipse">
              <a:avLst/>
            </a:prstGeom>
            <a:noFill/>
            <a:ln w="9525"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aphicFrame>
        <p:nvGraphicFramePr>
          <p:cNvPr id="255034" name="Object 58"/>
          <p:cNvGraphicFramePr/>
          <p:nvPr/>
        </p:nvGraphicFramePr>
        <p:xfrm>
          <a:off x="1677988" y="2178050"/>
          <a:ext cx="5197475" cy="1403350"/>
        </p:xfrm>
        <a:graphic>
          <a:graphicData uri="http://schemas.openxmlformats.org/presentationml/2006/ole">
            <mc:AlternateContent xmlns:mc="http://schemas.openxmlformats.org/markup-compatibility/2006">
              <mc:Choice xmlns:v="urn:schemas-microsoft-com:vml" Requires="v">
                <p:oleObj spid="_x0000_s3243" name="" r:id="rId7" imgW="2195830" imgH="660400" progId="Equation.3">
                  <p:embed/>
                </p:oleObj>
              </mc:Choice>
              <mc:Fallback>
                <p:oleObj name="" r:id="rId7" imgW="2195830" imgH="660400" progId="Equation.3">
                  <p:embed/>
                  <p:pic>
                    <p:nvPicPr>
                      <p:cNvPr id="0" name="图片 3242"/>
                      <p:cNvPicPr/>
                      <p:nvPr/>
                    </p:nvPicPr>
                    <p:blipFill>
                      <a:blip r:embed="rId8"/>
                      <a:stretch>
                        <a:fillRect/>
                      </a:stretch>
                    </p:blipFill>
                    <p:spPr>
                      <a:xfrm>
                        <a:off x="1677988" y="2178050"/>
                        <a:ext cx="5197475" cy="1403350"/>
                      </a:xfrm>
                      <a:prstGeom prst="rect">
                        <a:avLst/>
                      </a:prstGeom>
                      <a:noFill/>
                      <a:ln w="38100">
                        <a:noFill/>
                        <a:miter/>
                      </a:ln>
                    </p:spPr>
                  </p:pic>
                </p:oleObj>
              </mc:Fallback>
            </mc:AlternateContent>
          </a:graphicData>
        </a:graphic>
      </p:graphicFrame>
      <p:graphicFrame>
        <p:nvGraphicFramePr>
          <p:cNvPr id="255036" name="Object 60"/>
          <p:cNvGraphicFramePr/>
          <p:nvPr/>
        </p:nvGraphicFramePr>
        <p:xfrm>
          <a:off x="1724025" y="3589338"/>
          <a:ext cx="5257800" cy="525462"/>
        </p:xfrm>
        <a:graphic>
          <a:graphicData uri="http://schemas.openxmlformats.org/presentationml/2006/ole">
            <mc:AlternateContent xmlns:mc="http://schemas.openxmlformats.org/markup-compatibility/2006">
              <mc:Choice xmlns:v="urn:schemas-microsoft-com:vml" Requires="v">
                <p:oleObj spid="_x0000_s3241" name="" r:id="rId9" imgW="2056765" imgH="241300" progId="Equation.3">
                  <p:embed/>
                </p:oleObj>
              </mc:Choice>
              <mc:Fallback>
                <p:oleObj name="" r:id="rId9" imgW="2056765" imgH="241300" progId="Equation.3">
                  <p:embed/>
                  <p:pic>
                    <p:nvPicPr>
                      <p:cNvPr id="0" name="图片 3240"/>
                      <p:cNvPicPr/>
                      <p:nvPr/>
                    </p:nvPicPr>
                    <p:blipFill>
                      <a:blip r:embed="rId10">
                        <a:clrChange>
                          <a:clrFrom>
                            <a:srgbClr val="000000"/>
                          </a:clrFrom>
                          <a:clrTo>
                            <a:srgbClr val="000000">
                              <a:alpha val="0"/>
                            </a:srgbClr>
                          </a:clrTo>
                        </a:clrChange>
                      </a:blip>
                      <a:stretch>
                        <a:fillRect/>
                      </a:stretch>
                    </p:blipFill>
                    <p:spPr>
                      <a:xfrm>
                        <a:off x="1724025" y="3589338"/>
                        <a:ext cx="5257800" cy="525462"/>
                      </a:xfrm>
                      <a:prstGeom prst="rect">
                        <a:avLst/>
                      </a:prstGeom>
                      <a:noFill/>
                      <a:ln w="38100">
                        <a:noFill/>
                        <a:miter/>
                      </a:ln>
                    </p:spPr>
                  </p:pic>
                </p:oleObj>
              </mc:Fallback>
            </mc:AlternateContent>
          </a:graphicData>
        </a:graphic>
      </p:graphicFrame>
      <p:graphicFrame>
        <p:nvGraphicFramePr>
          <p:cNvPr id="255043" name="Object 67"/>
          <p:cNvGraphicFramePr>
            <a:graphicFrameLocks noGrp="1"/>
          </p:cNvGraphicFramePr>
          <p:nvPr>
            <p:ph sz="quarter" idx="3"/>
          </p:nvPr>
        </p:nvGraphicFramePr>
        <p:xfrm>
          <a:off x="1447800" y="5662613"/>
          <a:ext cx="1816100" cy="369887"/>
        </p:xfrm>
        <a:graphic>
          <a:graphicData uri="http://schemas.openxmlformats.org/presentationml/2006/ole">
            <mc:AlternateContent xmlns:mc="http://schemas.openxmlformats.org/markup-compatibility/2006">
              <mc:Choice xmlns:v="urn:schemas-microsoft-com:vml" Requires="v">
                <p:oleObj spid="_x0000_s3242" name="" r:id="rId11" imgW="748665" imgH="152400" progId="Equation.3">
                  <p:embed/>
                </p:oleObj>
              </mc:Choice>
              <mc:Fallback>
                <p:oleObj name="" r:id="rId11" imgW="748665" imgH="152400" progId="Equation.3">
                  <p:embed/>
                  <p:pic>
                    <p:nvPicPr>
                      <p:cNvPr id="0" name="图片 3241"/>
                      <p:cNvPicPr/>
                      <p:nvPr/>
                    </p:nvPicPr>
                    <p:blipFill>
                      <a:blip r:embed="rId12"/>
                      <a:stretch>
                        <a:fillRect/>
                      </a:stretch>
                    </p:blipFill>
                    <p:spPr>
                      <a:xfrm>
                        <a:off x="1447800" y="5662613"/>
                        <a:ext cx="1816100" cy="369887"/>
                      </a:xfrm>
                      <a:prstGeom prst="rect">
                        <a:avLst/>
                      </a:prstGeom>
                      <a:noFill/>
                      <a:ln w="38100">
                        <a:miter/>
                      </a:ln>
                    </p:spPr>
                  </p:pic>
                </p:oleObj>
              </mc:Fallback>
            </mc:AlternateContent>
          </a:graphicData>
        </a:graphic>
      </p:graphicFrame>
      <p:graphicFrame>
        <p:nvGraphicFramePr>
          <p:cNvPr id="255037" name="Object 61"/>
          <p:cNvGraphicFramePr>
            <a:graphicFrameLocks noGrp="1"/>
          </p:cNvGraphicFramePr>
          <p:nvPr>
            <p:ph sz="quarter" idx="2"/>
          </p:nvPr>
        </p:nvGraphicFramePr>
        <p:xfrm>
          <a:off x="1444625" y="5105400"/>
          <a:ext cx="5770563" cy="433388"/>
        </p:xfrm>
        <a:graphic>
          <a:graphicData uri="http://schemas.openxmlformats.org/presentationml/2006/ole">
            <mc:AlternateContent xmlns:mc="http://schemas.openxmlformats.org/markup-compatibility/2006">
              <mc:Choice xmlns:v="urn:schemas-microsoft-com:vml" Requires="v">
                <p:oleObj spid="_x0000_s3237" name="" r:id="rId13" imgW="2538730" imgH="190500" progId="Equation.3">
                  <p:embed/>
                </p:oleObj>
              </mc:Choice>
              <mc:Fallback>
                <p:oleObj name="" r:id="rId13" imgW="2538730" imgH="190500" progId="Equation.3">
                  <p:embed/>
                  <p:pic>
                    <p:nvPicPr>
                      <p:cNvPr id="0" name="图片 3236"/>
                      <p:cNvPicPr/>
                      <p:nvPr/>
                    </p:nvPicPr>
                    <p:blipFill>
                      <a:blip r:embed="rId14"/>
                      <a:stretch>
                        <a:fillRect/>
                      </a:stretch>
                    </p:blipFill>
                    <p:spPr>
                      <a:xfrm>
                        <a:off x="1444625" y="5105400"/>
                        <a:ext cx="5770563" cy="433388"/>
                      </a:xfrm>
                      <a:prstGeom prst="rect">
                        <a:avLst/>
                      </a:prstGeom>
                      <a:noFill/>
                      <a:ln w="38100">
                        <a:miter/>
                      </a:ln>
                    </p:spPr>
                  </p:pic>
                </p:oleObj>
              </mc:Fallback>
            </mc:AlternateContent>
          </a:graphicData>
        </a:graphic>
      </p:graphicFrame>
      <p:graphicFrame>
        <p:nvGraphicFramePr>
          <p:cNvPr id="260122" name="Object 70"/>
          <p:cNvGraphicFramePr/>
          <p:nvPr/>
        </p:nvGraphicFramePr>
        <p:xfrm>
          <a:off x="1346200" y="1524000"/>
          <a:ext cx="2743200" cy="457200"/>
        </p:xfrm>
        <a:graphic>
          <a:graphicData uri="http://schemas.openxmlformats.org/presentationml/2006/ole">
            <mc:AlternateContent xmlns:mc="http://schemas.openxmlformats.org/markup-compatibility/2006">
              <mc:Choice xmlns:v="urn:schemas-microsoft-com:vml" Requires="v">
                <p:oleObj spid="_x0000_s3239" name="" r:id="rId15" imgW="1371600" imgH="228600" progId="Equation.3">
                  <p:embed/>
                </p:oleObj>
              </mc:Choice>
              <mc:Fallback>
                <p:oleObj name="" r:id="rId15" imgW="1371600" imgH="228600" progId="Equation.3">
                  <p:embed/>
                  <p:pic>
                    <p:nvPicPr>
                      <p:cNvPr id="0" name="图片 3238"/>
                      <p:cNvPicPr/>
                      <p:nvPr/>
                    </p:nvPicPr>
                    <p:blipFill>
                      <a:blip r:embed="rId16"/>
                      <a:stretch>
                        <a:fillRect/>
                      </a:stretch>
                    </p:blipFill>
                    <p:spPr>
                      <a:xfrm>
                        <a:off x="1346200" y="1524000"/>
                        <a:ext cx="2743200" cy="457200"/>
                      </a:xfrm>
                      <a:prstGeom prst="rect">
                        <a:avLst/>
                      </a:prstGeom>
                      <a:noFill/>
                      <a:ln w="38100">
                        <a:noFill/>
                        <a:miter/>
                      </a:ln>
                    </p:spPr>
                  </p:pic>
                </p:oleObj>
              </mc:Fallback>
            </mc:AlternateContent>
          </a:graphicData>
        </a:graphic>
      </p:graphicFrame>
      <p:graphicFrame>
        <p:nvGraphicFramePr>
          <p:cNvPr id="260123" name="Object 71"/>
          <p:cNvGraphicFramePr/>
          <p:nvPr/>
        </p:nvGraphicFramePr>
        <p:xfrm>
          <a:off x="4076700" y="1524000"/>
          <a:ext cx="2895600" cy="457200"/>
        </p:xfrm>
        <a:graphic>
          <a:graphicData uri="http://schemas.openxmlformats.org/presentationml/2006/ole">
            <mc:AlternateContent xmlns:mc="http://schemas.openxmlformats.org/markup-compatibility/2006">
              <mc:Choice xmlns:v="urn:schemas-microsoft-com:vml" Requires="v">
                <p:oleObj spid="_x0000_s3240" name="" r:id="rId17" imgW="1447800" imgH="228600" progId="Equation.3">
                  <p:embed/>
                </p:oleObj>
              </mc:Choice>
              <mc:Fallback>
                <p:oleObj name="" r:id="rId17" imgW="1447800" imgH="228600" progId="Equation.3">
                  <p:embed/>
                  <p:pic>
                    <p:nvPicPr>
                      <p:cNvPr id="0" name="图片 3239"/>
                      <p:cNvPicPr/>
                      <p:nvPr/>
                    </p:nvPicPr>
                    <p:blipFill>
                      <a:blip r:embed="rId18"/>
                      <a:stretch>
                        <a:fillRect/>
                      </a:stretch>
                    </p:blipFill>
                    <p:spPr>
                      <a:xfrm>
                        <a:off x="4076700" y="1524000"/>
                        <a:ext cx="2895600" cy="457200"/>
                      </a:xfrm>
                      <a:prstGeom prst="rect">
                        <a:avLst/>
                      </a:prstGeom>
                      <a:noFill/>
                      <a:ln w="38100">
                        <a:noFill/>
                        <a:miter/>
                      </a:ln>
                    </p:spPr>
                  </p:pic>
                </p:oleObj>
              </mc:Fallback>
            </mc:AlternateContent>
          </a:graphicData>
        </a:graphic>
      </p:graphicFrame>
      <p:sp>
        <p:nvSpPr>
          <p:cNvPr id="260124" name="Rectangle 7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5034"/>
                                        </p:tgtEl>
                                        <p:attrNameLst>
                                          <p:attrName>style.visibility</p:attrName>
                                        </p:attrNameLst>
                                      </p:cBhvr>
                                      <p:to>
                                        <p:strVal val="visible"/>
                                      </p:to>
                                    </p:set>
                                    <p:animEffect transition="in" filter="wipe(up)">
                                      <p:cBhvr>
                                        <p:cTn id="7" dur="500"/>
                                        <p:tgtEl>
                                          <p:spTgt spid="2550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5036"/>
                                        </p:tgtEl>
                                        <p:attrNameLst>
                                          <p:attrName>style.visibility</p:attrName>
                                        </p:attrNameLst>
                                      </p:cBhvr>
                                      <p:to>
                                        <p:strVal val="visible"/>
                                      </p:to>
                                    </p:set>
                                    <p:anim calcmode="lin" valueType="num">
                                      <p:cBhvr>
                                        <p:cTn id="12" dur="500" fill="hold"/>
                                        <p:tgtEl>
                                          <p:spTgt spid="255036"/>
                                        </p:tgtEl>
                                        <p:attrNameLst>
                                          <p:attrName>ppt_x</p:attrName>
                                        </p:attrNameLst>
                                      </p:cBhvr>
                                      <p:tavLst>
                                        <p:tav tm="0">
                                          <p:val>
                                            <p:strVal val="0-#ppt_w/2"/>
                                          </p:val>
                                        </p:tav>
                                        <p:tav tm="100000">
                                          <p:val>
                                            <p:strVal val="#ppt_x"/>
                                          </p:val>
                                        </p:tav>
                                      </p:tavLst>
                                    </p:anim>
                                    <p:anim calcmode="lin" valueType="num">
                                      <p:cBhvr>
                                        <p:cTn id="13" dur="500" fill="hold"/>
                                        <p:tgtEl>
                                          <p:spTgt spid="25503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ppt_h/2"/>
                                          </p:val>
                                        </p:tav>
                                        <p:tav tm="100000">
                                          <p:val>
                                            <p:strVal val="#ppt_y"/>
                                          </p:val>
                                        </p:tav>
                                      </p:tavLst>
                                    </p:anim>
                                    <p:anim calcmode="lin" valueType="num">
                                      <p:cBhvr>
                                        <p:cTn id="20" dur="500" fill="hold"/>
                                        <p:tgtEl>
                                          <p:spTgt spid="2"/>
                                        </p:tgtEl>
                                        <p:attrNameLst>
                                          <p:attrName>ppt_w</p:attrName>
                                        </p:attrNameLst>
                                      </p:cBhvr>
                                      <p:tavLst>
                                        <p:tav tm="0">
                                          <p:val>
                                            <p:strVal val="#ppt_w"/>
                                          </p:val>
                                        </p:tav>
                                        <p:tav tm="100000">
                                          <p:val>
                                            <p:strVal val="#ppt_w"/>
                                          </p:val>
                                        </p:tav>
                                      </p:tavLst>
                                    </p:anim>
                                    <p:anim calcmode="lin" valueType="num">
                                      <p:cBhvr>
                                        <p:cTn id="21"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55037"/>
                                        </p:tgtEl>
                                        <p:attrNameLst>
                                          <p:attrName>style.visibility</p:attrName>
                                        </p:attrNameLst>
                                      </p:cBhvr>
                                      <p:to>
                                        <p:strVal val="visible"/>
                                      </p:to>
                                    </p:set>
                                    <p:animEffect transition="in" filter="wipe(down)">
                                      <p:cBhvr>
                                        <p:cTn id="30" dur="500"/>
                                        <p:tgtEl>
                                          <p:spTgt spid="2550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55043"/>
                                        </p:tgtEl>
                                        <p:attrNameLst>
                                          <p:attrName>style.visibility</p:attrName>
                                        </p:attrNameLst>
                                      </p:cBhvr>
                                      <p:to>
                                        <p:strVal val="visible"/>
                                      </p:to>
                                    </p:set>
                                    <p:animEffect transition="in" filter="wipe(down)">
                                      <p:cBhvr>
                                        <p:cTn id="35" dur="500"/>
                                        <p:tgtEl>
                                          <p:spTgt spid="25504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255017"/>
                                        </p:tgtEl>
                                        <p:attrNameLst>
                                          <p:attrName>style.visibility</p:attrName>
                                        </p:attrNameLst>
                                      </p:cBhvr>
                                      <p:to>
                                        <p:strVal val="visible"/>
                                      </p:to>
                                    </p:set>
                                    <p:anim calcmode="lin" valueType="num">
                                      <p:cBhvr>
                                        <p:cTn id="40" dur="500" fill="hold"/>
                                        <p:tgtEl>
                                          <p:spTgt spid="255017"/>
                                        </p:tgtEl>
                                        <p:attrNameLst>
                                          <p:attrName>ppt_x</p:attrName>
                                        </p:attrNameLst>
                                      </p:cBhvr>
                                      <p:tavLst>
                                        <p:tav tm="0">
                                          <p:val>
                                            <p:strVal val="0-#ppt_w/2"/>
                                          </p:val>
                                        </p:tav>
                                        <p:tav tm="100000">
                                          <p:val>
                                            <p:strVal val="#ppt_x"/>
                                          </p:val>
                                        </p:tav>
                                      </p:tavLst>
                                    </p:anim>
                                    <p:anim calcmode="lin" valueType="num">
                                      <p:cBhvr>
                                        <p:cTn id="41" dur="500" fill="hold"/>
                                        <p:tgtEl>
                                          <p:spTgt spid="2550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1"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1122" name="Text Box 2"/>
          <p:cNvSpPr txBox="1"/>
          <p:nvPr/>
        </p:nvSpPr>
        <p:spPr>
          <a:xfrm>
            <a:off x="228600" y="1522413"/>
            <a:ext cx="8562975" cy="5030787"/>
          </a:xfrm>
          <a:prstGeom prst="rect">
            <a:avLst/>
          </a:prstGeom>
          <a:gradFill rotWithShape="1">
            <a:gsLst>
              <a:gs pos="0">
                <a:srgbClr val="00FF00"/>
              </a:gs>
              <a:gs pos="50000">
                <a:schemeClr val="bg1"/>
              </a:gs>
              <a:gs pos="100000">
                <a:srgbClr val="00FF00"/>
              </a:gs>
            </a:gsLst>
            <a:lin ang="18900000" scaled="1"/>
            <a:tileRect/>
          </a:gradFill>
          <a:ln w="9525" cap="flat" cmpd="sng">
            <a:solidFill>
              <a:srgbClr val="808080"/>
            </a:solidFill>
            <a:prstDash val="solid"/>
            <a:miter/>
            <a:headEnd type="none" w="med" len="med"/>
            <a:tailEnd type="none" w="med" len="med"/>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500" b="1">
                <a:latin typeface="Times New Roman" panose="02020603050405020304" pitchFamily="18" charset="0"/>
                <a:ea typeface="宋体" panose="02010600030101010101" pitchFamily="2" charset="-122"/>
              </a:rPr>
              <a:t> </a:t>
            </a:r>
            <a:r>
              <a:rPr lang="zh-CN" altLang="en-US" sz="2500" b="1">
                <a:latin typeface="Times New Roman" panose="02020603050405020304" pitchFamily="18" charset="0"/>
                <a:ea typeface="宋体" panose="02010600030101010101" pitchFamily="2" charset="-122"/>
              </a:rPr>
              <a:t>样本</a:t>
            </a:r>
            <a:r>
              <a:rPr lang="en-US" altLang="zh-CN" sz="2500" b="1">
                <a:latin typeface="Times New Roman" panose="02020603050405020304" pitchFamily="18" charset="0"/>
                <a:ea typeface="宋体" panose="02010600030101010101" pitchFamily="2" charset="-122"/>
              </a:rPr>
              <a:t>:</a:t>
            </a: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buChar char="n"/>
            </a:pPr>
            <a:endParaRPr lang="en-US" altLang="zh-CN" sz="2500" b="1">
              <a:latin typeface="Times New Roman" panose="02020603050405020304" pitchFamily="18" charset="0"/>
              <a:ea typeface="宋体" panose="02010600030101010101" pitchFamily="2" charset="-122"/>
            </a:endParaRPr>
          </a:p>
          <a:p>
            <a:pPr>
              <a:spcBef>
                <a:spcPct val="50000"/>
              </a:spcBef>
              <a:buClr>
                <a:schemeClr val="accent2"/>
              </a:buClr>
              <a:buSzPct val="60000"/>
              <a:buFont typeface="Wingdings" panose="05000000000000000000" pitchFamily="2" charset="2"/>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a:t>
            </a:r>
            <a:endParaRPr lang="zh-CN" altLang="en-US" sz="2400">
              <a:latin typeface="Times New Roman" panose="02020603050405020304" pitchFamily="18" charset="0"/>
              <a:ea typeface="宋体" panose="02010600030101010101" pitchFamily="2" charset="-122"/>
            </a:endParaRPr>
          </a:p>
        </p:txBody>
      </p:sp>
      <p:sp>
        <p:nvSpPr>
          <p:cNvPr id="261123" name="Text Box 6"/>
          <p:cNvSpPr txBox="1"/>
          <p:nvPr/>
        </p:nvSpPr>
        <p:spPr>
          <a:xfrm>
            <a:off x="228600" y="2574925"/>
            <a:ext cx="8639175" cy="473075"/>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连接权：</a:t>
            </a:r>
            <a:endParaRPr lang="zh-CN" altLang="en-US" sz="2500" b="1" dirty="0">
              <a:latin typeface="Times New Roman" panose="02020603050405020304" pitchFamily="18" charset="0"/>
              <a:ea typeface="宋体" panose="02010600030101010101" pitchFamily="2" charset="-122"/>
            </a:endParaRPr>
          </a:p>
        </p:txBody>
      </p:sp>
      <p:graphicFrame>
        <p:nvGraphicFramePr>
          <p:cNvPr id="261124" name="Object 11"/>
          <p:cNvGraphicFramePr/>
          <p:nvPr/>
        </p:nvGraphicFramePr>
        <p:xfrm>
          <a:off x="1549400" y="1536700"/>
          <a:ext cx="1701800" cy="457200"/>
        </p:xfrm>
        <a:graphic>
          <a:graphicData uri="http://schemas.openxmlformats.org/presentationml/2006/ole">
            <mc:AlternateContent xmlns:mc="http://schemas.openxmlformats.org/markup-compatibility/2006">
              <mc:Choice xmlns:v="urn:schemas-microsoft-com:vml" Requires="v">
                <p:oleObj spid="_x0000_s3238" name="" r:id="rId1" imgW="850265" imgH="228600" progId="Equation.3">
                  <p:embed/>
                </p:oleObj>
              </mc:Choice>
              <mc:Fallback>
                <p:oleObj name="" r:id="rId1" imgW="850265" imgH="228600" progId="Equation.3">
                  <p:embed/>
                  <p:pic>
                    <p:nvPicPr>
                      <p:cNvPr id="0" name="图片 3237"/>
                      <p:cNvPicPr/>
                      <p:nvPr/>
                    </p:nvPicPr>
                    <p:blipFill>
                      <a:blip r:embed="rId2"/>
                      <a:stretch>
                        <a:fillRect/>
                      </a:stretch>
                    </p:blipFill>
                    <p:spPr>
                      <a:xfrm>
                        <a:off x="1549400" y="1536700"/>
                        <a:ext cx="1701800" cy="457200"/>
                      </a:xfrm>
                      <a:prstGeom prst="rect">
                        <a:avLst/>
                      </a:prstGeom>
                      <a:noFill/>
                      <a:ln w="38100">
                        <a:noFill/>
                        <a:miter/>
                      </a:ln>
                    </p:spPr>
                  </p:pic>
                </p:oleObj>
              </mc:Fallback>
            </mc:AlternateContent>
          </a:graphicData>
        </a:graphic>
      </p:graphicFrame>
      <p:sp>
        <p:nvSpPr>
          <p:cNvPr id="261125" name="Rectangle 12"/>
          <p:cNvSpPr/>
          <p:nvPr/>
        </p:nvSpPr>
        <p:spPr>
          <a:xfrm>
            <a:off x="5992813" y="1562100"/>
            <a:ext cx="123825" cy="244475"/>
          </a:xfrm>
          <a:prstGeom prst="rect">
            <a:avLst/>
          </a:prstGeom>
          <a:noFill/>
          <a:ln w="9525">
            <a:noFill/>
          </a:ln>
        </p:spPr>
        <p:txBody>
          <a:bodyPr wrap="none" lIns="0" tIns="0" rIns="0" bIns="0" anchor="t" anchorCtr="0">
            <a:spAutoFit/>
          </a:bodyPr>
          <a:p>
            <a:pPr algn="ctr">
              <a:spcBef>
                <a:spcPct val="50000"/>
              </a:spcBef>
            </a:pPr>
            <a:r>
              <a:rPr lang="en-US" altLang="zh-CN" sz="1600" dirty="0">
                <a:solidFill>
                  <a:srgbClr val="000000"/>
                </a:solidFill>
                <a:latin typeface="Times New Roman" panose="02020603050405020304" pitchFamily="18" charset="0"/>
                <a:ea typeface="宋体" panose="02010600030101010101" pitchFamily="2" charset="-122"/>
              </a:rPr>
              <a:t>T</a:t>
            </a:r>
            <a:endParaRPr lang="en-US" altLang="zh-CN" sz="2800" dirty="0">
              <a:latin typeface="Times New Roman" panose="02020603050405020304" pitchFamily="18" charset="0"/>
              <a:ea typeface="宋体" panose="02010600030101010101" pitchFamily="2" charset="-122"/>
            </a:endParaRPr>
          </a:p>
        </p:txBody>
      </p:sp>
      <p:sp>
        <p:nvSpPr>
          <p:cNvPr id="261126" name="Rectangle 13"/>
          <p:cNvSpPr/>
          <p:nvPr/>
        </p:nvSpPr>
        <p:spPr>
          <a:xfrm>
            <a:off x="5867400" y="1608138"/>
            <a:ext cx="101600" cy="365125"/>
          </a:xfrm>
          <a:prstGeom prst="rect">
            <a:avLst/>
          </a:prstGeom>
          <a:noFill/>
          <a:ln w="9525">
            <a:noFill/>
          </a:ln>
        </p:spPr>
        <p:txBody>
          <a:bodyPr wrap="none" lIns="0" tIns="0" rIns="0" bIns="0" anchor="t" anchorCtr="0">
            <a:spAutoFit/>
          </a:bodyPr>
          <a:p>
            <a:pPr algn="ctr">
              <a:spcBef>
                <a:spcPct val="50000"/>
              </a:spcBef>
            </a:pP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p:txBody>
      </p:sp>
      <p:sp>
        <p:nvSpPr>
          <p:cNvPr id="261127" name="Rectangle 14"/>
          <p:cNvSpPr/>
          <p:nvPr/>
        </p:nvSpPr>
        <p:spPr>
          <a:xfrm>
            <a:off x="5638800" y="1608138"/>
            <a:ext cx="152400" cy="365125"/>
          </a:xfrm>
          <a:prstGeom prst="rect">
            <a:avLst/>
          </a:prstGeom>
          <a:noFill/>
          <a:ln w="9525">
            <a:noFill/>
          </a:ln>
        </p:spPr>
        <p:txBody>
          <a:bodyPr wrap="none" lIns="0" tIns="0" rIns="0" bIns="0" anchor="t" anchorCtr="0">
            <a:spAutoFit/>
          </a:bodyPr>
          <a:p>
            <a:pPr algn="ctr">
              <a:spcBef>
                <a:spcPct val="50000"/>
              </a:spcBef>
            </a:pPr>
            <a:r>
              <a:rPr lang="en-US" altLang="zh-CN" sz="2400" dirty="0">
                <a:solidFill>
                  <a:srgbClr val="000000"/>
                </a:solidFill>
                <a:latin typeface="Times New Roman" panose="02020603050405020304" pitchFamily="18" charset="0"/>
                <a:ea typeface="宋体" panose="02010600030101010101" pitchFamily="2" charset="-122"/>
              </a:rPr>
              <a:t>0</a:t>
            </a:r>
            <a:endParaRPr lang="en-US" altLang="zh-CN" sz="2800" b="1" dirty="0">
              <a:latin typeface="Times New Roman" panose="02020603050405020304" pitchFamily="18" charset="0"/>
              <a:ea typeface="宋体" panose="02010600030101010101" pitchFamily="2" charset="-122"/>
            </a:endParaRPr>
          </a:p>
        </p:txBody>
      </p:sp>
      <p:sp>
        <p:nvSpPr>
          <p:cNvPr id="261128" name="Rectangle 15"/>
          <p:cNvSpPr/>
          <p:nvPr/>
        </p:nvSpPr>
        <p:spPr>
          <a:xfrm>
            <a:off x="5257800" y="1608138"/>
            <a:ext cx="228600" cy="365125"/>
          </a:xfrm>
          <a:prstGeom prst="rect">
            <a:avLst/>
          </a:prstGeom>
          <a:noFill/>
          <a:ln w="9525">
            <a:noFill/>
          </a:ln>
        </p:spPr>
        <p:txBody>
          <a:bodyPr wrap="none" lIns="0" tIns="0" rIns="0" bIns="0" anchor="t" anchorCtr="0">
            <a:spAutoFit/>
          </a:bodyPr>
          <a:p>
            <a:pPr algn="ctr">
              <a:spcBef>
                <a:spcPct val="50000"/>
              </a:spcBef>
            </a:pPr>
            <a:r>
              <a:rPr lang="en-US" altLang="zh-CN" sz="2400" dirty="0">
                <a:solidFill>
                  <a:srgbClr val="000000"/>
                </a:solidFill>
                <a:latin typeface="Times New Roman" panose="02020603050405020304" pitchFamily="18" charset="0"/>
                <a:ea typeface="宋体" panose="02010600030101010101" pitchFamily="2" charset="-122"/>
              </a:rPr>
              <a:t>1,</a:t>
            </a:r>
            <a:endParaRPr lang="en-US" altLang="zh-CN" sz="2800" b="1" dirty="0">
              <a:latin typeface="Times New Roman" panose="02020603050405020304" pitchFamily="18" charset="0"/>
              <a:ea typeface="宋体" panose="02010600030101010101" pitchFamily="2" charset="-122"/>
            </a:endParaRPr>
          </a:p>
        </p:txBody>
      </p:sp>
      <p:sp>
        <p:nvSpPr>
          <p:cNvPr id="261129" name="Rectangle 16"/>
          <p:cNvSpPr/>
          <p:nvPr/>
        </p:nvSpPr>
        <p:spPr>
          <a:xfrm>
            <a:off x="4922838" y="1608138"/>
            <a:ext cx="228600" cy="365125"/>
          </a:xfrm>
          <a:prstGeom prst="rect">
            <a:avLst/>
          </a:prstGeom>
          <a:noFill/>
          <a:ln w="9525">
            <a:noFill/>
          </a:ln>
        </p:spPr>
        <p:txBody>
          <a:bodyPr wrap="none" lIns="0" tIns="0" rIns="0" bIns="0" anchor="t" anchorCtr="0">
            <a:spAutoFit/>
          </a:bodyPr>
          <a:p>
            <a:pPr algn="ctr">
              <a:spcBef>
                <a:spcPct val="50000"/>
              </a:spcBef>
            </a:pPr>
            <a:r>
              <a:rPr lang="en-US" altLang="zh-CN" sz="2400" dirty="0">
                <a:solidFill>
                  <a:srgbClr val="000000"/>
                </a:solidFill>
                <a:latin typeface="Times New Roman" panose="02020603050405020304" pitchFamily="18" charset="0"/>
                <a:ea typeface="宋体" panose="02010600030101010101" pitchFamily="2" charset="-122"/>
              </a:rPr>
              <a:t>0,</a:t>
            </a:r>
            <a:endParaRPr lang="en-US" altLang="zh-CN" sz="2800" b="1" dirty="0">
              <a:latin typeface="Times New Roman" panose="02020603050405020304" pitchFamily="18" charset="0"/>
              <a:ea typeface="宋体" panose="02010600030101010101" pitchFamily="2" charset="-122"/>
            </a:endParaRPr>
          </a:p>
        </p:txBody>
      </p:sp>
      <p:sp>
        <p:nvSpPr>
          <p:cNvPr id="261130" name="Rectangle 17"/>
          <p:cNvSpPr/>
          <p:nvPr/>
        </p:nvSpPr>
        <p:spPr>
          <a:xfrm>
            <a:off x="4856163" y="1608138"/>
            <a:ext cx="101600" cy="365125"/>
          </a:xfrm>
          <a:prstGeom prst="rect">
            <a:avLst/>
          </a:prstGeom>
          <a:noFill/>
          <a:ln w="9525">
            <a:noFill/>
          </a:ln>
        </p:spPr>
        <p:txBody>
          <a:bodyPr wrap="none" lIns="0" tIns="0" rIns="0" bIns="0" anchor="t" anchorCtr="0">
            <a:spAutoFit/>
          </a:bodyPr>
          <a:p>
            <a:pPr algn="ctr">
              <a:spcBef>
                <a:spcPct val="50000"/>
              </a:spcBef>
            </a:pP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p:txBody>
      </p:sp>
      <p:sp>
        <p:nvSpPr>
          <p:cNvPr id="261131" name="Rectangle 18"/>
          <p:cNvSpPr/>
          <p:nvPr/>
        </p:nvSpPr>
        <p:spPr>
          <a:xfrm>
            <a:off x="4451350" y="1562100"/>
            <a:ext cx="68263" cy="244475"/>
          </a:xfrm>
          <a:prstGeom prst="rect">
            <a:avLst/>
          </a:prstGeom>
          <a:noFill/>
          <a:ln w="9525">
            <a:noFill/>
          </a:ln>
        </p:spPr>
        <p:txBody>
          <a:bodyPr wrap="none" lIns="0" tIns="0" rIns="0" bIns="0" anchor="t" anchorCtr="0">
            <a:spAutoFit/>
          </a:bodyPr>
          <a:p>
            <a:pPr algn="ctr">
              <a:spcBef>
                <a:spcPct val="50000"/>
              </a:spcBef>
            </a:pPr>
            <a:r>
              <a:rPr lang="en-US" altLang="zh-CN" sz="1600" dirty="0">
                <a:solidFill>
                  <a:srgbClr val="000000"/>
                </a:solidFill>
                <a:latin typeface="Times New Roman" panose="02020603050405020304" pitchFamily="18" charset="0"/>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p:txBody>
      </p:sp>
      <p:sp>
        <p:nvSpPr>
          <p:cNvPr id="261132" name="Rectangle 19"/>
          <p:cNvSpPr/>
          <p:nvPr/>
        </p:nvSpPr>
        <p:spPr>
          <a:xfrm>
            <a:off x="4343400" y="1562100"/>
            <a:ext cx="101600" cy="244475"/>
          </a:xfrm>
          <a:prstGeom prst="rect">
            <a:avLst/>
          </a:prstGeom>
          <a:noFill/>
          <a:ln w="9525">
            <a:noFill/>
          </a:ln>
        </p:spPr>
        <p:txBody>
          <a:bodyPr wrap="none" lIns="0" tIns="0" rIns="0" bIns="0" anchor="t" anchorCtr="0">
            <a:spAutoFit/>
          </a:bodyPr>
          <a:p>
            <a:pPr algn="ctr">
              <a:spcBef>
                <a:spcPct val="50000"/>
              </a:spcBef>
            </a:pPr>
            <a:r>
              <a:rPr lang="en-US" altLang="zh-CN" sz="1600" dirty="0">
                <a:solidFill>
                  <a:srgbClr val="000000"/>
                </a:solidFill>
                <a:latin typeface="Times New Roman" panose="02020603050405020304" pitchFamily="18" charset="0"/>
                <a:ea typeface="宋体" panose="02010600030101010101" pitchFamily="2" charset="-122"/>
              </a:rPr>
              <a:t>2</a:t>
            </a:r>
            <a:endParaRPr lang="en-US" altLang="zh-CN" sz="2800" b="1" dirty="0">
              <a:latin typeface="Times New Roman" panose="02020603050405020304" pitchFamily="18" charset="0"/>
              <a:ea typeface="宋体" panose="02010600030101010101" pitchFamily="2" charset="-122"/>
            </a:endParaRPr>
          </a:p>
        </p:txBody>
      </p:sp>
      <p:sp>
        <p:nvSpPr>
          <p:cNvPr id="261133" name="Rectangle 20"/>
          <p:cNvSpPr/>
          <p:nvPr/>
        </p:nvSpPr>
        <p:spPr>
          <a:xfrm>
            <a:off x="4260850" y="1562100"/>
            <a:ext cx="68263" cy="244475"/>
          </a:xfrm>
          <a:prstGeom prst="rect">
            <a:avLst/>
          </a:prstGeom>
          <a:noFill/>
          <a:ln w="9525">
            <a:noFill/>
          </a:ln>
        </p:spPr>
        <p:txBody>
          <a:bodyPr wrap="none" lIns="0" tIns="0" rIns="0" bIns="0" anchor="t" anchorCtr="0">
            <a:spAutoFit/>
          </a:bodyPr>
          <a:p>
            <a:pPr algn="ctr">
              <a:spcBef>
                <a:spcPct val="50000"/>
              </a:spcBef>
            </a:pPr>
            <a:r>
              <a:rPr lang="en-US" altLang="zh-CN" sz="1600" dirty="0">
                <a:solidFill>
                  <a:srgbClr val="000000"/>
                </a:solidFill>
                <a:latin typeface="Times New Roman" panose="02020603050405020304" pitchFamily="18" charset="0"/>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p:txBody>
      </p:sp>
      <p:sp>
        <p:nvSpPr>
          <p:cNvPr id="261134" name="Rectangle 21"/>
          <p:cNvSpPr/>
          <p:nvPr/>
        </p:nvSpPr>
        <p:spPr>
          <a:xfrm>
            <a:off x="4673600" y="1573213"/>
            <a:ext cx="166688" cy="365125"/>
          </a:xfrm>
          <a:prstGeom prst="rect">
            <a:avLst/>
          </a:prstGeom>
          <a:noFill/>
          <a:ln w="9525">
            <a:noFill/>
          </a:ln>
        </p:spPr>
        <p:txBody>
          <a:bodyPr wrap="none" lIns="0" tIns="0" rIns="0" bIns="0" anchor="t" anchorCtr="0">
            <a:spAutoFit/>
          </a:bodyPr>
          <a:p>
            <a:pPr algn="ctr">
              <a:spcBef>
                <a:spcPct val="50000"/>
              </a:spcBef>
            </a:pPr>
            <a:r>
              <a:rPr lang="en-US" altLang="zh-CN" sz="2400" dirty="0">
                <a:solidFill>
                  <a:srgbClr val="000000"/>
                </a:solidFill>
                <a:latin typeface="Symbol" panose="05050102010706020507" pitchFamily="18" charset="2"/>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p:txBody>
      </p:sp>
      <p:sp>
        <p:nvSpPr>
          <p:cNvPr id="261135" name="Rectangle 22"/>
          <p:cNvSpPr/>
          <p:nvPr/>
        </p:nvSpPr>
        <p:spPr>
          <a:xfrm>
            <a:off x="4114800" y="1608138"/>
            <a:ext cx="152400" cy="365125"/>
          </a:xfrm>
          <a:prstGeom prst="rect">
            <a:avLst/>
          </a:prstGeom>
          <a:noFill/>
          <a:ln w="9525">
            <a:noFill/>
          </a:ln>
        </p:spPr>
        <p:txBody>
          <a:bodyPr wrap="none" lIns="0" tIns="0" rIns="0" bIns="0" anchor="t" anchorCtr="0">
            <a:spAutoFit/>
          </a:bodyPr>
          <a:p>
            <a:pPr algn="ctr">
              <a:spcBef>
                <a:spcPct val="50000"/>
              </a:spcBef>
            </a:pPr>
            <a:r>
              <a:rPr lang="en-US" altLang="zh-CN" sz="2400" b="1" i="1" dirty="0">
                <a:solidFill>
                  <a:srgbClr val="000000"/>
                </a:solidFill>
                <a:latin typeface="Times New Roman" panose="02020603050405020304" pitchFamily="18" charset="0"/>
                <a:ea typeface="宋体" panose="02010600030101010101" pitchFamily="2" charset="-122"/>
              </a:rPr>
              <a:t>x</a:t>
            </a:r>
            <a:endParaRPr lang="en-US" altLang="zh-CN" sz="2800" b="1" i="1" dirty="0">
              <a:latin typeface="Times New Roman" panose="02020603050405020304" pitchFamily="18" charset="0"/>
              <a:ea typeface="宋体" panose="02010600030101010101" pitchFamily="2" charset="-122"/>
            </a:endParaRPr>
          </a:p>
        </p:txBody>
      </p:sp>
      <p:graphicFrame>
        <p:nvGraphicFramePr>
          <p:cNvPr id="261136" name="Object 23"/>
          <p:cNvGraphicFramePr/>
          <p:nvPr/>
        </p:nvGraphicFramePr>
        <p:xfrm>
          <a:off x="1677988" y="2178050"/>
          <a:ext cx="5197475" cy="1403350"/>
        </p:xfrm>
        <a:graphic>
          <a:graphicData uri="http://schemas.openxmlformats.org/presentationml/2006/ole">
            <mc:AlternateContent xmlns:mc="http://schemas.openxmlformats.org/markup-compatibility/2006">
              <mc:Choice xmlns:v="urn:schemas-microsoft-com:vml" Requires="v">
                <p:oleObj spid="_x0000_s3244" name="" r:id="rId3" imgW="2195830" imgH="660400" progId="Equation.3">
                  <p:embed/>
                </p:oleObj>
              </mc:Choice>
              <mc:Fallback>
                <p:oleObj name="" r:id="rId3" imgW="2195830" imgH="660400" progId="Equation.3">
                  <p:embed/>
                  <p:pic>
                    <p:nvPicPr>
                      <p:cNvPr id="0" name="图片 3243"/>
                      <p:cNvPicPr/>
                      <p:nvPr/>
                    </p:nvPicPr>
                    <p:blipFill>
                      <a:blip r:embed="rId4"/>
                      <a:stretch>
                        <a:fillRect/>
                      </a:stretch>
                    </p:blipFill>
                    <p:spPr>
                      <a:xfrm>
                        <a:off x="1677988" y="2178050"/>
                        <a:ext cx="5197475" cy="1403350"/>
                      </a:xfrm>
                      <a:prstGeom prst="rect">
                        <a:avLst/>
                      </a:prstGeom>
                      <a:noFill/>
                      <a:ln w="38100">
                        <a:noFill/>
                        <a:miter/>
                      </a:ln>
                    </p:spPr>
                  </p:pic>
                </p:oleObj>
              </mc:Fallback>
            </mc:AlternateContent>
          </a:graphicData>
        </a:graphic>
      </p:graphicFrame>
      <p:graphicFrame>
        <p:nvGraphicFramePr>
          <p:cNvPr id="261137" name="Object 24"/>
          <p:cNvGraphicFramePr/>
          <p:nvPr/>
        </p:nvGraphicFramePr>
        <p:xfrm>
          <a:off x="1724025" y="3589338"/>
          <a:ext cx="5257800" cy="525462"/>
        </p:xfrm>
        <a:graphic>
          <a:graphicData uri="http://schemas.openxmlformats.org/presentationml/2006/ole">
            <mc:AlternateContent xmlns:mc="http://schemas.openxmlformats.org/markup-compatibility/2006">
              <mc:Choice xmlns:v="urn:schemas-microsoft-com:vml" Requires="v">
                <p:oleObj spid="_x0000_s3248" name="" r:id="rId5" imgW="2056765" imgH="241300" progId="Equation.3">
                  <p:embed/>
                </p:oleObj>
              </mc:Choice>
              <mc:Fallback>
                <p:oleObj name="" r:id="rId5" imgW="2056765" imgH="241300" progId="Equation.3">
                  <p:embed/>
                  <p:pic>
                    <p:nvPicPr>
                      <p:cNvPr id="0" name="图片 3247"/>
                      <p:cNvPicPr/>
                      <p:nvPr/>
                    </p:nvPicPr>
                    <p:blipFill>
                      <a:blip r:embed="rId6">
                        <a:clrChange>
                          <a:clrFrom>
                            <a:srgbClr val="000000"/>
                          </a:clrFrom>
                          <a:clrTo>
                            <a:srgbClr val="000000">
                              <a:alpha val="0"/>
                            </a:srgbClr>
                          </a:clrTo>
                        </a:clrChange>
                      </a:blip>
                      <a:stretch>
                        <a:fillRect/>
                      </a:stretch>
                    </p:blipFill>
                    <p:spPr>
                      <a:xfrm>
                        <a:off x="1724025" y="3589338"/>
                        <a:ext cx="5257800" cy="525462"/>
                      </a:xfrm>
                      <a:prstGeom prst="rect">
                        <a:avLst/>
                      </a:prstGeom>
                      <a:noFill/>
                      <a:ln w="38100">
                        <a:noFill/>
                        <a:miter/>
                      </a:ln>
                    </p:spPr>
                  </p:pic>
                </p:oleObj>
              </mc:Fallback>
            </mc:AlternateContent>
          </a:graphicData>
        </a:graphic>
      </p:graphicFrame>
      <p:grpSp>
        <p:nvGrpSpPr>
          <p:cNvPr id="2" name="Group 28"/>
          <p:cNvGrpSpPr/>
          <p:nvPr/>
        </p:nvGrpSpPr>
        <p:grpSpPr>
          <a:xfrm>
            <a:off x="911225" y="4103688"/>
            <a:ext cx="7548563" cy="2449512"/>
            <a:chOff x="478" y="2368"/>
            <a:chExt cx="4755" cy="1593"/>
          </a:xfrm>
        </p:grpSpPr>
        <p:sp>
          <p:nvSpPr>
            <p:cNvPr id="265245" name="AutoShape 29" descr="再生纸"/>
            <p:cNvSpPr>
              <a:spLocks noChangeArrowheads="1"/>
            </p:cNvSpPr>
            <p:nvPr/>
          </p:nvSpPr>
          <p:spPr bwMode="auto">
            <a:xfrm>
              <a:off x="478" y="2368"/>
              <a:ext cx="4755" cy="1593"/>
            </a:xfrm>
            <a:prstGeom prst="roundRect">
              <a:avLst>
                <a:gd name="adj" fmla="val 16667"/>
              </a:avLst>
            </a:prstGeom>
            <a:blipFill dpi="0" rotWithShape="0">
              <a:blip r:embed="rId7"/>
              <a:srcRect/>
              <a:tile tx="0" ty="0" sx="100000" sy="100000" flip="none" algn="tl"/>
            </a:blipFill>
            <a:ln w="9525">
              <a:noFill/>
              <a:round/>
            </a:ln>
            <a:effectLst>
              <a:prstShdw prst="shdw17" dist="17961" dir="2700000">
                <a:srgbClr val="FFFFFF">
                  <a:gamma/>
                  <a:shade val="60000"/>
                  <a:invGamma/>
                </a:srgbClr>
              </a:prstShdw>
            </a:effectLst>
          </p:spPr>
          <p:txBody>
            <a:bodyPr tIns="10800" bIns="10800" anchor="ctr">
              <a:spAutoFit/>
            </a:bodyPr>
            <a:lstStyle/>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p:txBody>
        </p:sp>
        <p:graphicFrame>
          <p:nvGraphicFramePr>
            <p:cNvPr id="261140" name="Object 30"/>
            <p:cNvGraphicFramePr/>
            <p:nvPr/>
          </p:nvGraphicFramePr>
          <p:xfrm>
            <a:off x="653" y="2448"/>
            <a:ext cx="4358" cy="384"/>
          </p:xfrm>
          <a:graphic>
            <a:graphicData uri="http://schemas.openxmlformats.org/presentationml/2006/ole">
              <mc:AlternateContent xmlns:mc="http://schemas.openxmlformats.org/markup-compatibility/2006">
                <mc:Choice xmlns:v="urn:schemas-microsoft-com:vml" Requires="v">
                  <p:oleObj spid="_x0000_s3245" name="" r:id="rId8" imgW="2880360" imgH="254000" progId="Equation.3">
                    <p:embed/>
                  </p:oleObj>
                </mc:Choice>
                <mc:Fallback>
                  <p:oleObj name="" r:id="rId8" imgW="2880360" imgH="254000" progId="Equation.3">
                    <p:embed/>
                    <p:pic>
                      <p:nvPicPr>
                        <p:cNvPr id="0" name="图片 3244"/>
                        <p:cNvPicPr/>
                        <p:nvPr/>
                      </p:nvPicPr>
                      <p:blipFill>
                        <a:blip r:embed="rId9"/>
                        <a:stretch>
                          <a:fillRect/>
                        </a:stretch>
                      </p:blipFill>
                      <p:spPr>
                        <a:xfrm>
                          <a:off x="653" y="2448"/>
                          <a:ext cx="4358" cy="384"/>
                        </a:xfrm>
                        <a:prstGeom prst="rect">
                          <a:avLst/>
                        </a:prstGeom>
                        <a:noFill/>
                        <a:ln w="38100">
                          <a:noFill/>
                          <a:miter/>
                        </a:ln>
                      </p:spPr>
                    </p:pic>
                  </p:oleObj>
                </mc:Fallback>
              </mc:AlternateContent>
            </a:graphicData>
          </a:graphic>
        </p:graphicFrame>
      </p:grpSp>
      <p:graphicFrame>
        <p:nvGraphicFramePr>
          <p:cNvPr id="265247" name="Object 31"/>
          <p:cNvGraphicFramePr/>
          <p:nvPr/>
        </p:nvGraphicFramePr>
        <p:xfrm>
          <a:off x="1370013" y="6003925"/>
          <a:ext cx="2036762" cy="549275"/>
        </p:xfrm>
        <a:graphic>
          <a:graphicData uri="http://schemas.openxmlformats.org/presentationml/2006/ole">
            <mc:AlternateContent xmlns:mc="http://schemas.openxmlformats.org/markup-compatibility/2006">
              <mc:Choice xmlns:v="urn:schemas-microsoft-com:vml" Requires="v">
                <p:oleObj spid="_x0000_s3246" name="" r:id="rId10" imgW="862965" imgH="203200" progId="Equation.3">
                  <p:embed/>
                </p:oleObj>
              </mc:Choice>
              <mc:Fallback>
                <p:oleObj name="" r:id="rId10" imgW="862965" imgH="203200" progId="Equation.3">
                  <p:embed/>
                  <p:pic>
                    <p:nvPicPr>
                      <p:cNvPr id="0" name="图片 3245"/>
                      <p:cNvPicPr/>
                      <p:nvPr/>
                    </p:nvPicPr>
                    <p:blipFill>
                      <a:blip r:embed="rId11"/>
                      <a:stretch>
                        <a:fillRect/>
                      </a:stretch>
                    </p:blipFill>
                    <p:spPr>
                      <a:xfrm>
                        <a:off x="1370013" y="6003925"/>
                        <a:ext cx="2036762" cy="549275"/>
                      </a:xfrm>
                      <a:prstGeom prst="rect">
                        <a:avLst/>
                      </a:prstGeom>
                      <a:noFill/>
                      <a:ln w="38100">
                        <a:noFill/>
                        <a:miter/>
                      </a:ln>
                    </p:spPr>
                  </p:pic>
                </p:oleObj>
              </mc:Fallback>
            </mc:AlternateContent>
          </a:graphicData>
        </a:graphic>
      </p:graphicFrame>
      <p:graphicFrame>
        <p:nvGraphicFramePr>
          <p:cNvPr id="265253" name="Object 37"/>
          <p:cNvGraphicFramePr>
            <a:graphicFrameLocks noGrp="1"/>
          </p:cNvGraphicFramePr>
          <p:nvPr>
            <p:ph sz="quarter" idx="3"/>
          </p:nvPr>
        </p:nvGraphicFramePr>
        <p:xfrm>
          <a:off x="1752600" y="5486400"/>
          <a:ext cx="2438400" cy="457200"/>
        </p:xfrm>
        <a:graphic>
          <a:graphicData uri="http://schemas.openxmlformats.org/presentationml/2006/ole">
            <mc:AlternateContent xmlns:mc="http://schemas.openxmlformats.org/markup-compatibility/2006">
              <mc:Choice xmlns:v="urn:schemas-microsoft-com:vml" Requires="v">
                <p:oleObj spid="_x0000_s3250" name="" r:id="rId12" imgW="939165" imgH="190500" progId="Equation.3">
                  <p:embed/>
                </p:oleObj>
              </mc:Choice>
              <mc:Fallback>
                <p:oleObj name="" r:id="rId12" imgW="939165" imgH="190500" progId="Equation.3">
                  <p:embed/>
                  <p:pic>
                    <p:nvPicPr>
                      <p:cNvPr id="0" name="图片 3249"/>
                      <p:cNvPicPr/>
                      <p:nvPr/>
                    </p:nvPicPr>
                    <p:blipFill>
                      <a:blip r:embed="rId13"/>
                      <a:stretch>
                        <a:fillRect/>
                      </a:stretch>
                    </p:blipFill>
                    <p:spPr>
                      <a:xfrm>
                        <a:off x="1752600" y="5486400"/>
                        <a:ext cx="2438400" cy="457200"/>
                      </a:xfrm>
                      <a:prstGeom prst="rect">
                        <a:avLst/>
                      </a:prstGeom>
                      <a:noFill/>
                      <a:ln w="38100">
                        <a:miter/>
                      </a:ln>
                    </p:spPr>
                  </p:pic>
                </p:oleObj>
              </mc:Fallback>
            </mc:AlternateContent>
          </a:graphicData>
        </a:graphic>
      </p:graphicFrame>
      <p:graphicFrame>
        <p:nvGraphicFramePr>
          <p:cNvPr id="265256" name="Object 40"/>
          <p:cNvGraphicFramePr/>
          <p:nvPr/>
        </p:nvGraphicFramePr>
        <p:xfrm>
          <a:off x="1752600" y="4876800"/>
          <a:ext cx="5513388" cy="457200"/>
        </p:xfrm>
        <a:graphic>
          <a:graphicData uri="http://schemas.openxmlformats.org/presentationml/2006/ole">
            <mc:AlternateContent xmlns:mc="http://schemas.openxmlformats.org/markup-compatibility/2006">
              <mc:Choice xmlns:v="urn:schemas-microsoft-com:vml" Requires="v">
                <p:oleObj spid="_x0000_s3247" name="" r:id="rId14" imgW="2538730" imgH="190500" progId="Equation.3">
                  <p:embed/>
                </p:oleObj>
              </mc:Choice>
              <mc:Fallback>
                <p:oleObj name="" r:id="rId14" imgW="2538730" imgH="190500" progId="Equation.3">
                  <p:embed/>
                  <p:pic>
                    <p:nvPicPr>
                      <p:cNvPr id="0" name="图片 3246"/>
                      <p:cNvPicPr/>
                      <p:nvPr/>
                    </p:nvPicPr>
                    <p:blipFill>
                      <a:blip r:embed="rId15"/>
                      <a:stretch>
                        <a:fillRect/>
                      </a:stretch>
                    </p:blipFill>
                    <p:spPr>
                      <a:xfrm>
                        <a:off x="1752600" y="4876800"/>
                        <a:ext cx="5513388" cy="457200"/>
                      </a:xfrm>
                      <a:prstGeom prst="rect">
                        <a:avLst/>
                      </a:prstGeom>
                      <a:noFill/>
                      <a:ln w="38100">
                        <a:noFill/>
                        <a:miter/>
                      </a:ln>
                    </p:spPr>
                  </p:pic>
                </p:oleObj>
              </mc:Fallback>
            </mc:AlternateContent>
          </a:graphicData>
        </a:graphic>
      </p:graphicFrame>
      <p:sp>
        <p:nvSpPr>
          <p:cNvPr id="261144" name="Rectangle 44"/>
          <p:cNvSpPr>
            <a:spLocks noGrp="1"/>
          </p:cNvSpPr>
          <p:nvPr>
            <p:ph type="body" sz="half" idx="1"/>
          </p:nvPr>
        </p:nvSpPr>
        <p:spPr>
          <a:xfrm>
            <a:off x="250825" y="838200"/>
            <a:ext cx="4244975" cy="5400675"/>
          </a:xfrm>
        </p:spPr>
        <p:txBody>
          <a:bodyPr vert="horz" wrap="square" lIns="91440" tIns="45720" rIns="91440" bIns="45720" anchor="t" anchorCtr="0"/>
          <a:p>
            <a:pPr marL="268605" indent="-268605" eaLnBrk="1" hangingPunct="1">
              <a:buClr>
                <a:srgbClr val="0000CC"/>
              </a:buClr>
              <a:buSzTx/>
              <a:buFont typeface="Wingdings" panose="05000000000000000000" pitchFamily="2" charset="2"/>
              <a:buBlip>
                <a:blip r:embed="rId16"/>
              </a:buBlip>
            </a:pPr>
            <a:r>
              <a:rPr lang="en-US" altLang="zh-CN" sz="2600" dirty="0">
                <a:latin typeface="Times New Roman" panose="02020603050405020304" pitchFamily="18" charset="0"/>
              </a:rPr>
              <a:t> </a:t>
            </a:r>
            <a:r>
              <a:rPr lang="zh-CN" altLang="en-US" sz="2600"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）设计连接权矩阵</a:t>
            </a:r>
            <a:endParaRPr lang="zh-CN" altLang="en-US" sz="2600" b="1" dirty="0">
              <a:latin typeface="Times New Roman" panose="02020603050405020304" pitchFamily="18" charset="0"/>
            </a:endParaRPr>
          </a:p>
        </p:txBody>
      </p:sp>
      <p:sp>
        <p:nvSpPr>
          <p:cNvPr id="261145" name="Rectangle 45"/>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000000"/>
                                          </p:val>
                                        </p:tav>
                                        <p:tav tm="100000">
                                          <p:val>
                                            <p:strVal val="#ppt_h"/>
                                          </p:val>
                                        </p:tav>
                                      </p:tavLst>
                                    </p:anim>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6525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65253"/>
                                        </p:tgtEl>
                                        <p:attrNameLst>
                                          <p:attrName>style.visibility</p:attrName>
                                        </p:attrNameLst>
                                      </p:cBhvr>
                                      <p:to>
                                        <p:strVal val="visible"/>
                                      </p:to>
                                    </p:set>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265247"/>
                                        </p:tgtEl>
                                        <p:attrNameLst>
                                          <p:attrName>style.visibility</p:attrName>
                                        </p:attrNameLst>
                                      </p:cBhvr>
                                      <p:to>
                                        <p:strVal val="visible"/>
                                      </p:to>
                                    </p:set>
                                    <p:anim calcmode="lin" valueType="num">
                                      <p:cBhvr>
                                        <p:cTn id="20" dur="500" fill="hold"/>
                                        <p:tgtEl>
                                          <p:spTgt spid="265247"/>
                                        </p:tgtEl>
                                        <p:attrNameLst>
                                          <p:attrName>ppt_x</p:attrName>
                                        </p:attrNameLst>
                                      </p:cBhvr>
                                      <p:tavLst>
                                        <p:tav tm="0">
                                          <p:val>
                                            <p:strVal val="0-#ppt_w/2"/>
                                          </p:val>
                                        </p:tav>
                                        <p:tav tm="100000">
                                          <p:val>
                                            <p:strVal val="#ppt_x"/>
                                          </p:val>
                                        </p:tav>
                                      </p:tavLst>
                                    </p:anim>
                                    <p:anim calcmode="lin" valueType="num">
                                      <p:cBhvr>
                                        <p:cTn id="21" dur="500" fill="hold"/>
                                        <p:tgtEl>
                                          <p:spTgt spid="2652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5"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8339" name="Rectangle 51"/>
          <p:cNvSpPr>
            <a:spLocks noChangeArrowheads="1"/>
          </p:cNvSpPr>
          <p:nvPr/>
        </p:nvSpPr>
        <p:spPr bwMode="auto">
          <a:xfrm>
            <a:off x="381000" y="1600200"/>
            <a:ext cx="8382000" cy="4114800"/>
          </a:xfrm>
          <a:prstGeom prst="rect">
            <a:avLst/>
          </a:prstGeom>
          <a:gradFill rotWithShape="1">
            <a:gsLst>
              <a:gs pos="0">
                <a:srgbClr val="00FF00"/>
              </a:gs>
              <a:gs pos="50000">
                <a:schemeClr val="bg1"/>
              </a:gs>
              <a:gs pos="100000">
                <a:srgbClr val="00FF00"/>
              </a:gs>
            </a:gsLst>
            <a:lin ang="2700000" scaled="1"/>
          </a:gradFill>
          <a:ln w="9525">
            <a:solidFill>
              <a:srgbClr val="808080"/>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268318" name="Object 30"/>
          <p:cNvGraphicFramePr/>
          <p:nvPr/>
        </p:nvGraphicFramePr>
        <p:xfrm>
          <a:off x="4114800" y="1609725"/>
          <a:ext cx="4343400" cy="4029075"/>
        </p:xfrm>
        <a:graphic>
          <a:graphicData uri="http://schemas.openxmlformats.org/presentationml/2006/ole">
            <mc:AlternateContent xmlns:mc="http://schemas.openxmlformats.org/markup-compatibility/2006">
              <mc:Choice xmlns:v="urn:schemas-microsoft-com:vml" Requires="v">
                <p:oleObj spid="_x0000_s3249" name="" r:id="rId1" imgW="2597150" imgH="2424430" progId="SmartDraw.2">
                  <p:embed/>
                </p:oleObj>
              </mc:Choice>
              <mc:Fallback>
                <p:oleObj name="" r:id="rId1" imgW="2597150" imgH="2424430" progId="SmartDraw.2">
                  <p:embed/>
                  <p:pic>
                    <p:nvPicPr>
                      <p:cNvPr id="0" name="图片 3248"/>
                      <p:cNvPicPr/>
                      <p:nvPr/>
                    </p:nvPicPr>
                    <p:blipFill>
                      <a:blip r:embed="rId2"/>
                      <a:stretch>
                        <a:fillRect/>
                      </a:stretch>
                    </p:blipFill>
                    <p:spPr>
                      <a:xfrm>
                        <a:off x="4114800" y="1609725"/>
                        <a:ext cx="4343400" cy="4029075"/>
                      </a:xfrm>
                      <a:prstGeom prst="rect">
                        <a:avLst/>
                      </a:prstGeom>
                      <a:noFill/>
                      <a:ln w="38100">
                        <a:noFill/>
                        <a:miter/>
                      </a:ln>
                    </p:spPr>
                  </p:pic>
                </p:oleObj>
              </mc:Fallback>
            </mc:AlternateContent>
          </a:graphicData>
        </a:graphic>
      </p:graphicFrame>
      <p:grpSp>
        <p:nvGrpSpPr>
          <p:cNvPr id="2" name="Group 31"/>
          <p:cNvGrpSpPr/>
          <p:nvPr/>
        </p:nvGrpSpPr>
        <p:grpSpPr>
          <a:xfrm>
            <a:off x="747713" y="2743200"/>
            <a:ext cx="2833687" cy="1963738"/>
            <a:chOff x="585" y="1964"/>
            <a:chExt cx="2204" cy="1341"/>
          </a:xfrm>
        </p:grpSpPr>
        <p:sp>
          <p:nvSpPr>
            <p:cNvPr id="268320" name="AutoShape 32" descr="再生纸"/>
            <p:cNvSpPr>
              <a:spLocks noChangeArrowheads="1"/>
            </p:cNvSpPr>
            <p:nvPr/>
          </p:nvSpPr>
          <p:spPr bwMode="auto">
            <a:xfrm>
              <a:off x="585" y="1964"/>
              <a:ext cx="2204" cy="1341"/>
            </a:xfrm>
            <a:prstGeom prst="roundRect">
              <a:avLst>
                <a:gd name="adj" fmla="val 16667"/>
              </a:avLst>
            </a:prstGeom>
            <a:blipFill dpi="0" rotWithShape="0">
              <a:blip r:embed="rId3"/>
              <a:srcRect/>
              <a:tile tx="0" ty="0" sx="100000" sy="100000" flip="none" algn="tl"/>
            </a:blipFill>
            <a:ln w="9525">
              <a:noFill/>
              <a:round/>
            </a:ln>
            <a:effectLst>
              <a:prstShdw prst="shdw17" dist="17961" dir="2700000">
                <a:srgbClr val="FFFFFF">
                  <a:gamma/>
                  <a:shade val="60000"/>
                  <a:invGamma/>
                </a:srgbClr>
              </a:prstShdw>
            </a:effectLst>
          </p:spPr>
          <p:txBody>
            <a:bodyPr tIns="10800" bIns="10800" anchor="ctr">
              <a:spAutoFit/>
            </a:bodyPr>
            <a:lstStyle/>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C0C0C0"/>
                  </a:outerShdw>
                </a:effectLst>
                <a:uLnTx/>
                <a:uFillTx/>
                <a:latin typeface="楷体_GB2312" pitchFamily="49" charset="-122"/>
                <a:ea typeface="楷体_GB2312" pitchFamily="49" charset="-122"/>
                <a:cs typeface="+mn-cs"/>
              </a:endParaRPr>
            </a:p>
          </p:txBody>
        </p:sp>
        <p:graphicFrame>
          <p:nvGraphicFramePr>
            <p:cNvPr id="262150" name="Object 33"/>
            <p:cNvGraphicFramePr/>
            <p:nvPr/>
          </p:nvGraphicFramePr>
          <p:xfrm>
            <a:off x="725" y="2188"/>
            <a:ext cx="1790" cy="964"/>
          </p:xfrm>
          <a:graphic>
            <a:graphicData uri="http://schemas.openxmlformats.org/presentationml/2006/ole">
              <mc:AlternateContent xmlns:mc="http://schemas.openxmlformats.org/markup-compatibility/2006">
                <mc:Choice xmlns:v="urn:schemas-microsoft-com:vml" Requires="v">
                  <p:oleObj spid="_x0000_s3251" name="" r:id="rId4" imgW="1206500" imgH="647700" progId="Equation.3">
                    <p:embed/>
                  </p:oleObj>
                </mc:Choice>
                <mc:Fallback>
                  <p:oleObj name="" r:id="rId4" imgW="1206500" imgH="647700" progId="Equation.3">
                    <p:embed/>
                    <p:pic>
                      <p:nvPicPr>
                        <p:cNvPr id="0" name="图片 3250"/>
                        <p:cNvPicPr/>
                        <p:nvPr/>
                      </p:nvPicPr>
                      <p:blipFill>
                        <a:blip r:embed="rId5"/>
                        <a:stretch>
                          <a:fillRect/>
                        </a:stretch>
                      </p:blipFill>
                      <p:spPr>
                        <a:xfrm>
                          <a:off x="725" y="2188"/>
                          <a:ext cx="1790" cy="964"/>
                        </a:xfrm>
                        <a:prstGeom prst="rect">
                          <a:avLst/>
                        </a:prstGeom>
                        <a:noFill/>
                        <a:ln w="38100">
                          <a:noFill/>
                          <a:miter/>
                        </a:ln>
                      </p:spPr>
                    </p:pic>
                  </p:oleObj>
                </mc:Fallback>
              </mc:AlternateContent>
            </a:graphicData>
          </a:graphic>
        </p:graphicFrame>
      </p:grpSp>
      <p:sp>
        <p:nvSpPr>
          <p:cNvPr id="262151" name="Rectangle 52"/>
          <p:cNvSpPr>
            <a:spLocks noGrp="1"/>
          </p:cNvSpPr>
          <p:nvPr>
            <p:ph type="body" sz="half" idx="1"/>
          </p:nvPr>
        </p:nvSpPr>
        <p:spPr>
          <a:xfrm>
            <a:off x="250825" y="838200"/>
            <a:ext cx="4244975" cy="5400675"/>
          </a:xfrm>
        </p:spPr>
        <p:txBody>
          <a:bodyPr vert="horz" wrap="square" lIns="91440" tIns="45720" rIns="91440" bIns="45720" anchor="t" anchorCtr="0"/>
          <a:p>
            <a:pPr marL="268605" indent="-268605" eaLnBrk="1" hangingPunct="1">
              <a:buClr>
                <a:srgbClr val="0000CC"/>
              </a:buClr>
              <a:buSzTx/>
              <a:buFont typeface="Wingdings" panose="05000000000000000000" pitchFamily="2" charset="2"/>
              <a:buBlip>
                <a:blip r:embed="rId6"/>
              </a:buBlip>
            </a:pPr>
            <a:r>
              <a:rPr lang="en-US" altLang="zh-CN" sz="2600" dirty="0">
                <a:latin typeface="Times New Roman" panose="02020603050405020304" pitchFamily="18" charset="0"/>
              </a:rPr>
              <a:t> </a:t>
            </a:r>
            <a:r>
              <a:rPr lang="zh-CN" altLang="en-US" sz="2600"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）设计连接权矩阵</a:t>
            </a:r>
            <a:endParaRPr lang="zh-CN" altLang="en-US" sz="2600" b="1" dirty="0">
              <a:latin typeface="Times New Roman" panose="02020603050405020304" pitchFamily="18" charset="0"/>
            </a:endParaRPr>
          </a:p>
        </p:txBody>
      </p:sp>
      <p:sp>
        <p:nvSpPr>
          <p:cNvPr id="262152" name="Rectangle 53"/>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68318"/>
                                        </p:tgtEl>
                                        <p:attrNameLst>
                                          <p:attrName>style.visibility</p:attrName>
                                        </p:attrNameLst>
                                      </p:cBhvr>
                                      <p:to>
                                        <p:strVal val="visible"/>
                                      </p:to>
                                    </p:set>
                                    <p:anim calcmode="lin" valueType="num">
                                      <p:cBhvr>
                                        <p:cTn id="12" dur="500" fill="hold"/>
                                        <p:tgtEl>
                                          <p:spTgt spid="268318"/>
                                        </p:tgtEl>
                                        <p:attrNameLst>
                                          <p:attrName>ppt_x</p:attrName>
                                        </p:attrNameLst>
                                      </p:cBhvr>
                                      <p:tavLst>
                                        <p:tav tm="0">
                                          <p:val>
                                            <p:strVal val="1+#ppt_w/2"/>
                                          </p:val>
                                        </p:tav>
                                        <p:tav tm="100000">
                                          <p:val>
                                            <p:strVal val="#ppt_x"/>
                                          </p:val>
                                        </p:tav>
                                      </p:tavLst>
                                    </p:anim>
                                    <p:anim calcmode="lin" valueType="num">
                                      <p:cBhvr>
                                        <p:cTn id="13" dur="500" fill="hold"/>
                                        <p:tgtEl>
                                          <p:spTgt spid="2683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69"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3170" name="Rectangle 2"/>
          <p:cNvSpPr/>
          <p:nvPr/>
        </p:nvSpPr>
        <p:spPr>
          <a:xfrm>
            <a:off x="4800600" y="5486400"/>
            <a:ext cx="3886200" cy="990600"/>
          </a:xfrm>
          <a:prstGeom prst="rect">
            <a:avLst/>
          </a:prstGeom>
          <a:solidFill>
            <a:schemeClr val="bg1"/>
          </a:solidFill>
          <a:ln w="9525" cap="flat" cmpd="sng">
            <a:solidFill>
              <a:srgbClr val="80808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263171" name="Object 4"/>
          <p:cNvGraphicFramePr>
            <a:graphicFrameLocks noGrp="1"/>
          </p:cNvGraphicFramePr>
          <p:nvPr>
            <p:ph sz="half" idx="1"/>
          </p:nvPr>
        </p:nvGraphicFramePr>
        <p:xfrm>
          <a:off x="76200" y="1066800"/>
          <a:ext cx="8458200" cy="4343400"/>
        </p:xfrm>
        <a:graphic>
          <a:graphicData uri="http://schemas.openxmlformats.org/presentationml/2006/ole">
            <mc:AlternateContent xmlns:mc="http://schemas.openxmlformats.org/markup-compatibility/2006">
              <mc:Choice xmlns:v="urn:schemas-microsoft-com:vml" Requires="v">
                <p:oleObj spid="_x0000_s3254" name="" r:id="rId1" imgW="5568950" imgH="3094990" progId="SmartDraw.2">
                  <p:embed/>
                </p:oleObj>
              </mc:Choice>
              <mc:Fallback>
                <p:oleObj name="" r:id="rId1" imgW="5568950" imgH="3094990" progId="SmartDraw.2">
                  <p:embed/>
                  <p:pic>
                    <p:nvPicPr>
                      <p:cNvPr id="0" name="图片 3253"/>
                      <p:cNvPicPr/>
                      <p:nvPr/>
                    </p:nvPicPr>
                    <p:blipFill>
                      <a:blip r:embed="rId2"/>
                      <a:stretch>
                        <a:fillRect/>
                      </a:stretch>
                    </p:blipFill>
                    <p:spPr>
                      <a:xfrm>
                        <a:off x="76200" y="1066800"/>
                        <a:ext cx="8458200" cy="4343400"/>
                      </a:xfrm>
                      <a:prstGeom prst="rect">
                        <a:avLst/>
                      </a:prstGeom>
                      <a:noFill/>
                      <a:ln w="38100">
                        <a:miter/>
                      </a:ln>
                    </p:spPr>
                  </p:pic>
                </p:oleObj>
              </mc:Fallback>
            </mc:AlternateContent>
          </a:graphicData>
        </a:graphic>
      </p:graphicFrame>
      <p:graphicFrame>
        <p:nvGraphicFramePr>
          <p:cNvPr id="263172" name="Object 6"/>
          <p:cNvGraphicFramePr>
            <a:graphicFrameLocks noGrp="1"/>
          </p:cNvGraphicFramePr>
          <p:nvPr>
            <p:ph sz="quarter" idx="2"/>
          </p:nvPr>
        </p:nvGraphicFramePr>
        <p:xfrm>
          <a:off x="5029200" y="5568950"/>
          <a:ext cx="3429000" cy="484188"/>
        </p:xfrm>
        <a:graphic>
          <a:graphicData uri="http://schemas.openxmlformats.org/presentationml/2006/ole">
            <mc:AlternateContent xmlns:mc="http://schemas.openxmlformats.org/markup-compatibility/2006">
              <mc:Choice xmlns:v="urn:schemas-microsoft-com:vml" Requires="v">
                <p:oleObj spid="_x0000_s3255" name="" r:id="rId3" imgW="1600200" imgH="228600" progId="Equation.3">
                  <p:embed/>
                </p:oleObj>
              </mc:Choice>
              <mc:Fallback>
                <p:oleObj name="" r:id="rId3" imgW="1600200" imgH="228600" progId="Equation.3">
                  <p:embed/>
                  <p:pic>
                    <p:nvPicPr>
                      <p:cNvPr id="0" name="图片 3254"/>
                      <p:cNvPicPr/>
                      <p:nvPr/>
                    </p:nvPicPr>
                    <p:blipFill>
                      <a:blip r:embed="rId4"/>
                      <a:stretch>
                        <a:fillRect/>
                      </a:stretch>
                    </p:blipFill>
                    <p:spPr>
                      <a:xfrm>
                        <a:off x="5029200" y="5568950"/>
                        <a:ext cx="3429000" cy="484188"/>
                      </a:xfrm>
                      <a:prstGeom prst="rect">
                        <a:avLst/>
                      </a:prstGeom>
                      <a:noFill/>
                      <a:ln w="38100">
                        <a:miter/>
                      </a:ln>
                    </p:spPr>
                  </p:pic>
                </p:oleObj>
              </mc:Fallback>
            </mc:AlternateContent>
          </a:graphicData>
        </a:graphic>
      </p:graphicFrame>
      <p:graphicFrame>
        <p:nvGraphicFramePr>
          <p:cNvPr id="263173" name="Object 7"/>
          <p:cNvGraphicFramePr>
            <a:graphicFrameLocks noGrp="1"/>
          </p:cNvGraphicFramePr>
          <p:nvPr>
            <p:ph sz="quarter" idx="3"/>
          </p:nvPr>
        </p:nvGraphicFramePr>
        <p:xfrm>
          <a:off x="5029200" y="6019800"/>
          <a:ext cx="3429000" cy="452438"/>
        </p:xfrm>
        <a:graphic>
          <a:graphicData uri="http://schemas.openxmlformats.org/presentationml/2006/ole">
            <mc:AlternateContent xmlns:mc="http://schemas.openxmlformats.org/markup-compatibility/2006">
              <mc:Choice xmlns:v="urn:schemas-microsoft-com:vml" Requires="v">
                <p:oleObj spid="_x0000_s3252" name="" r:id="rId5" imgW="1651000" imgH="228600" progId="Equation.3">
                  <p:embed/>
                </p:oleObj>
              </mc:Choice>
              <mc:Fallback>
                <p:oleObj name="" r:id="rId5" imgW="1651000" imgH="228600" progId="Equation.3">
                  <p:embed/>
                  <p:pic>
                    <p:nvPicPr>
                      <p:cNvPr id="0" name="图片 3251"/>
                      <p:cNvPicPr/>
                      <p:nvPr/>
                    </p:nvPicPr>
                    <p:blipFill>
                      <a:blip r:embed="rId6"/>
                      <a:stretch>
                        <a:fillRect/>
                      </a:stretch>
                    </p:blipFill>
                    <p:spPr>
                      <a:xfrm>
                        <a:off x="5029200" y="6019800"/>
                        <a:ext cx="3429000" cy="452438"/>
                      </a:xfrm>
                      <a:prstGeom prst="rect">
                        <a:avLst/>
                      </a:prstGeom>
                      <a:noFill/>
                      <a:ln w="38100">
                        <a:miter/>
                      </a:ln>
                    </p:spPr>
                  </p:pic>
                </p:oleObj>
              </mc:Fallback>
            </mc:AlternateContent>
          </a:graphicData>
        </a:graphic>
      </p:graphicFrame>
      <p:pic>
        <p:nvPicPr>
          <p:cNvPr id="263174" name="Picture 8"/>
          <p:cNvPicPr>
            <a:picLocks noChangeAspect="1"/>
          </p:cNvPicPr>
          <p:nvPr/>
        </p:nvPicPr>
        <p:blipFill>
          <a:blip r:embed="rId7"/>
          <a:stretch>
            <a:fillRect/>
          </a:stretch>
        </p:blipFill>
        <p:spPr>
          <a:xfrm>
            <a:off x="152400" y="4295775"/>
            <a:ext cx="3886200" cy="2028825"/>
          </a:xfrm>
          <a:prstGeom prst="rect">
            <a:avLst/>
          </a:prstGeom>
          <a:noFill/>
          <a:ln w="9525">
            <a:noFill/>
          </a:ln>
        </p:spPr>
      </p:pic>
      <p:sp>
        <p:nvSpPr>
          <p:cNvPr id="324617" name="Text Box 9"/>
          <p:cNvSpPr txBox="1"/>
          <p:nvPr/>
        </p:nvSpPr>
        <p:spPr>
          <a:xfrm>
            <a:off x="990600" y="16764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200" b="1" dirty="0">
                <a:latin typeface="Times New Roman" panose="02020603050405020304" pitchFamily="18" charset="0"/>
                <a:ea typeface="宋体" panose="02010600030101010101" pitchFamily="2" charset="-122"/>
              </a:rPr>
              <a:t> </a:t>
            </a:r>
            <a:r>
              <a:rPr lang="zh-CN" altLang="en-US" sz="2200" b="1" dirty="0">
                <a:latin typeface="Times New Roman" panose="02020603050405020304" pitchFamily="18" charset="0"/>
                <a:ea typeface="宋体" panose="02010600030101010101" pitchFamily="2" charset="-122"/>
              </a:rPr>
              <a:t>输入：</a:t>
            </a:r>
            <a:r>
              <a:rPr lang="en-US" altLang="zh-CN" sz="2200" b="1" dirty="0">
                <a:solidFill>
                  <a:schemeClr val="accent2"/>
                </a:solidFill>
                <a:latin typeface="Times New Roman" panose="02020603050405020304" pitchFamily="18" charset="0"/>
                <a:ea typeface="宋体" panose="02010600030101010101" pitchFamily="2" charset="-122"/>
              </a:rPr>
              <a:t>[1</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a:t>
            </a:r>
            <a:r>
              <a:rPr lang="en-US" altLang="zh-CN" sz="2200" b="1" baseline="30000" dirty="0">
                <a:solidFill>
                  <a:schemeClr val="accent2"/>
                </a:solidFill>
                <a:latin typeface="Times New Roman" panose="02020603050405020304" pitchFamily="18" charset="0"/>
                <a:ea typeface="宋体" panose="02010600030101010101" pitchFamily="2" charset="-122"/>
              </a:rPr>
              <a:t>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sp>
        <p:nvSpPr>
          <p:cNvPr id="324618" name="Text Box 10"/>
          <p:cNvSpPr txBox="1"/>
          <p:nvPr/>
        </p:nvSpPr>
        <p:spPr>
          <a:xfrm>
            <a:off x="6781800" y="10668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pPr>
            <a:r>
              <a:rPr lang="zh-CN" altLang="en-US" sz="2200" b="1" dirty="0">
                <a:solidFill>
                  <a:schemeClr val="accent2"/>
                </a:solidFill>
                <a:latin typeface="Times New Roman" panose="02020603050405020304" pitchFamily="18" charset="0"/>
                <a:ea typeface="宋体" panose="02010600030101010101" pitchFamily="2" charset="-122"/>
              </a:rPr>
              <a:t>输出 </a:t>
            </a:r>
            <a:r>
              <a:rPr lang="en-US" altLang="zh-CN" sz="2200" b="1" dirty="0">
                <a:solidFill>
                  <a:schemeClr val="accent2"/>
                </a:solidFill>
                <a:latin typeface="Times New Roman" panose="02020603050405020304" pitchFamily="18"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sp>
        <p:nvSpPr>
          <p:cNvPr id="263177" name="Rectangle 11"/>
          <p:cNvSpPr/>
          <p:nvPr/>
        </p:nvSpPr>
        <p:spPr>
          <a:xfrm>
            <a:off x="0" y="914400"/>
            <a:ext cx="4244975" cy="5400675"/>
          </a:xfrm>
          <a:prstGeom prst="rect">
            <a:avLst/>
          </a:prstGeom>
          <a:noFill/>
          <a:ln w="9525">
            <a:noFill/>
          </a:ln>
        </p:spPr>
        <p:txBody>
          <a:bodyPr anchor="t" anchorCtr="0"/>
          <a:p>
            <a:pPr marL="268605" indent="-268605">
              <a:lnSpc>
                <a:spcPct val="120000"/>
              </a:lnSpc>
              <a:spcBef>
                <a:spcPct val="20000"/>
              </a:spcBef>
              <a:buClr>
                <a:schemeClr val="accent2"/>
              </a:buClr>
              <a:buSzPct val="80000"/>
              <a:buFont typeface="Wingdings" panose="05000000000000000000" pitchFamily="2" charset="2"/>
              <a:buBlip>
                <a:blip r:embed="rId8"/>
              </a:buBlip>
            </a:pPr>
            <a:r>
              <a:rPr lang="en-US" altLang="zh-CN" sz="24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3</a:t>
            </a:r>
            <a:r>
              <a:rPr lang="zh-CN" altLang="en-US" sz="2600" b="1" dirty="0">
                <a:latin typeface="Times New Roman" panose="02020603050405020304" pitchFamily="18" charset="0"/>
                <a:ea typeface="宋体" panose="02010600030101010101" pitchFamily="2" charset="-122"/>
              </a:rPr>
              <a:t>）测试</a:t>
            </a:r>
            <a:endParaRPr lang="zh-CN" altLang="en-US" sz="2600" b="1" dirty="0">
              <a:latin typeface="Times New Roman" panose="02020603050405020304" pitchFamily="18" charset="0"/>
              <a:ea typeface="宋体" panose="02010600030101010101" pitchFamily="2" charset="-122"/>
            </a:endParaRPr>
          </a:p>
        </p:txBody>
      </p:sp>
      <p:sp>
        <p:nvSpPr>
          <p:cNvPr id="263178" name="Rectangle 13"/>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4617"/>
                                        </p:tgtEl>
                                        <p:attrNameLst>
                                          <p:attrName>style.visibility</p:attrName>
                                        </p:attrNameLst>
                                      </p:cBhvr>
                                      <p:to>
                                        <p:strVal val="visible"/>
                                      </p:to>
                                    </p:set>
                                    <p:animEffect transition="in" filter="wipe(down)">
                                      <p:cBhvr>
                                        <p:cTn id="7" dur="500"/>
                                        <p:tgtEl>
                                          <p:spTgt spid="3246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4618"/>
                                        </p:tgtEl>
                                        <p:attrNameLst>
                                          <p:attrName>style.visibility</p:attrName>
                                        </p:attrNameLst>
                                      </p:cBhvr>
                                      <p:to>
                                        <p:strVal val="visible"/>
                                      </p:to>
                                    </p:set>
                                    <p:animEffect transition="in" filter="wipe(down)">
                                      <p:cBhvr>
                                        <p:cTn id="12" dur="500"/>
                                        <p:tgtEl>
                                          <p:spTgt spid="324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7" grpId="0"/>
      <p:bldP spid="324618"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3"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4194" name="Rectangle 19"/>
          <p:cNvSpPr/>
          <p:nvPr/>
        </p:nvSpPr>
        <p:spPr>
          <a:xfrm>
            <a:off x="304800" y="1676400"/>
            <a:ext cx="8610600" cy="4495800"/>
          </a:xfrm>
          <a:prstGeom prst="rect">
            <a:avLst/>
          </a:prstGeom>
          <a:gradFill rotWithShape="1">
            <a:gsLst>
              <a:gs pos="0">
                <a:srgbClr val="FFFF00"/>
              </a:gs>
              <a:gs pos="100000">
                <a:schemeClr val="bg1"/>
              </a:gs>
            </a:gsLst>
            <a:path path="shape">
              <a:fillToRect l="50000" t="50000" r="50000" b="50000"/>
            </a:path>
            <a:tileRect/>
          </a:gradFill>
          <a:ln w="9525" cap="flat" cmpd="sng">
            <a:solidFill>
              <a:srgbClr val="80808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64195" name="Rectangle 3"/>
          <p:cNvSpPr>
            <a:spLocks noGrp="1"/>
          </p:cNvSpPr>
          <p:nvPr>
            <p:ph type="body" sz="half" idx="1"/>
          </p:nvPr>
        </p:nvSpPr>
        <p:spPr/>
        <p:txBody>
          <a:bodyPr vert="horz" wrap="square" lIns="91440" tIns="45720" rIns="91440" bIns="45720" anchor="t" anchorCtr="0"/>
          <a:p>
            <a:pPr marL="268605" indent="-268605" eaLnBrk="1" hangingPunct="1">
              <a:buClr>
                <a:schemeClr val="accent2"/>
              </a:buClr>
              <a:buSzTx/>
              <a:buFont typeface="Wingdings" panose="05000000000000000000" pitchFamily="2" charset="2"/>
              <a:buBlip>
                <a:blip r:embed="rId1"/>
              </a:buBlip>
            </a:pPr>
            <a:r>
              <a:rPr lang="en-US" altLang="zh-CN" sz="2600" b="1" dirty="0">
                <a:latin typeface="Times New Roman" panose="02020603050405020304" pitchFamily="18" charset="0"/>
              </a:rPr>
              <a:t> </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3</a:t>
            </a:r>
            <a:r>
              <a:rPr lang="zh-CN" altLang="en-US" sz="2600" b="1" dirty="0">
                <a:latin typeface="Times New Roman" panose="02020603050405020304" pitchFamily="18" charset="0"/>
              </a:rPr>
              <a:t>）测试</a:t>
            </a:r>
            <a:endParaRPr lang="zh-CN" altLang="en-US" sz="2600" b="1" dirty="0">
              <a:latin typeface="Times New Roman" panose="02020603050405020304" pitchFamily="18" charset="0"/>
            </a:endParaRPr>
          </a:p>
        </p:txBody>
      </p:sp>
      <p:grpSp>
        <p:nvGrpSpPr>
          <p:cNvPr id="2" name="Group 4"/>
          <p:cNvGrpSpPr/>
          <p:nvPr/>
        </p:nvGrpSpPr>
        <p:grpSpPr>
          <a:xfrm>
            <a:off x="374650" y="5029200"/>
            <a:ext cx="3530600" cy="457200"/>
            <a:chOff x="384" y="3120"/>
            <a:chExt cx="2224" cy="336"/>
          </a:xfrm>
        </p:grpSpPr>
        <p:graphicFrame>
          <p:nvGraphicFramePr>
            <p:cNvPr id="264197" name="Object 5"/>
            <p:cNvGraphicFramePr/>
            <p:nvPr/>
          </p:nvGraphicFramePr>
          <p:xfrm>
            <a:off x="1440" y="3142"/>
            <a:ext cx="1168" cy="314"/>
          </p:xfrm>
          <a:graphic>
            <a:graphicData uri="http://schemas.openxmlformats.org/presentationml/2006/ole">
              <mc:AlternateContent xmlns:mc="http://schemas.openxmlformats.org/markup-compatibility/2006">
                <mc:Choice xmlns:v="urn:schemas-microsoft-com:vml" Requires="v">
                  <p:oleObj spid="_x0000_s3253" name="" r:id="rId2" imgW="659130" imgH="177800" progId="Equation.3">
                    <p:embed/>
                  </p:oleObj>
                </mc:Choice>
                <mc:Fallback>
                  <p:oleObj name="" r:id="rId2" imgW="659130" imgH="177800" progId="Equation.3">
                    <p:embed/>
                    <p:pic>
                      <p:nvPicPr>
                        <p:cNvPr id="0" name="图片 3252"/>
                        <p:cNvPicPr/>
                        <p:nvPr/>
                      </p:nvPicPr>
                      <p:blipFill>
                        <a:blip r:embed="rId3"/>
                        <a:stretch>
                          <a:fillRect/>
                        </a:stretch>
                      </p:blipFill>
                      <p:spPr>
                        <a:xfrm>
                          <a:off x="1440" y="3142"/>
                          <a:ext cx="1168" cy="314"/>
                        </a:xfrm>
                        <a:prstGeom prst="rect">
                          <a:avLst/>
                        </a:prstGeom>
                        <a:noFill/>
                        <a:ln w="38100">
                          <a:noFill/>
                          <a:miter/>
                        </a:ln>
                      </p:spPr>
                    </p:pic>
                  </p:oleObj>
                </mc:Fallback>
              </mc:AlternateContent>
            </a:graphicData>
          </a:graphic>
        </p:graphicFrame>
        <p:sp>
          <p:nvSpPr>
            <p:cNvPr id="264198" name="Text Box 6"/>
            <p:cNvSpPr txBox="1"/>
            <p:nvPr/>
          </p:nvSpPr>
          <p:spPr>
            <a:xfrm>
              <a:off x="384" y="3120"/>
              <a:ext cx="1248" cy="336"/>
            </a:xfrm>
            <a:prstGeom prst="rect">
              <a:avLst/>
            </a:prstGeom>
            <a:noFill/>
            <a:ln w="9525">
              <a:noFill/>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调整次序</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pSp>
      <p:graphicFrame>
        <p:nvGraphicFramePr>
          <p:cNvPr id="270344" name="Object 8"/>
          <p:cNvGraphicFramePr/>
          <p:nvPr/>
        </p:nvGraphicFramePr>
        <p:xfrm>
          <a:off x="2209800" y="3200400"/>
          <a:ext cx="1806575" cy="1524000"/>
        </p:xfrm>
        <a:graphic>
          <a:graphicData uri="http://schemas.openxmlformats.org/presentationml/2006/ole">
            <mc:AlternateContent xmlns:mc="http://schemas.openxmlformats.org/markup-compatibility/2006">
              <mc:Choice xmlns:v="urn:schemas-microsoft-com:vml" Requires="v">
                <p:oleObj spid="_x0000_s3257" name="" r:id="rId4" imgW="647700" imgH="711200" progId="Equation.3">
                  <p:embed/>
                </p:oleObj>
              </mc:Choice>
              <mc:Fallback>
                <p:oleObj name="" r:id="rId4" imgW="647700" imgH="711200" progId="Equation.3">
                  <p:embed/>
                  <p:pic>
                    <p:nvPicPr>
                      <p:cNvPr id="0" name="图片 3256"/>
                      <p:cNvPicPr/>
                      <p:nvPr/>
                    </p:nvPicPr>
                    <p:blipFill>
                      <a:blip r:embed="rId5"/>
                      <a:stretch>
                        <a:fillRect/>
                      </a:stretch>
                    </p:blipFill>
                    <p:spPr>
                      <a:xfrm>
                        <a:off x="2209800" y="3200400"/>
                        <a:ext cx="1806575" cy="1524000"/>
                      </a:xfrm>
                      <a:prstGeom prst="rect">
                        <a:avLst/>
                      </a:prstGeom>
                      <a:noFill/>
                      <a:ln w="38100">
                        <a:noFill/>
                        <a:miter/>
                      </a:ln>
                    </p:spPr>
                  </p:pic>
                </p:oleObj>
              </mc:Fallback>
            </mc:AlternateContent>
          </a:graphicData>
        </a:graphic>
      </p:graphicFrame>
      <p:sp>
        <p:nvSpPr>
          <p:cNvPr id="270345" name="Text Box 9"/>
          <p:cNvSpPr txBox="1"/>
          <p:nvPr/>
        </p:nvSpPr>
        <p:spPr>
          <a:xfrm>
            <a:off x="354013" y="3581400"/>
            <a:ext cx="2160587" cy="457200"/>
          </a:xfrm>
          <a:prstGeom prst="rect">
            <a:avLst/>
          </a:prstGeom>
          <a:noFill/>
          <a:ln w="9525">
            <a:noFill/>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初始状态</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264201" name="Object 11"/>
          <p:cNvGraphicFramePr/>
          <p:nvPr/>
        </p:nvGraphicFramePr>
        <p:xfrm>
          <a:off x="2349500" y="2528888"/>
          <a:ext cx="1581150" cy="488950"/>
        </p:xfrm>
        <a:graphic>
          <a:graphicData uri="http://schemas.openxmlformats.org/presentationml/2006/ole">
            <mc:AlternateContent xmlns:mc="http://schemas.openxmlformats.org/markup-compatibility/2006">
              <mc:Choice xmlns:v="urn:schemas-microsoft-com:vml" Requires="v">
                <p:oleObj spid="_x0000_s3263" name="" r:id="rId6" imgW="558800" imgH="228600" progId="Equation.3">
                  <p:embed/>
                </p:oleObj>
              </mc:Choice>
              <mc:Fallback>
                <p:oleObj name="" r:id="rId6" imgW="558800" imgH="228600" progId="Equation.3">
                  <p:embed/>
                  <p:pic>
                    <p:nvPicPr>
                      <p:cNvPr id="0" name="图片 3262"/>
                      <p:cNvPicPr/>
                      <p:nvPr/>
                    </p:nvPicPr>
                    <p:blipFill>
                      <a:blip r:embed="rId7"/>
                      <a:stretch>
                        <a:fillRect/>
                      </a:stretch>
                    </p:blipFill>
                    <p:spPr>
                      <a:xfrm>
                        <a:off x="2349500" y="2528888"/>
                        <a:ext cx="1581150" cy="488950"/>
                      </a:xfrm>
                      <a:prstGeom prst="rect">
                        <a:avLst/>
                      </a:prstGeom>
                      <a:noFill/>
                      <a:ln w="38100">
                        <a:noFill/>
                        <a:miter/>
                      </a:ln>
                    </p:spPr>
                  </p:pic>
                </p:oleObj>
              </mc:Fallback>
            </mc:AlternateContent>
          </a:graphicData>
        </a:graphic>
      </p:graphicFrame>
      <p:sp>
        <p:nvSpPr>
          <p:cNvPr id="264202" name="Rectangle 12"/>
          <p:cNvSpPr/>
          <p:nvPr/>
        </p:nvSpPr>
        <p:spPr>
          <a:xfrm>
            <a:off x="393700" y="2633663"/>
            <a:ext cx="2008188" cy="457200"/>
          </a:xfrm>
          <a:prstGeom prst="rect">
            <a:avLst/>
          </a:prstGeom>
          <a:noFill/>
          <a:ln w="9525">
            <a:noFill/>
          </a:ln>
        </p:spPr>
        <p:txBody>
          <a:bodyPr anchor="t" anchorCtr="0">
            <a:spAutoFit/>
          </a:bodyPr>
          <a:p>
            <a:pPr>
              <a:buClr>
                <a:srgbClr val="0000CC"/>
              </a:buClr>
              <a:buSzPct val="60000"/>
              <a:buFont typeface="Wingdings" panose="05000000000000000000" pitchFamily="2" charset="2"/>
              <a:buChar char="l"/>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测试用例</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sp>
        <p:nvSpPr>
          <p:cNvPr id="264203" name="Text Box 14"/>
          <p:cNvSpPr txBox="1"/>
          <p:nvPr/>
        </p:nvSpPr>
        <p:spPr>
          <a:xfrm>
            <a:off x="457200" y="1795463"/>
            <a:ext cx="6843713" cy="457200"/>
          </a:xfrm>
          <a:prstGeom prst="rect">
            <a:avLst/>
          </a:prstGeom>
          <a:noFill/>
          <a:ln w="9525">
            <a:noFill/>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样本</a:t>
            </a:r>
            <a:r>
              <a:rPr lang="zh-CN" altLang="en-US" sz="2400" dirty="0">
                <a:latin typeface="Times New Roman" panose="02020603050405020304" pitchFamily="18" charset="0"/>
                <a:ea typeface="宋体" panose="02010600030101010101" pitchFamily="2" charset="-122"/>
              </a:rPr>
              <a:t>：</a:t>
            </a:r>
            <a:endParaRPr lang="zh-CN" altLang="en-US" sz="2600" dirty="0">
              <a:latin typeface="Times New Roman" panose="02020603050405020304" pitchFamily="18" charset="0"/>
              <a:ea typeface="宋体" panose="02010600030101010101" pitchFamily="2" charset="-122"/>
            </a:endParaRPr>
          </a:p>
        </p:txBody>
      </p:sp>
      <p:graphicFrame>
        <p:nvGraphicFramePr>
          <p:cNvPr id="270360" name="Object 24"/>
          <p:cNvGraphicFramePr>
            <a:graphicFrameLocks noGrp="1"/>
          </p:cNvGraphicFramePr>
          <p:nvPr>
            <p:ph sz="half" idx="2"/>
          </p:nvPr>
        </p:nvGraphicFramePr>
        <p:xfrm>
          <a:off x="4800600" y="2057400"/>
          <a:ext cx="4114800" cy="3886200"/>
        </p:xfrm>
        <a:graphic>
          <a:graphicData uri="http://schemas.openxmlformats.org/presentationml/2006/ole">
            <mc:AlternateContent xmlns:mc="http://schemas.openxmlformats.org/markup-compatibility/2006">
              <mc:Choice xmlns:v="urn:schemas-microsoft-com:vml" Requires="v">
                <p:oleObj spid="_x0000_s3261" name="" r:id="rId8" imgW="2597150" imgH="2424430" progId="SmartDraw.2">
                  <p:embed/>
                </p:oleObj>
              </mc:Choice>
              <mc:Fallback>
                <p:oleObj name="" r:id="rId8" imgW="2597150" imgH="2424430" progId="SmartDraw.2">
                  <p:embed/>
                  <p:pic>
                    <p:nvPicPr>
                      <p:cNvPr id="0" name="图片 3260"/>
                      <p:cNvPicPr/>
                      <p:nvPr/>
                    </p:nvPicPr>
                    <p:blipFill>
                      <a:blip r:embed="rId9"/>
                      <a:stretch>
                        <a:fillRect/>
                      </a:stretch>
                    </p:blipFill>
                    <p:spPr>
                      <a:xfrm>
                        <a:off x="4800600" y="2057400"/>
                        <a:ext cx="4114800" cy="3886200"/>
                      </a:xfrm>
                      <a:prstGeom prst="rect">
                        <a:avLst/>
                      </a:prstGeom>
                      <a:noFill/>
                      <a:ln w="38100">
                        <a:miter/>
                      </a:ln>
                    </p:spPr>
                  </p:pic>
                </p:oleObj>
              </mc:Fallback>
            </mc:AlternateContent>
          </a:graphicData>
        </a:graphic>
      </p:graphicFrame>
      <p:graphicFrame>
        <p:nvGraphicFramePr>
          <p:cNvPr id="264205" name="Object 26"/>
          <p:cNvGraphicFramePr/>
          <p:nvPr/>
        </p:nvGraphicFramePr>
        <p:xfrm>
          <a:off x="1866900" y="1828800"/>
          <a:ext cx="2616200" cy="457200"/>
        </p:xfrm>
        <a:graphic>
          <a:graphicData uri="http://schemas.openxmlformats.org/presentationml/2006/ole">
            <mc:AlternateContent xmlns:mc="http://schemas.openxmlformats.org/markup-compatibility/2006">
              <mc:Choice xmlns:v="urn:schemas-microsoft-com:vml" Requires="v">
                <p:oleObj spid="_x0000_s3265" name="" r:id="rId10" imgW="1308100" imgH="228600" progId="Equation.3">
                  <p:embed/>
                </p:oleObj>
              </mc:Choice>
              <mc:Fallback>
                <p:oleObj name="" r:id="rId10" imgW="1308100" imgH="228600" progId="Equation.3">
                  <p:embed/>
                  <p:pic>
                    <p:nvPicPr>
                      <p:cNvPr id="0" name="图片 3264"/>
                      <p:cNvPicPr/>
                      <p:nvPr/>
                    </p:nvPicPr>
                    <p:blipFill>
                      <a:blip r:embed="rId11"/>
                      <a:stretch>
                        <a:fillRect/>
                      </a:stretch>
                    </p:blipFill>
                    <p:spPr>
                      <a:xfrm>
                        <a:off x="1866900" y="1828800"/>
                        <a:ext cx="2616200" cy="457200"/>
                      </a:xfrm>
                      <a:prstGeom prst="rect">
                        <a:avLst/>
                      </a:prstGeom>
                      <a:noFill/>
                      <a:ln w="38100">
                        <a:noFill/>
                        <a:miter/>
                      </a:ln>
                    </p:spPr>
                  </p:pic>
                </p:oleObj>
              </mc:Fallback>
            </mc:AlternateContent>
          </a:graphicData>
        </a:graphic>
      </p:graphicFrame>
      <p:graphicFrame>
        <p:nvGraphicFramePr>
          <p:cNvPr id="264206" name="Object 27"/>
          <p:cNvGraphicFramePr/>
          <p:nvPr/>
        </p:nvGraphicFramePr>
        <p:xfrm>
          <a:off x="4914900" y="1828800"/>
          <a:ext cx="2743200" cy="457200"/>
        </p:xfrm>
        <a:graphic>
          <a:graphicData uri="http://schemas.openxmlformats.org/presentationml/2006/ole">
            <mc:AlternateContent xmlns:mc="http://schemas.openxmlformats.org/markup-compatibility/2006">
              <mc:Choice xmlns:v="urn:schemas-microsoft-com:vml" Requires="v">
                <p:oleObj spid="_x0000_s3262" name="" r:id="rId12" imgW="1371600" imgH="228600" progId="Equation.3">
                  <p:embed/>
                </p:oleObj>
              </mc:Choice>
              <mc:Fallback>
                <p:oleObj name="" r:id="rId12" imgW="1371600" imgH="228600" progId="Equation.3">
                  <p:embed/>
                  <p:pic>
                    <p:nvPicPr>
                      <p:cNvPr id="0" name="图片 3261"/>
                      <p:cNvPicPr/>
                      <p:nvPr/>
                    </p:nvPicPr>
                    <p:blipFill>
                      <a:blip r:embed="rId13"/>
                      <a:stretch>
                        <a:fillRect/>
                      </a:stretch>
                    </p:blipFill>
                    <p:spPr>
                      <a:xfrm>
                        <a:off x="4914900" y="1828800"/>
                        <a:ext cx="2743200" cy="457200"/>
                      </a:xfrm>
                      <a:prstGeom prst="rect">
                        <a:avLst/>
                      </a:prstGeom>
                      <a:noFill/>
                      <a:ln w="38100">
                        <a:noFill/>
                        <a:miter/>
                      </a:ln>
                    </p:spPr>
                  </p:pic>
                </p:oleObj>
              </mc:Fallback>
            </mc:AlternateContent>
          </a:graphicData>
        </a:graphic>
      </p:graphicFrame>
      <p:sp>
        <p:nvSpPr>
          <p:cNvPr id="264207" name="Rectangle 28"/>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advTm="4862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0345"/>
                                        </p:tgtEl>
                                        <p:attrNameLst>
                                          <p:attrName>style.visibility</p:attrName>
                                        </p:attrNameLst>
                                      </p:cBhvr>
                                      <p:to>
                                        <p:strVal val="visible"/>
                                      </p:to>
                                    </p:set>
                                    <p:animEffect transition="in" filter="dissolve">
                                      <p:cBhvr>
                                        <p:cTn id="7" dur="500"/>
                                        <p:tgtEl>
                                          <p:spTgt spid="270345"/>
                                        </p:tgtEl>
                                      </p:cBhvr>
                                    </p:animEffect>
                                  </p:childTnLst>
                                </p:cTn>
                              </p:par>
                              <p:par>
                                <p:cTn id="8" presetID="9" presetClass="entr" presetSubtype="0" fill="hold" nodeType="withEffect">
                                  <p:stCondLst>
                                    <p:cond delay="0"/>
                                  </p:stCondLst>
                                  <p:childTnLst>
                                    <p:set>
                                      <p:cBhvr>
                                        <p:cTn id="9" dur="1" fill="hold">
                                          <p:stCondLst>
                                            <p:cond delay="0"/>
                                          </p:stCondLst>
                                        </p:cTn>
                                        <p:tgtEl>
                                          <p:spTgt spid="270344"/>
                                        </p:tgtEl>
                                        <p:attrNameLst>
                                          <p:attrName>style.visibility</p:attrName>
                                        </p:attrNameLst>
                                      </p:cBhvr>
                                      <p:to>
                                        <p:strVal val="visible"/>
                                      </p:to>
                                    </p:set>
                                    <p:animEffect transition="in" filter="dissolve">
                                      <p:cBhvr>
                                        <p:cTn id="10" dur="500"/>
                                        <p:tgtEl>
                                          <p:spTgt spid="27034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0-#ppt_w/2"/>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70360"/>
                                        </p:tgtEl>
                                        <p:attrNameLst>
                                          <p:attrName>style.visibility</p:attrName>
                                        </p:attrNameLst>
                                      </p:cBhvr>
                                      <p:to>
                                        <p:strVal val="visible"/>
                                      </p:to>
                                    </p:set>
                                    <p:anim calcmode="lin" valueType="num">
                                      <p:cBhvr>
                                        <p:cTn id="20" dur="500" fill="hold"/>
                                        <p:tgtEl>
                                          <p:spTgt spid="270360"/>
                                        </p:tgtEl>
                                        <p:attrNameLst>
                                          <p:attrName>ppt_x</p:attrName>
                                        </p:attrNameLst>
                                      </p:cBhvr>
                                      <p:tavLst>
                                        <p:tav tm="0">
                                          <p:val>
                                            <p:strVal val="1+#ppt_w/2"/>
                                          </p:val>
                                        </p:tav>
                                        <p:tav tm="100000">
                                          <p:val>
                                            <p:strVal val="#ppt_x"/>
                                          </p:val>
                                        </p:tav>
                                      </p:tavLst>
                                    </p:anim>
                                    <p:anim calcmode="lin" valueType="num">
                                      <p:cBhvr>
                                        <p:cTn id="21" dur="500" fill="hold"/>
                                        <p:tgtEl>
                                          <p:spTgt spid="2703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5"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5218" name="Text Box 3"/>
          <p:cNvSpPr txBox="1"/>
          <p:nvPr/>
        </p:nvSpPr>
        <p:spPr>
          <a:xfrm>
            <a:off x="304800" y="1004888"/>
            <a:ext cx="3581400" cy="519112"/>
          </a:xfrm>
          <a:prstGeom prst="rect">
            <a:avLst/>
          </a:prstGeom>
          <a:noFill/>
          <a:ln w="9525">
            <a:noFill/>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4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调整次序： </a:t>
            </a:r>
            <a:r>
              <a:rPr lang="en-US" altLang="zh-CN" sz="2800" b="1" dirty="0">
                <a:solidFill>
                  <a:schemeClr val="accent2"/>
                </a:solidFill>
                <a:latin typeface="Times New Roman" panose="02020603050405020304" pitchFamily="18" charset="0"/>
                <a:ea typeface="宋体" panose="02010600030101010101" pitchFamily="2" charset="-122"/>
              </a:rPr>
              <a:t>2</a:t>
            </a:r>
            <a:r>
              <a:rPr lang="en-US" altLang="zh-CN" sz="2800" b="1" dirty="0">
                <a:latin typeface="Times New Roman" panose="02020603050405020304" pitchFamily="18" charset="0"/>
                <a:ea typeface="宋体" panose="02010600030101010101" pitchFamily="2" charset="-122"/>
              </a:rPr>
              <a:t>→1→3</a:t>
            </a:r>
            <a:endParaRPr lang="en-US" altLang="zh-CN" sz="2800" b="1" dirty="0">
              <a:latin typeface="Times New Roman" panose="02020603050405020304" pitchFamily="18" charset="0"/>
              <a:ea typeface="宋体" panose="02010600030101010101" pitchFamily="2" charset="-122"/>
            </a:endParaRPr>
          </a:p>
        </p:txBody>
      </p:sp>
      <p:grpSp>
        <p:nvGrpSpPr>
          <p:cNvPr id="2" name="Group 5"/>
          <p:cNvGrpSpPr/>
          <p:nvPr/>
        </p:nvGrpSpPr>
        <p:grpSpPr>
          <a:xfrm>
            <a:off x="1143000" y="1905000"/>
            <a:ext cx="1524000" cy="2133600"/>
            <a:chOff x="600" y="888"/>
            <a:chExt cx="960" cy="1536"/>
          </a:xfrm>
        </p:grpSpPr>
        <p:graphicFrame>
          <p:nvGraphicFramePr>
            <p:cNvPr id="265220" name="Object 6"/>
            <p:cNvGraphicFramePr/>
            <p:nvPr/>
          </p:nvGraphicFramePr>
          <p:xfrm>
            <a:off x="600" y="1390"/>
            <a:ext cx="960" cy="1034"/>
          </p:xfrm>
          <a:graphic>
            <a:graphicData uri="http://schemas.openxmlformats.org/presentationml/2006/ole">
              <mc:AlternateContent xmlns:mc="http://schemas.openxmlformats.org/markup-compatibility/2006">
                <mc:Choice xmlns:v="urn:schemas-microsoft-com:vml" Requires="v">
                  <p:oleObj spid="_x0000_s3258" name="" r:id="rId1" imgW="647700" imgH="711200" progId="Equation.3">
                    <p:embed/>
                  </p:oleObj>
                </mc:Choice>
                <mc:Fallback>
                  <p:oleObj name="" r:id="rId1" imgW="647700" imgH="711200" progId="Equation.3">
                    <p:embed/>
                    <p:pic>
                      <p:nvPicPr>
                        <p:cNvPr id="0" name="图片 3257"/>
                        <p:cNvPicPr/>
                        <p:nvPr/>
                      </p:nvPicPr>
                      <p:blipFill>
                        <a:blip r:embed="rId2"/>
                        <a:stretch>
                          <a:fillRect/>
                        </a:stretch>
                      </p:blipFill>
                      <p:spPr>
                        <a:xfrm>
                          <a:off x="600" y="1390"/>
                          <a:ext cx="960" cy="1034"/>
                        </a:xfrm>
                        <a:prstGeom prst="rect">
                          <a:avLst/>
                        </a:prstGeom>
                        <a:noFill/>
                        <a:ln w="38100">
                          <a:noFill/>
                          <a:miter/>
                        </a:ln>
                      </p:spPr>
                    </p:pic>
                  </p:oleObj>
                </mc:Fallback>
              </mc:AlternateContent>
            </a:graphicData>
          </a:graphic>
        </p:graphicFrame>
        <p:sp>
          <p:nvSpPr>
            <p:cNvPr id="265221" name="AutoShape 7" descr="再生纸"/>
            <p:cNvSpPr/>
            <p:nvPr/>
          </p:nvSpPr>
          <p:spPr>
            <a:xfrm>
              <a:off x="672" y="888"/>
              <a:ext cx="768" cy="318"/>
            </a:xfrm>
            <a:prstGeom prst="bevel">
              <a:avLst>
                <a:gd name="adj" fmla="val 9722"/>
              </a:avLst>
            </a:prstGeom>
            <a:blipFill rotWithShape="0">
              <a:blip r:embed="rId3"/>
            </a:blipFill>
            <a:ln w="9525">
              <a:noFill/>
            </a:ln>
          </p:spPr>
          <p:txBody>
            <a:bodyPr wrap="none" anchor="ctr" anchorCtr="0"/>
            <a:p>
              <a:pPr algn="ctr"/>
              <a:r>
                <a:rPr lang="en-US" altLang="zh-CN" sz="2400" b="1" i="1" dirty="0">
                  <a:latin typeface="Times New Roman" panose="02020603050405020304" pitchFamily="18" charset="0"/>
                  <a:ea typeface="楷体_GB2312" pitchFamily="49" charset="-122"/>
                </a:rPr>
                <a:t>k</a:t>
              </a:r>
              <a:r>
                <a:rPr lang="en-US" altLang="zh-CN" sz="2400" b="1" dirty="0">
                  <a:latin typeface="Times New Roman" panose="02020603050405020304" pitchFamily="18" charset="0"/>
                  <a:ea typeface="楷体_GB2312" pitchFamily="49" charset="-122"/>
                </a:rPr>
                <a:t> = 0</a:t>
              </a:r>
              <a:endParaRPr lang="en-US" altLang="zh-CN" sz="2400" b="1" dirty="0">
                <a:latin typeface="Times New Roman" panose="02020603050405020304" pitchFamily="18" charset="0"/>
                <a:ea typeface="楷体_GB2312" pitchFamily="49" charset="-122"/>
              </a:endParaRPr>
            </a:p>
          </p:txBody>
        </p:sp>
      </p:grpSp>
      <p:sp>
        <p:nvSpPr>
          <p:cNvPr id="271369" name="AutoShape 9" descr="蓝色砂纸"/>
          <p:cNvSpPr>
            <a:spLocks noChangeArrowheads="1"/>
          </p:cNvSpPr>
          <p:nvPr/>
        </p:nvSpPr>
        <p:spPr bwMode="auto">
          <a:xfrm>
            <a:off x="1036638" y="4462463"/>
            <a:ext cx="7310438" cy="1963738"/>
          </a:xfrm>
          <a:prstGeom prst="roundRect">
            <a:avLst>
              <a:gd name="adj" fmla="val 16667"/>
            </a:avLst>
          </a:prstGeom>
          <a:blipFill dpi="0" rotWithShape="0">
            <a:blip r:embed="rId4"/>
            <a:srcRect/>
            <a:tile tx="0" ty="0" sx="100000" sy="100000" flip="none" algn="tl"/>
          </a:blipFill>
          <a:ln w="9525">
            <a:noFill/>
            <a:round/>
          </a:ln>
          <a:effectLst>
            <a:prstShdw prst="shdw17" dist="17961" dir="2700000">
              <a:srgbClr val="CCECFF">
                <a:gamma/>
                <a:shade val="60000"/>
                <a:invGamma/>
              </a:srgbClr>
            </a:prstShdw>
          </a:effectLst>
        </p:spPr>
        <p:txBody>
          <a:bodyPr tIns="10800" bIns="10800" anchor="ctr">
            <a:spAutoFit/>
          </a:bodyPr>
          <a:lstStyle/>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p:txBody>
      </p:sp>
      <p:grpSp>
        <p:nvGrpSpPr>
          <p:cNvPr id="3" name="Group 10"/>
          <p:cNvGrpSpPr/>
          <p:nvPr/>
        </p:nvGrpSpPr>
        <p:grpSpPr>
          <a:xfrm>
            <a:off x="1219200" y="4724400"/>
            <a:ext cx="392113" cy="538163"/>
            <a:chOff x="3729" y="1440"/>
            <a:chExt cx="279" cy="356"/>
          </a:xfrm>
        </p:grpSpPr>
        <p:graphicFrame>
          <p:nvGraphicFramePr>
            <p:cNvPr id="265224" name="Object 11"/>
            <p:cNvGraphicFramePr/>
            <p:nvPr/>
          </p:nvGraphicFramePr>
          <p:xfrm>
            <a:off x="3840" y="1440"/>
            <a:ext cx="168" cy="356"/>
          </p:xfrm>
          <a:graphic>
            <a:graphicData uri="http://schemas.openxmlformats.org/presentationml/2006/ole">
              <mc:AlternateContent xmlns:mc="http://schemas.openxmlformats.org/markup-compatibility/2006">
                <mc:Choice xmlns:v="urn:schemas-microsoft-com:vml" Requires="v">
                  <p:oleObj spid="_x0000_s3259" name="" r:id="rId5" imgW="101600" imgH="215900" progId="Equation.3">
                    <p:embed/>
                  </p:oleObj>
                </mc:Choice>
                <mc:Fallback>
                  <p:oleObj name="" r:id="rId5" imgW="101600" imgH="215900" progId="Equation.3">
                    <p:embed/>
                    <p:pic>
                      <p:nvPicPr>
                        <p:cNvPr id="0" name="图片 3258"/>
                        <p:cNvPicPr/>
                        <p:nvPr/>
                      </p:nvPicPr>
                      <p:blipFill>
                        <a:blip r:embed="rId6">
                          <a:clrChange>
                            <a:clrFrom>
                              <a:srgbClr val="000000"/>
                            </a:clrFrom>
                            <a:clrTo>
                              <a:srgbClr val="000000">
                                <a:alpha val="0"/>
                              </a:srgbClr>
                            </a:clrTo>
                          </a:clrChange>
                        </a:blip>
                        <a:stretch>
                          <a:fillRect/>
                        </a:stretch>
                      </p:blipFill>
                      <p:spPr>
                        <a:xfrm>
                          <a:off x="3840" y="1440"/>
                          <a:ext cx="168" cy="356"/>
                        </a:xfrm>
                        <a:prstGeom prst="rect">
                          <a:avLst/>
                        </a:prstGeom>
                        <a:noFill/>
                        <a:ln w="38100">
                          <a:noFill/>
                          <a:miter/>
                        </a:ln>
                      </p:spPr>
                    </p:pic>
                  </p:oleObj>
                </mc:Fallback>
              </mc:AlternateContent>
            </a:graphicData>
          </a:graphic>
        </p:graphicFrame>
        <p:graphicFrame>
          <p:nvGraphicFramePr>
            <p:cNvPr id="265225" name="Object 12"/>
            <p:cNvGraphicFramePr/>
            <p:nvPr/>
          </p:nvGraphicFramePr>
          <p:xfrm>
            <a:off x="3729" y="1500"/>
            <a:ext cx="196" cy="217"/>
          </p:xfrm>
          <a:graphic>
            <a:graphicData uri="http://schemas.openxmlformats.org/presentationml/2006/ole">
              <mc:AlternateContent xmlns:mc="http://schemas.openxmlformats.org/markup-compatibility/2006">
                <mc:Choice xmlns:v="urn:schemas-microsoft-com:vml" Requires="v">
                  <p:oleObj spid="_x0000_s3264" name="" r:id="rId7" imgW="114300" imgH="127000" progId="Equation.3">
                    <p:embed/>
                  </p:oleObj>
                </mc:Choice>
                <mc:Fallback>
                  <p:oleObj name="" r:id="rId7" imgW="114300" imgH="127000" progId="Equation.3">
                    <p:embed/>
                    <p:pic>
                      <p:nvPicPr>
                        <p:cNvPr id="0" name="图片 3263"/>
                        <p:cNvPicPr/>
                        <p:nvPr/>
                      </p:nvPicPr>
                      <p:blipFill>
                        <a:blip r:embed="rId8"/>
                        <a:stretch>
                          <a:fillRect/>
                        </a:stretch>
                      </p:blipFill>
                      <p:spPr>
                        <a:xfrm>
                          <a:off x="3729" y="1500"/>
                          <a:ext cx="196" cy="217"/>
                        </a:xfrm>
                        <a:prstGeom prst="rect">
                          <a:avLst/>
                        </a:prstGeom>
                        <a:noFill/>
                        <a:ln w="38100">
                          <a:noFill/>
                          <a:miter/>
                        </a:ln>
                      </p:spPr>
                    </p:pic>
                  </p:oleObj>
                </mc:Fallback>
              </mc:AlternateContent>
            </a:graphicData>
          </a:graphic>
        </p:graphicFrame>
      </p:grpSp>
      <p:graphicFrame>
        <p:nvGraphicFramePr>
          <p:cNvPr id="271373" name="Object 13"/>
          <p:cNvGraphicFramePr/>
          <p:nvPr/>
        </p:nvGraphicFramePr>
        <p:xfrm>
          <a:off x="1524000" y="4495800"/>
          <a:ext cx="6629400" cy="1066800"/>
        </p:xfrm>
        <a:graphic>
          <a:graphicData uri="http://schemas.openxmlformats.org/presentationml/2006/ole">
            <mc:AlternateContent xmlns:mc="http://schemas.openxmlformats.org/markup-compatibility/2006">
              <mc:Choice xmlns:v="urn:schemas-microsoft-com:vml" Requires="v">
                <p:oleObj spid="_x0000_s3260" name="" r:id="rId9" imgW="3492500" imgH="457200" progId="Equation.3">
                  <p:embed/>
                </p:oleObj>
              </mc:Choice>
              <mc:Fallback>
                <p:oleObj name="" r:id="rId9" imgW="3492500" imgH="457200" progId="Equation.3">
                  <p:embed/>
                  <p:pic>
                    <p:nvPicPr>
                      <p:cNvPr id="0" name="图片 3259"/>
                      <p:cNvPicPr/>
                      <p:nvPr/>
                    </p:nvPicPr>
                    <p:blipFill>
                      <a:blip r:embed="rId10"/>
                      <a:stretch>
                        <a:fillRect/>
                      </a:stretch>
                    </p:blipFill>
                    <p:spPr>
                      <a:xfrm>
                        <a:off x="1524000" y="4495800"/>
                        <a:ext cx="6629400" cy="1066800"/>
                      </a:xfrm>
                      <a:prstGeom prst="rect">
                        <a:avLst/>
                      </a:prstGeom>
                      <a:noFill/>
                      <a:ln w="38100">
                        <a:noFill/>
                        <a:miter/>
                      </a:ln>
                    </p:spPr>
                  </p:pic>
                </p:oleObj>
              </mc:Fallback>
            </mc:AlternateContent>
          </a:graphicData>
        </a:graphic>
      </p:graphicFrame>
      <p:graphicFrame>
        <p:nvGraphicFramePr>
          <p:cNvPr id="271374" name="Object 14"/>
          <p:cNvGraphicFramePr/>
          <p:nvPr/>
        </p:nvGraphicFramePr>
        <p:xfrm>
          <a:off x="1262063" y="5599113"/>
          <a:ext cx="4757737" cy="496887"/>
        </p:xfrm>
        <a:graphic>
          <a:graphicData uri="http://schemas.openxmlformats.org/presentationml/2006/ole">
            <mc:AlternateContent xmlns:mc="http://schemas.openxmlformats.org/markup-compatibility/2006">
              <mc:Choice xmlns:v="urn:schemas-microsoft-com:vml" Requires="v">
                <p:oleObj spid="_x0000_s3266" name="" r:id="rId11" imgW="2298700" imgH="228600" progId="Equation.3">
                  <p:embed/>
                </p:oleObj>
              </mc:Choice>
              <mc:Fallback>
                <p:oleObj name="" r:id="rId11" imgW="2298700" imgH="228600" progId="Equation.3">
                  <p:embed/>
                  <p:pic>
                    <p:nvPicPr>
                      <p:cNvPr id="0" name="图片 3265"/>
                      <p:cNvPicPr/>
                      <p:nvPr/>
                    </p:nvPicPr>
                    <p:blipFill>
                      <a:blip r:embed="rId12"/>
                      <a:stretch>
                        <a:fillRect/>
                      </a:stretch>
                    </p:blipFill>
                    <p:spPr>
                      <a:xfrm>
                        <a:off x="1262063" y="5599113"/>
                        <a:ext cx="4757737" cy="496887"/>
                      </a:xfrm>
                      <a:prstGeom prst="rect">
                        <a:avLst/>
                      </a:prstGeom>
                      <a:noFill/>
                      <a:ln w="38100">
                        <a:noFill/>
                        <a:miter/>
                      </a:ln>
                    </p:spPr>
                  </p:pic>
                </p:oleObj>
              </mc:Fallback>
            </mc:AlternateContent>
          </a:graphicData>
        </a:graphic>
      </p:graphicFrame>
      <p:graphicFrame>
        <p:nvGraphicFramePr>
          <p:cNvPr id="271375" name="Object 15"/>
          <p:cNvGraphicFramePr/>
          <p:nvPr/>
        </p:nvGraphicFramePr>
        <p:xfrm>
          <a:off x="4481513" y="609600"/>
          <a:ext cx="4281487" cy="3984625"/>
        </p:xfrm>
        <a:graphic>
          <a:graphicData uri="http://schemas.openxmlformats.org/presentationml/2006/ole">
            <mc:AlternateContent xmlns:mc="http://schemas.openxmlformats.org/markup-compatibility/2006">
              <mc:Choice xmlns:v="urn:schemas-microsoft-com:vml" Requires="v">
                <p:oleObj spid="_x0000_s3256" name="" r:id="rId13" imgW="2560320" imgH="2397125" progId="SmartDraw.2">
                  <p:embed/>
                </p:oleObj>
              </mc:Choice>
              <mc:Fallback>
                <p:oleObj name="" r:id="rId13" imgW="2560320" imgH="2397125" progId="SmartDraw.2">
                  <p:embed/>
                  <p:pic>
                    <p:nvPicPr>
                      <p:cNvPr id="0" name="图片 3255"/>
                      <p:cNvPicPr/>
                      <p:nvPr/>
                    </p:nvPicPr>
                    <p:blipFill>
                      <a:blip r:embed="rId14"/>
                      <a:stretch>
                        <a:fillRect/>
                      </a:stretch>
                    </p:blipFill>
                    <p:spPr>
                      <a:xfrm>
                        <a:off x="4481513" y="609600"/>
                        <a:ext cx="4281487" cy="3984625"/>
                      </a:xfrm>
                      <a:prstGeom prst="rect">
                        <a:avLst/>
                      </a:prstGeom>
                      <a:noFill/>
                      <a:ln w="38100">
                        <a:noFill/>
                        <a:miter/>
                      </a:ln>
                    </p:spPr>
                  </p:pic>
                </p:oleObj>
              </mc:Fallback>
            </mc:AlternateContent>
          </a:graphicData>
        </a:graphic>
      </p:graphicFrame>
      <p:sp>
        <p:nvSpPr>
          <p:cNvPr id="265229" name="Rectangle 19"/>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advTm="3928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271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1369"/>
                                        </p:tgtEl>
                                        <p:attrNameLst>
                                          <p:attrName>style.visibility</p:attrName>
                                        </p:attrNameLst>
                                      </p:cBhvr>
                                      <p:to>
                                        <p:strVal val="visible"/>
                                      </p:to>
                                    </p:set>
                                    <p:animEffect transition="in" filter="dissolve">
                                      <p:cBhvr>
                                        <p:cTn id="15" dur="500"/>
                                        <p:tgtEl>
                                          <p:spTgt spid="271369"/>
                                        </p:tgtEl>
                                      </p:cBhvr>
                                    </p:animEffect>
                                  </p:childTnLst>
                                </p:cTn>
                              </p:par>
                              <p:par>
                                <p:cTn id="16" presetID="9"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271374"/>
                                        </p:tgtEl>
                                        <p:attrNameLst>
                                          <p:attrName>style.visibility</p:attrName>
                                        </p:attrNameLst>
                                      </p:cBhvr>
                                      <p:to>
                                        <p:strVal val="visible"/>
                                      </p:to>
                                    </p:set>
                                    <p:animEffect transition="in" filter="dissolve">
                                      <p:cBhvr>
                                        <p:cTn id="21" dur="500"/>
                                        <p:tgtEl>
                                          <p:spTgt spid="271374"/>
                                        </p:tgtEl>
                                      </p:cBhvr>
                                    </p:animEffect>
                                  </p:childTnLst>
                                </p:cTn>
                              </p:par>
                              <p:par>
                                <p:cTn id="22" presetID="9" presetClass="entr" presetSubtype="0" fill="hold" nodeType="withEffect">
                                  <p:stCondLst>
                                    <p:cond delay="0"/>
                                  </p:stCondLst>
                                  <p:childTnLst>
                                    <p:set>
                                      <p:cBhvr>
                                        <p:cTn id="23" dur="1" fill="hold">
                                          <p:stCondLst>
                                            <p:cond delay="0"/>
                                          </p:stCondLst>
                                        </p:cTn>
                                        <p:tgtEl>
                                          <p:spTgt spid="271373"/>
                                        </p:tgtEl>
                                        <p:attrNameLst>
                                          <p:attrName>style.visibility</p:attrName>
                                        </p:attrNameLst>
                                      </p:cBhvr>
                                      <p:to>
                                        <p:strVal val="visible"/>
                                      </p:to>
                                    </p:set>
                                    <p:animEffect transition="in" filter="dissolve">
                                      <p:cBhvr>
                                        <p:cTn id="24" dur="500"/>
                                        <p:tgtEl>
                                          <p:spTgt spid="27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9"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grpSp>
        <p:nvGrpSpPr>
          <p:cNvPr id="2" name="Group 7"/>
          <p:cNvGrpSpPr/>
          <p:nvPr/>
        </p:nvGrpSpPr>
        <p:grpSpPr>
          <a:xfrm>
            <a:off x="1066800" y="1885950"/>
            <a:ext cx="1600200" cy="2228850"/>
            <a:chOff x="624" y="886"/>
            <a:chExt cx="1008" cy="1500"/>
          </a:xfrm>
        </p:grpSpPr>
        <p:sp>
          <p:nvSpPr>
            <p:cNvPr id="266243" name="AutoShape 8" descr="再生纸"/>
            <p:cNvSpPr/>
            <p:nvPr/>
          </p:nvSpPr>
          <p:spPr>
            <a:xfrm>
              <a:off x="720" y="886"/>
              <a:ext cx="768" cy="307"/>
            </a:xfrm>
            <a:prstGeom prst="bevel">
              <a:avLst>
                <a:gd name="adj" fmla="val 9722"/>
              </a:avLst>
            </a:prstGeom>
            <a:blipFill rotWithShape="0">
              <a:blip r:embed="rId1"/>
            </a:blipFill>
            <a:ln w="9525">
              <a:noFill/>
            </a:ln>
          </p:spPr>
          <p:txBody>
            <a:bodyPr wrap="none" anchor="ctr" anchorCtr="0"/>
            <a:p>
              <a:pPr algn="ctr"/>
              <a:r>
                <a:rPr lang="en-US" altLang="zh-CN" sz="2400" b="1" i="1" dirty="0">
                  <a:latin typeface="Times New Roman" panose="02020603050405020304" pitchFamily="18" charset="0"/>
                  <a:ea typeface="楷体_GB2312" pitchFamily="49" charset="-122"/>
                </a:rPr>
                <a:t>k</a:t>
              </a:r>
              <a:r>
                <a:rPr lang="en-US" altLang="zh-CN" sz="2400" b="1" dirty="0">
                  <a:latin typeface="Times New Roman" panose="02020603050405020304" pitchFamily="18" charset="0"/>
                  <a:ea typeface="楷体_GB2312" pitchFamily="49" charset="-122"/>
                </a:rPr>
                <a:t> = 1</a:t>
              </a:r>
              <a:endParaRPr lang="en-US" altLang="zh-CN" sz="2400" b="1" dirty="0">
                <a:latin typeface="Times New Roman" panose="02020603050405020304" pitchFamily="18" charset="0"/>
                <a:ea typeface="楷体_GB2312" pitchFamily="49" charset="-122"/>
              </a:endParaRPr>
            </a:p>
          </p:txBody>
        </p:sp>
        <p:graphicFrame>
          <p:nvGraphicFramePr>
            <p:cNvPr id="266244" name="Object 9"/>
            <p:cNvGraphicFramePr/>
            <p:nvPr/>
          </p:nvGraphicFramePr>
          <p:xfrm>
            <a:off x="624" y="1388"/>
            <a:ext cx="1008" cy="998"/>
          </p:xfrm>
          <a:graphic>
            <a:graphicData uri="http://schemas.openxmlformats.org/presentationml/2006/ole">
              <mc:AlternateContent xmlns:mc="http://schemas.openxmlformats.org/markup-compatibility/2006">
                <mc:Choice xmlns:v="urn:schemas-microsoft-com:vml" Requires="v">
                  <p:oleObj spid="_x0000_s3277" name="" r:id="rId2" imgW="647700" imgH="711200" progId="Equation.3">
                    <p:embed/>
                  </p:oleObj>
                </mc:Choice>
                <mc:Fallback>
                  <p:oleObj name="" r:id="rId2" imgW="647700" imgH="711200" progId="Equation.3">
                    <p:embed/>
                    <p:pic>
                      <p:nvPicPr>
                        <p:cNvPr id="0" name="图片 3276"/>
                        <p:cNvPicPr/>
                        <p:nvPr/>
                      </p:nvPicPr>
                      <p:blipFill>
                        <a:blip r:embed="rId3"/>
                        <a:stretch>
                          <a:fillRect/>
                        </a:stretch>
                      </p:blipFill>
                      <p:spPr>
                        <a:xfrm>
                          <a:off x="624" y="1388"/>
                          <a:ext cx="1008" cy="998"/>
                        </a:xfrm>
                        <a:prstGeom prst="rect">
                          <a:avLst/>
                        </a:prstGeom>
                        <a:noFill/>
                        <a:ln w="38100">
                          <a:noFill/>
                          <a:miter/>
                        </a:ln>
                      </p:spPr>
                    </p:pic>
                  </p:oleObj>
                </mc:Fallback>
              </mc:AlternateContent>
            </a:graphicData>
          </a:graphic>
        </p:graphicFrame>
      </p:grpSp>
      <p:grpSp>
        <p:nvGrpSpPr>
          <p:cNvPr id="3" name="Group 10"/>
          <p:cNvGrpSpPr/>
          <p:nvPr/>
        </p:nvGrpSpPr>
        <p:grpSpPr>
          <a:xfrm>
            <a:off x="587375" y="4419600"/>
            <a:ext cx="8023225" cy="1963738"/>
            <a:chOff x="473" y="2620"/>
            <a:chExt cx="5054" cy="1399"/>
          </a:xfrm>
        </p:grpSpPr>
        <p:sp>
          <p:nvSpPr>
            <p:cNvPr id="272395" name="AutoShape 11" descr="蓝色砂纸"/>
            <p:cNvSpPr>
              <a:spLocks noChangeArrowheads="1"/>
            </p:cNvSpPr>
            <p:nvPr/>
          </p:nvSpPr>
          <p:spPr bwMode="auto">
            <a:xfrm>
              <a:off x="473" y="2620"/>
              <a:ext cx="5054" cy="1399"/>
            </a:xfrm>
            <a:prstGeom prst="roundRect">
              <a:avLst>
                <a:gd name="adj" fmla="val 16667"/>
              </a:avLst>
            </a:prstGeom>
            <a:blipFill dpi="0" rotWithShape="0">
              <a:blip r:embed="rId4"/>
              <a:srcRect/>
              <a:tile tx="0" ty="0" sx="100000" sy="100000" flip="none" algn="tl"/>
            </a:blipFill>
            <a:ln w="9525">
              <a:noFill/>
              <a:round/>
            </a:ln>
            <a:effectLst>
              <a:prstShdw prst="shdw17" dist="17961" dir="2700000">
                <a:srgbClr val="CCECFF">
                  <a:gamma/>
                  <a:shade val="60000"/>
                  <a:invGamma/>
                </a:srgbClr>
              </a:prstShdw>
            </a:effectLst>
          </p:spPr>
          <p:txBody>
            <a:bodyPr tIns="10800" bIns="10800" anchor="ctr">
              <a:spAutoFit/>
            </a:bodyPr>
            <a:lstStyle/>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p:txBody>
        </p:sp>
        <p:graphicFrame>
          <p:nvGraphicFramePr>
            <p:cNvPr id="266247" name="Object 12"/>
            <p:cNvGraphicFramePr/>
            <p:nvPr/>
          </p:nvGraphicFramePr>
          <p:xfrm>
            <a:off x="796" y="2756"/>
            <a:ext cx="4644" cy="665"/>
          </p:xfrm>
          <a:graphic>
            <a:graphicData uri="http://schemas.openxmlformats.org/presentationml/2006/ole">
              <mc:AlternateContent xmlns:mc="http://schemas.openxmlformats.org/markup-compatibility/2006">
                <mc:Choice xmlns:v="urn:schemas-microsoft-com:vml" Requires="v">
                  <p:oleObj spid="_x0000_s3276" name="" r:id="rId5" imgW="3491230" imgH="482600" progId="Equation.3">
                    <p:embed/>
                  </p:oleObj>
                </mc:Choice>
                <mc:Fallback>
                  <p:oleObj name="" r:id="rId5" imgW="3491230" imgH="482600" progId="Equation.3">
                    <p:embed/>
                    <p:pic>
                      <p:nvPicPr>
                        <p:cNvPr id="0" name="图片 3275"/>
                        <p:cNvPicPr/>
                        <p:nvPr/>
                      </p:nvPicPr>
                      <p:blipFill>
                        <a:blip r:embed="rId6"/>
                        <a:stretch>
                          <a:fillRect/>
                        </a:stretch>
                      </p:blipFill>
                      <p:spPr>
                        <a:xfrm>
                          <a:off x="796" y="2756"/>
                          <a:ext cx="4644" cy="665"/>
                        </a:xfrm>
                        <a:prstGeom prst="rect">
                          <a:avLst/>
                        </a:prstGeom>
                        <a:noFill/>
                        <a:ln w="38100">
                          <a:noFill/>
                          <a:miter/>
                        </a:ln>
                      </p:spPr>
                    </p:pic>
                  </p:oleObj>
                </mc:Fallback>
              </mc:AlternateContent>
            </a:graphicData>
          </a:graphic>
        </p:graphicFrame>
        <p:graphicFrame>
          <p:nvGraphicFramePr>
            <p:cNvPr id="266248" name="Object 13"/>
            <p:cNvGraphicFramePr/>
            <p:nvPr/>
          </p:nvGraphicFramePr>
          <p:xfrm>
            <a:off x="576" y="2940"/>
            <a:ext cx="218" cy="240"/>
          </p:xfrm>
          <a:graphic>
            <a:graphicData uri="http://schemas.openxmlformats.org/presentationml/2006/ole">
              <mc:AlternateContent xmlns:mc="http://schemas.openxmlformats.org/markup-compatibility/2006">
                <mc:Choice xmlns:v="urn:schemas-microsoft-com:vml" Requires="v">
                  <p:oleObj spid="_x0000_s3273" name="" r:id="rId7" imgW="127000" imgH="139700" progId="Equation.3">
                    <p:embed/>
                  </p:oleObj>
                </mc:Choice>
                <mc:Fallback>
                  <p:oleObj name="" r:id="rId7" imgW="127000" imgH="139700" progId="Equation.3">
                    <p:embed/>
                    <p:pic>
                      <p:nvPicPr>
                        <p:cNvPr id="0" name="图片 3272"/>
                        <p:cNvPicPr/>
                        <p:nvPr/>
                      </p:nvPicPr>
                      <p:blipFill>
                        <a:blip r:embed="rId8"/>
                        <a:stretch>
                          <a:fillRect/>
                        </a:stretch>
                      </p:blipFill>
                      <p:spPr>
                        <a:xfrm>
                          <a:off x="576" y="2940"/>
                          <a:ext cx="218" cy="240"/>
                        </a:xfrm>
                        <a:prstGeom prst="rect">
                          <a:avLst/>
                        </a:prstGeom>
                        <a:noFill/>
                        <a:ln w="38100">
                          <a:noFill/>
                          <a:miter/>
                        </a:ln>
                      </p:spPr>
                    </p:pic>
                  </p:oleObj>
                </mc:Fallback>
              </mc:AlternateContent>
            </a:graphicData>
          </a:graphic>
        </p:graphicFrame>
        <p:graphicFrame>
          <p:nvGraphicFramePr>
            <p:cNvPr id="266249" name="Object 14"/>
            <p:cNvGraphicFramePr/>
            <p:nvPr/>
          </p:nvGraphicFramePr>
          <p:xfrm>
            <a:off x="624" y="3525"/>
            <a:ext cx="3536" cy="342"/>
          </p:xfrm>
          <a:graphic>
            <a:graphicData uri="http://schemas.openxmlformats.org/presentationml/2006/ole">
              <mc:AlternateContent xmlns:mc="http://schemas.openxmlformats.org/markup-compatibility/2006">
                <mc:Choice xmlns:v="urn:schemas-microsoft-com:vml" Requires="v">
                  <p:oleObj spid="_x0000_s3268" name="" r:id="rId9" imgW="2362200" imgH="228600" progId="Equation.3">
                    <p:embed/>
                  </p:oleObj>
                </mc:Choice>
                <mc:Fallback>
                  <p:oleObj name="" r:id="rId9" imgW="2362200" imgH="228600" progId="Equation.3">
                    <p:embed/>
                    <p:pic>
                      <p:nvPicPr>
                        <p:cNvPr id="0" name="图片 3267"/>
                        <p:cNvPicPr/>
                        <p:nvPr/>
                      </p:nvPicPr>
                      <p:blipFill>
                        <a:blip r:embed="rId10"/>
                        <a:stretch>
                          <a:fillRect/>
                        </a:stretch>
                      </p:blipFill>
                      <p:spPr>
                        <a:xfrm>
                          <a:off x="624" y="3525"/>
                          <a:ext cx="3536" cy="342"/>
                        </a:xfrm>
                        <a:prstGeom prst="rect">
                          <a:avLst/>
                        </a:prstGeom>
                        <a:noFill/>
                        <a:ln w="38100">
                          <a:noFill/>
                          <a:miter/>
                        </a:ln>
                      </p:spPr>
                    </p:pic>
                  </p:oleObj>
                </mc:Fallback>
              </mc:AlternateContent>
            </a:graphicData>
          </a:graphic>
        </p:graphicFrame>
        <p:graphicFrame>
          <p:nvGraphicFramePr>
            <p:cNvPr id="266250" name="Object 15"/>
            <p:cNvGraphicFramePr/>
            <p:nvPr/>
          </p:nvGraphicFramePr>
          <p:xfrm>
            <a:off x="719" y="2892"/>
            <a:ext cx="126" cy="356"/>
          </p:xfrm>
          <a:graphic>
            <a:graphicData uri="http://schemas.openxmlformats.org/presentationml/2006/ole">
              <mc:AlternateContent xmlns:mc="http://schemas.openxmlformats.org/markup-compatibility/2006">
                <mc:Choice xmlns:v="urn:schemas-microsoft-com:vml" Requires="v">
                  <p:oleObj spid="_x0000_s3270" name="" r:id="rId11" imgW="76200" imgH="215265" progId="Equation.3">
                    <p:embed/>
                  </p:oleObj>
                </mc:Choice>
                <mc:Fallback>
                  <p:oleObj name="" r:id="rId11" imgW="76200" imgH="215265" progId="Equation.3">
                    <p:embed/>
                    <p:pic>
                      <p:nvPicPr>
                        <p:cNvPr id="0" name="图片 3269"/>
                        <p:cNvPicPr/>
                        <p:nvPr/>
                      </p:nvPicPr>
                      <p:blipFill>
                        <a:blip r:embed="rId12">
                          <a:clrChange>
                            <a:clrFrom>
                              <a:srgbClr val="000000"/>
                            </a:clrFrom>
                            <a:clrTo>
                              <a:srgbClr val="000000">
                                <a:alpha val="0"/>
                              </a:srgbClr>
                            </a:clrTo>
                          </a:clrChange>
                        </a:blip>
                        <a:stretch>
                          <a:fillRect/>
                        </a:stretch>
                      </p:blipFill>
                      <p:spPr>
                        <a:xfrm>
                          <a:off x="719" y="2892"/>
                          <a:ext cx="126" cy="356"/>
                        </a:xfrm>
                        <a:prstGeom prst="rect">
                          <a:avLst/>
                        </a:prstGeom>
                        <a:noFill/>
                        <a:ln w="38100">
                          <a:noFill/>
                          <a:miter/>
                        </a:ln>
                      </p:spPr>
                    </p:pic>
                  </p:oleObj>
                </mc:Fallback>
              </mc:AlternateContent>
            </a:graphicData>
          </a:graphic>
        </p:graphicFrame>
      </p:grpSp>
      <p:graphicFrame>
        <p:nvGraphicFramePr>
          <p:cNvPr id="272400" name="Object 16"/>
          <p:cNvGraphicFramePr/>
          <p:nvPr/>
        </p:nvGraphicFramePr>
        <p:xfrm>
          <a:off x="4481513" y="563563"/>
          <a:ext cx="4281487" cy="3984625"/>
        </p:xfrm>
        <a:graphic>
          <a:graphicData uri="http://schemas.openxmlformats.org/presentationml/2006/ole">
            <mc:AlternateContent xmlns:mc="http://schemas.openxmlformats.org/markup-compatibility/2006">
              <mc:Choice xmlns:v="urn:schemas-microsoft-com:vml" Requires="v">
                <p:oleObj spid="_x0000_s3272" name="" r:id="rId13" imgW="2560320" imgH="2397125" progId="SmartDraw.2">
                  <p:embed/>
                </p:oleObj>
              </mc:Choice>
              <mc:Fallback>
                <p:oleObj name="" r:id="rId13" imgW="2560320" imgH="2397125" progId="SmartDraw.2">
                  <p:embed/>
                  <p:pic>
                    <p:nvPicPr>
                      <p:cNvPr id="0" name="图片 3271"/>
                      <p:cNvPicPr/>
                      <p:nvPr/>
                    </p:nvPicPr>
                    <p:blipFill>
                      <a:blip r:embed="rId14"/>
                      <a:stretch>
                        <a:fillRect/>
                      </a:stretch>
                    </p:blipFill>
                    <p:spPr>
                      <a:xfrm>
                        <a:off x="4481513" y="563563"/>
                        <a:ext cx="4281487" cy="3984625"/>
                      </a:xfrm>
                      <a:prstGeom prst="rect">
                        <a:avLst/>
                      </a:prstGeom>
                      <a:noFill/>
                      <a:ln w="38100">
                        <a:noFill/>
                        <a:miter/>
                      </a:ln>
                    </p:spPr>
                  </p:pic>
                </p:oleObj>
              </mc:Fallback>
            </mc:AlternateContent>
          </a:graphicData>
        </a:graphic>
      </p:graphicFrame>
      <p:sp>
        <p:nvSpPr>
          <p:cNvPr id="266252" name="Text Box 18"/>
          <p:cNvSpPr txBox="1"/>
          <p:nvPr/>
        </p:nvSpPr>
        <p:spPr>
          <a:xfrm>
            <a:off x="304800" y="1004888"/>
            <a:ext cx="3581400" cy="519112"/>
          </a:xfrm>
          <a:prstGeom prst="rect">
            <a:avLst/>
          </a:prstGeom>
          <a:noFill/>
          <a:ln w="9525">
            <a:noFill/>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4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调整次序</a:t>
            </a:r>
            <a:r>
              <a:rPr lang="zh-CN" altLang="en-US" sz="2600" dirty="0">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2→</a:t>
            </a:r>
            <a:r>
              <a:rPr lang="en-US" altLang="zh-CN" sz="2800" b="1" dirty="0">
                <a:solidFill>
                  <a:schemeClr val="accent2"/>
                </a:solidFill>
                <a:latin typeface="Times New Roman" panose="02020603050405020304" pitchFamily="18" charset="0"/>
                <a:ea typeface="宋体" panose="02010600030101010101" pitchFamily="2" charset="-122"/>
              </a:rPr>
              <a:t>1</a:t>
            </a:r>
            <a:r>
              <a:rPr lang="en-US" altLang="zh-CN" sz="2800" b="1" dirty="0">
                <a:latin typeface="Times New Roman" panose="02020603050405020304" pitchFamily="18" charset="0"/>
                <a:ea typeface="宋体" panose="02010600030101010101" pitchFamily="2" charset="-122"/>
              </a:rPr>
              <a:t>→3</a:t>
            </a:r>
            <a:endParaRPr lang="en-US" altLang="zh-CN" sz="2800" b="1" dirty="0">
              <a:latin typeface="Times New Roman" panose="02020603050405020304" pitchFamily="18" charset="0"/>
              <a:ea typeface="宋体" panose="02010600030101010101" pitchFamily="2" charset="-122"/>
            </a:endParaRPr>
          </a:p>
        </p:txBody>
      </p:sp>
      <p:sp>
        <p:nvSpPr>
          <p:cNvPr id="266253" name="Rectangle 20"/>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advTm="16944">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2724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ppt_h/2"/>
                                          </p:val>
                                        </p:tav>
                                        <p:tav tm="100000">
                                          <p:val>
                                            <p:strVal val="#ppt_y"/>
                                          </p:val>
                                        </p:tav>
                                      </p:tavLst>
                                    </p:anim>
                                    <p:anim calcmode="lin" valueType="num">
                                      <p:cBhvr>
                                        <p:cTn id="17" dur="500" fill="hold"/>
                                        <p:tgtEl>
                                          <p:spTgt spid="3"/>
                                        </p:tgtEl>
                                        <p:attrNameLst>
                                          <p:attrName>ppt_w</p:attrName>
                                        </p:attrNameLst>
                                      </p:cBhvr>
                                      <p:tavLst>
                                        <p:tav tm="0">
                                          <p:val>
                                            <p:strVal val="#ppt_w"/>
                                          </p:val>
                                        </p:tav>
                                        <p:tav tm="100000">
                                          <p:val>
                                            <p:strVal val="#ppt_w"/>
                                          </p:val>
                                        </p:tav>
                                      </p:tavLst>
                                    </p:anim>
                                    <p:anim calcmode="lin" valueType="num">
                                      <p:cBhvr>
                                        <p:cTn id="18" dur="500" fill="hold"/>
                                        <p:tgtEl>
                                          <p:spTgt spid="3"/>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grpSp>
        <p:nvGrpSpPr>
          <p:cNvPr id="2" name="Group 5"/>
          <p:cNvGrpSpPr/>
          <p:nvPr/>
        </p:nvGrpSpPr>
        <p:grpSpPr>
          <a:xfrm>
            <a:off x="1009650" y="1828800"/>
            <a:ext cx="1600200" cy="2209800"/>
            <a:chOff x="636" y="912"/>
            <a:chExt cx="1008" cy="1560"/>
          </a:xfrm>
        </p:grpSpPr>
        <p:graphicFrame>
          <p:nvGraphicFramePr>
            <p:cNvPr id="267267" name="Object 6"/>
            <p:cNvGraphicFramePr/>
            <p:nvPr/>
          </p:nvGraphicFramePr>
          <p:xfrm>
            <a:off x="636" y="1464"/>
            <a:ext cx="1008" cy="1008"/>
          </p:xfrm>
          <a:graphic>
            <a:graphicData uri="http://schemas.openxmlformats.org/presentationml/2006/ole">
              <mc:AlternateContent xmlns:mc="http://schemas.openxmlformats.org/markup-compatibility/2006">
                <mc:Choice xmlns:v="urn:schemas-microsoft-com:vml" Requires="v">
                  <p:oleObj spid="_x0000_s3274" name="" r:id="rId1" imgW="673100" imgH="711200" progId="Equation.3">
                    <p:embed/>
                  </p:oleObj>
                </mc:Choice>
                <mc:Fallback>
                  <p:oleObj name="" r:id="rId1" imgW="673100" imgH="711200" progId="Equation.3">
                    <p:embed/>
                    <p:pic>
                      <p:nvPicPr>
                        <p:cNvPr id="0" name="图片 3273"/>
                        <p:cNvPicPr/>
                        <p:nvPr/>
                      </p:nvPicPr>
                      <p:blipFill>
                        <a:blip r:embed="rId2"/>
                        <a:stretch>
                          <a:fillRect/>
                        </a:stretch>
                      </p:blipFill>
                      <p:spPr>
                        <a:xfrm>
                          <a:off x="636" y="1464"/>
                          <a:ext cx="1008" cy="1008"/>
                        </a:xfrm>
                        <a:prstGeom prst="rect">
                          <a:avLst/>
                        </a:prstGeom>
                        <a:noFill/>
                        <a:ln w="38100">
                          <a:noFill/>
                          <a:miter/>
                        </a:ln>
                      </p:spPr>
                    </p:pic>
                  </p:oleObj>
                </mc:Fallback>
              </mc:AlternateContent>
            </a:graphicData>
          </a:graphic>
        </p:graphicFrame>
        <p:sp>
          <p:nvSpPr>
            <p:cNvPr id="267268" name="AutoShape 7" descr="再生纸"/>
            <p:cNvSpPr/>
            <p:nvPr/>
          </p:nvSpPr>
          <p:spPr>
            <a:xfrm>
              <a:off x="708" y="912"/>
              <a:ext cx="768" cy="336"/>
            </a:xfrm>
            <a:prstGeom prst="bevel">
              <a:avLst>
                <a:gd name="adj" fmla="val 9722"/>
              </a:avLst>
            </a:prstGeom>
            <a:blipFill rotWithShape="0">
              <a:blip r:embed="rId3"/>
            </a:blipFill>
            <a:ln w="9525">
              <a:noFill/>
            </a:ln>
          </p:spPr>
          <p:txBody>
            <a:bodyPr wrap="none" anchor="ctr" anchorCtr="0"/>
            <a:p>
              <a:pPr algn="ctr"/>
              <a:r>
                <a:rPr lang="en-US" altLang="zh-CN" sz="2400" b="1" i="1" dirty="0">
                  <a:latin typeface="Times New Roman" panose="02020603050405020304" pitchFamily="18" charset="0"/>
                  <a:ea typeface="楷体_GB2312" pitchFamily="49" charset="-122"/>
                </a:rPr>
                <a:t>k</a:t>
              </a:r>
              <a:r>
                <a:rPr lang="en-US" altLang="zh-CN" sz="2400" b="1" dirty="0">
                  <a:latin typeface="Times New Roman" panose="02020603050405020304" pitchFamily="18" charset="0"/>
                  <a:ea typeface="楷体_GB2312" pitchFamily="49" charset="-122"/>
                </a:rPr>
                <a:t> = 2</a:t>
              </a:r>
              <a:endParaRPr lang="en-US" altLang="zh-CN" sz="2400" b="1" dirty="0">
                <a:latin typeface="Times New Roman" panose="02020603050405020304" pitchFamily="18" charset="0"/>
                <a:ea typeface="楷体_GB2312" pitchFamily="49" charset="-122"/>
              </a:endParaRPr>
            </a:p>
          </p:txBody>
        </p:sp>
      </p:grpSp>
      <p:grpSp>
        <p:nvGrpSpPr>
          <p:cNvPr id="3" name="Group 8"/>
          <p:cNvGrpSpPr/>
          <p:nvPr/>
        </p:nvGrpSpPr>
        <p:grpSpPr>
          <a:xfrm>
            <a:off x="457200" y="4495800"/>
            <a:ext cx="8016875" cy="1963738"/>
            <a:chOff x="439" y="2653"/>
            <a:chExt cx="5050" cy="1357"/>
          </a:xfrm>
        </p:grpSpPr>
        <p:sp>
          <p:nvSpPr>
            <p:cNvPr id="273417" name="AutoShape 9" descr="蓝色砂纸"/>
            <p:cNvSpPr>
              <a:spLocks noChangeArrowheads="1"/>
            </p:cNvSpPr>
            <p:nvPr/>
          </p:nvSpPr>
          <p:spPr bwMode="auto">
            <a:xfrm>
              <a:off x="439" y="2653"/>
              <a:ext cx="5050" cy="1357"/>
            </a:xfrm>
            <a:prstGeom prst="roundRect">
              <a:avLst>
                <a:gd name="adj" fmla="val 16667"/>
              </a:avLst>
            </a:prstGeom>
            <a:blipFill dpi="0" rotWithShape="0">
              <a:blip r:embed="rId4"/>
              <a:srcRect/>
              <a:tile tx="0" ty="0" sx="100000" sy="100000" flip="none" algn="tl"/>
            </a:blipFill>
            <a:ln w="9525">
              <a:noFill/>
              <a:round/>
            </a:ln>
            <a:effectLst>
              <a:prstShdw prst="shdw17" dist="17961" dir="2700000">
                <a:srgbClr val="CCECFF">
                  <a:gamma/>
                  <a:shade val="60000"/>
                  <a:invGamma/>
                </a:srgbClr>
              </a:prstShdw>
            </a:effectLst>
          </p:spPr>
          <p:txBody>
            <a:bodyPr tIns="10800" bIns="10800" anchor="ctr">
              <a:spAutoFit/>
            </a:bodyPr>
            <a:lstStyle/>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565150" marR="0" lvl="0" indent="-565150" algn="l" defTabSz="914400" rtl="0" eaLnBrk="1" fontAlgn="base" latinLnBrk="0" hangingPunct="1">
                <a:lnSpc>
                  <a:spcPct val="120000"/>
                </a:lnSpc>
                <a:spcBef>
                  <a:spcPct val="0"/>
                </a:spcBef>
                <a:spcAft>
                  <a:spcPct val="0"/>
                </a:spcAft>
                <a:buClrTx/>
                <a:buSzTx/>
                <a:buFontTx/>
                <a:buNone/>
                <a:defRPr/>
              </a:pPr>
              <a:endParaRPr kumimoji="1" lang="en-US" altLang="zh-CN" sz="2400" b="1" i="0" u="none" strike="noStrike" kern="1200" cap="none" spc="0" normalizeH="0" baseline="0" noProof="0" smtClean="0">
                <a:ln>
                  <a:noFill/>
                </a:ln>
                <a:solidFill>
                  <a:srgbClr val="FF3300"/>
                </a:solidFill>
                <a:effectLst>
                  <a:outerShdw blurRad="38100" dist="38100" dir="2700000" algn="tl">
                    <a:srgbClr val="000000"/>
                  </a:outerShdw>
                </a:effectLst>
                <a:uLnTx/>
                <a:uFillTx/>
                <a:latin typeface="楷体_GB2312" pitchFamily="49" charset="-122"/>
                <a:ea typeface="楷体_GB2312" pitchFamily="49" charset="-122"/>
                <a:cs typeface="+mn-cs"/>
              </a:endParaRPr>
            </a:p>
          </p:txBody>
        </p:sp>
        <p:graphicFrame>
          <p:nvGraphicFramePr>
            <p:cNvPr id="267271" name="Object 10"/>
            <p:cNvGraphicFramePr/>
            <p:nvPr/>
          </p:nvGraphicFramePr>
          <p:xfrm>
            <a:off x="766" y="2786"/>
            <a:ext cx="4530" cy="658"/>
          </p:xfrm>
          <a:graphic>
            <a:graphicData uri="http://schemas.openxmlformats.org/presentationml/2006/ole">
              <mc:AlternateContent xmlns:mc="http://schemas.openxmlformats.org/markup-compatibility/2006">
                <mc:Choice xmlns:v="urn:schemas-microsoft-com:vml" Requires="v">
                  <p:oleObj spid="_x0000_s3275" name="" r:id="rId5" imgW="3491230" imgH="482600" progId="Equation.3">
                    <p:embed/>
                  </p:oleObj>
                </mc:Choice>
                <mc:Fallback>
                  <p:oleObj name="" r:id="rId5" imgW="3491230" imgH="482600" progId="Equation.3">
                    <p:embed/>
                    <p:pic>
                      <p:nvPicPr>
                        <p:cNvPr id="0" name="图片 3274"/>
                        <p:cNvPicPr/>
                        <p:nvPr/>
                      </p:nvPicPr>
                      <p:blipFill>
                        <a:blip r:embed="rId6"/>
                        <a:stretch>
                          <a:fillRect/>
                        </a:stretch>
                      </p:blipFill>
                      <p:spPr>
                        <a:xfrm>
                          <a:off x="766" y="2786"/>
                          <a:ext cx="4530" cy="658"/>
                        </a:xfrm>
                        <a:prstGeom prst="rect">
                          <a:avLst/>
                        </a:prstGeom>
                        <a:noFill/>
                        <a:ln w="38100">
                          <a:noFill/>
                          <a:miter/>
                        </a:ln>
                      </p:spPr>
                    </p:pic>
                  </p:oleObj>
                </mc:Fallback>
              </mc:AlternateContent>
            </a:graphicData>
          </a:graphic>
        </p:graphicFrame>
        <p:graphicFrame>
          <p:nvGraphicFramePr>
            <p:cNvPr id="267272" name="Object 11"/>
            <p:cNvGraphicFramePr/>
            <p:nvPr/>
          </p:nvGraphicFramePr>
          <p:xfrm>
            <a:off x="672" y="2912"/>
            <a:ext cx="147" cy="377"/>
          </p:xfrm>
          <a:graphic>
            <a:graphicData uri="http://schemas.openxmlformats.org/presentationml/2006/ole">
              <mc:AlternateContent xmlns:mc="http://schemas.openxmlformats.org/markup-compatibility/2006">
                <mc:Choice xmlns:v="urn:schemas-microsoft-com:vml" Requires="v">
                  <p:oleObj spid="_x0000_s3271" name="" r:id="rId7" imgW="88265" imgH="227965" progId="Equation.3">
                    <p:embed/>
                  </p:oleObj>
                </mc:Choice>
                <mc:Fallback>
                  <p:oleObj name="" r:id="rId7" imgW="88265" imgH="227965" progId="Equation.3">
                    <p:embed/>
                    <p:pic>
                      <p:nvPicPr>
                        <p:cNvPr id="0" name="图片 3270"/>
                        <p:cNvPicPr/>
                        <p:nvPr/>
                      </p:nvPicPr>
                      <p:blipFill>
                        <a:blip r:embed="rId8">
                          <a:clrChange>
                            <a:clrFrom>
                              <a:srgbClr val="000000"/>
                            </a:clrFrom>
                            <a:clrTo>
                              <a:srgbClr val="000000">
                                <a:alpha val="0"/>
                              </a:srgbClr>
                            </a:clrTo>
                          </a:clrChange>
                        </a:blip>
                        <a:stretch>
                          <a:fillRect/>
                        </a:stretch>
                      </p:blipFill>
                      <p:spPr>
                        <a:xfrm>
                          <a:off x="672" y="2912"/>
                          <a:ext cx="147" cy="377"/>
                        </a:xfrm>
                        <a:prstGeom prst="rect">
                          <a:avLst/>
                        </a:prstGeom>
                        <a:noFill/>
                        <a:ln w="38100">
                          <a:noFill/>
                          <a:miter/>
                        </a:ln>
                      </p:spPr>
                    </p:pic>
                  </p:oleObj>
                </mc:Fallback>
              </mc:AlternateContent>
            </a:graphicData>
          </a:graphic>
        </p:graphicFrame>
        <p:graphicFrame>
          <p:nvGraphicFramePr>
            <p:cNvPr id="267273" name="Object 12"/>
            <p:cNvGraphicFramePr/>
            <p:nvPr/>
          </p:nvGraphicFramePr>
          <p:xfrm>
            <a:off x="532" y="2970"/>
            <a:ext cx="218" cy="240"/>
          </p:xfrm>
          <a:graphic>
            <a:graphicData uri="http://schemas.openxmlformats.org/presentationml/2006/ole">
              <mc:AlternateContent xmlns:mc="http://schemas.openxmlformats.org/markup-compatibility/2006">
                <mc:Choice xmlns:v="urn:schemas-microsoft-com:vml" Requires="v">
                  <p:oleObj spid="_x0000_s3267" name="" r:id="rId9" imgW="127000" imgH="139700" progId="Equation.3">
                    <p:embed/>
                  </p:oleObj>
                </mc:Choice>
                <mc:Fallback>
                  <p:oleObj name="" r:id="rId9" imgW="127000" imgH="139700" progId="Equation.3">
                    <p:embed/>
                    <p:pic>
                      <p:nvPicPr>
                        <p:cNvPr id="0" name="图片 3266"/>
                        <p:cNvPicPr/>
                        <p:nvPr/>
                      </p:nvPicPr>
                      <p:blipFill>
                        <a:blip r:embed="rId10"/>
                        <a:stretch>
                          <a:fillRect/>
                        </a:stretch>
                      </p:blipFill>
                      <p:spPr>
                        <a:xfrm>
                          <a:off x="532" y="2970"/>
                          <a:ext cx="218" cy="240"/>
                        </a:xfrm>
                        <a:prstGeom prst="rect">
                          <a:avLst/>
                        </a:prstGeom>
                        <a:noFill/>
                        <a:ln w="38100">
                          <a:noFill/>
                          <a:miter/>
                        </a:ln>
                      </p:spPr>
                    </p:pic>
                  </p:oleObj>
                </mc:Fallback>
              </mc:AlternateContent>
            </a:graphicData>
          </a:graphic>
        </p:graphicFrame>
        <p:graphicFrame>
          <p:nvGraphicFramePr>
            <p:cNvPr id="267274" name="Object 13"/>
            <p:cNvGraphicFramePr/>
            <p:nvPr/>
          </p:nvGraphicFramePr>
          <p:xfrm>
            <a:off x="528" y="3427"/>
            <a:ext cx="3184" cy="317"/>
          </p:xfrm>
          <a:graphic>
            <a:graphicData uri="http://schemas.openxmlformats.org/presentationml/2006/ole">
              <mc:AlternateContent xmlns:mc="http://schemas.openxmlformats.org/markup-compatibility/2006">
                <mc:Choice xmlns:v="urn:schemas-microsoft-com:vml" Requires="v">
                  <p:oleObj spid="_x0000_s3269" name="" r:id="rId11" imgW="2371725" imgH="215900" progId="Equation.3">
                    <p:embed/>
                  </p:oleObj>
                </mc:Choice>
                <mc:Fallback>
                  <p:oleObj name="" r:id="rId11" imgW="2371725" imgH="215900" progId="Equation.3">
                    <p:embed/>
                    <p:pic>
                      <p:nvPicPr>
                        <p:cNvPr id="0" name="图片 3268"/>
                        <p:cNvPicPr/>
                        <p:nvPr/>
                      </p:nvPicPr>
                      <p:blipFill>
                        <a:blip r:embed="rId12"/>
                        <a:stretch>
                          <a:fillRect/>
                        </a:stretch>
                      </p:blipFill>
                      <p:spPr>
                        <a:xfrm>
                          <a:off x="528" y="3427"/>
                          <a:ext cx="3184" cy="317"/>
                        </a:xfrm>
                        <a:prstGeom prst="rect">
                          <a:avLst/>
                        </a:prstGeom>
                        <a:noFill/>
                        <a:ln w="38100">
                          <a:noFill/>
                          <a:miter/>
                        </a:ln>
                      </p:spPr>
                    </p:pic>
                  </p:oleObj>
                </mc:Fallback>
              </mc:AlternateContent>
            </a:graphicData>
          </a:graphic>
        </p:graphicFrame>
      </p:grpSp>
      <p:graphicFrame>
        <p:nvGraphicFramePr>
          <p:cNvPr id="273422" name="Object 14"/>
          <p:cNvGraphicFramePr/>
          <p:nvPr/>
        </p:nvGraphicFramePr>
        <p:xfrm>
          <a:off x="4419600" y="654050"/>
          <a:ext cx="4343400" cy="3956050"/>
        </p:xfrm>
        <a:graphic>
          <a:graphicData uri="http://schemas.openxmlformats.org/presentationml/2006/ole">
            <mc:AlternateContent xmlns:mc="http://schemas.openxmlformats.org/markup-compatibility/2006">
              <mc:Choice xmlns:v="urn:schemas-microsoft-com:vml" Requires="v">
                <p:oleObj spid="_x0000_s3285" name="" r:id="rId13" imgW="2597150" imgH="2378710" progId="SmartDraw.2">
                  <p:embed/>
                </p:oleObj>
              </mc:Choice>
              <mc:Fallback>
                <p:oleObj name="" r:id="rId13" imgW="2597150" imgH="2378710" progId="SmartDraw.2">
                  <p:embed/>
                  <p:pic>
                    <p:nvPicPr>
                      <p:cNvPr id="0" name="图片 3284"/>
                      <p:cNvPicPr/>
                      <p:nvPr/>
                    </p:nvPicPr>
                    <p:blipFill>
                      <a:blip r:embed="rId14"/>
                      <a:stretch>
                        <a:fillRect/>
                      </a:stretch>
                    </p:blipFill>
                    <p:spPr>
                      <a:xfrm>
                        <a:off x="4419600" y="654050"/>
                        <a:ext cx="4343400" cy="3956050"/>
                      </a:xfrm>
                      <a:prstGeom prst="rect">
                        <a:avLst/>
                      </a:prstGeom>
                      <a:noFill/>
                      <a:ln w="38100">
                        <a:noFill/>
                        <a:miter/>
                      </a:ln>
                    </p:spPr>
                  </p:pic>
                </p:oleObj>
              </mc:Fallback>
            </mc:AlternateContent>
          </a:graphicData>
        </a:graphic>
      </p:graphicFrame>
      <p:sp>
        <p:nvSpPr>
          <p:cNvPr id="267276" name="Text Box 16"/>
          <p:cNvSpPr txBox="1"/>
          <p:nvPr/>
        </p:nvSpPr>
        <p:spPr>
          <a:xfrm>
            <a:off x="304800" y="1004888"/>
            <a:ext cx="3581400" cy="519112"/>
          </a:xfrm>
          <a:prstGeom prst="rect">
            <a:avLst/>
          </a:prstGeom>
          <a:noFill/>
          <a:ln w="9525">
            <a:noFill/>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4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调整次序</a:t>
            </a:r>
            <a:r>
              <a:rPr lang="zh-CN" altLang="en-US" sz="2600" dirty="0">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2→1→</a:t>
            </a:r>
            <a:r>
              <a:rPr lang="en-US" altLang="zh-CN" sz="2800" b="1" dirty="0">
                <a:solidFill>
                  <a:schemeClr val="accent2"/>
                </a:solidFill>
                <a:latin typeface="Times New Roman" panose="02020603050405020304" pitchFamily="18" charset="0"/>
                <a:ea typeface="宋体" panose="02010600030101010101" pitchFamily="2" charset="-122"/>
              </a:rPr>
              <a:t>3</a:t>
            </a:r>
            <a:endParaRPr lang="en-US" altLang="zh-CN" sz="2800" b="1" dirty="0">
              <a:solidFill>
                <a:schemeClr val="accent2"/>
              </a:solidFill>
              <a:latin typeface="Times New Roman" panose="02020603050405020304" pitchFamily="18" charset="0"/>
              <a:ea typeface="宋体" panose="02010600030101010101" pitchFamily="2" charset="-122"/>
            </a:endParaRPr>
          </a:p>
        </p:txBody>
      </p:sp>
      <p:sp>
        <p:nvSpPr>
          <p:cNvPr id="267277" name="Rectangle 18"/>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advTm="5648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2734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ppt_h/2"/>
                                          </p:val>
                                        </p:tav>
                                        <p:tav tm="100000">
                                          <p:val>
                                            <p:strVal val="#ppt_y"/>
                                          </p:val>
                                        </p:tav>
                                      </p:tavLst>
                                    </p:anim>
                                    <p:anim calcmode="lin" valueType="num">
                                      <p:cBhvr>
                                        <p:cTn id="17" dur="500" fill="hold"/>
                                        <p:tgtEl>
                                          <p:spTgt spid="3"/>
                                        </p:tgtEl>
                                        <p:attrNameLst>
                                          <p:attrName>ppt_w</p:attrName>
                                        </p:attrNameLst>
                                      </p:cBhvr>
                                      <p:tavLst>
                                        <p:tav tm="0">
                                          <p:val>
                                            <p:strVal val="#ppt_w"/>
                                          </p:val>
                                        </p:tav>
                                        <p:tav tm="100000">
                                          <p:val>
                                            <p:strVal val="#ppt_w"/>
                                          </p:val>
                                        </p:tav>
                                      </p:tavLst>
                                    </p:anim>
                                    <p:anim calcmode="lin" valueType="num">
                                      <p:cBhvr>
                                        <p:cTn id="18" dur="500" fill="hold"/>
                                        <p:tgtEl>
                                          <p:spTgt spid="3"/>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8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grpSp>
        <p:nvGrpSpPr>
          <p:cNvPr id="2" name="Group 2"/>
          <p:cNvGrpSpPr/>
          <p:nvPr/>
        </p:nvGrpSpPr>
        <p:grpSpPr>
          <a:xfrm>
            <a:off x="4876800" y="4191000"/>
            <a:ext cx="1600200" cy="2057400"/>
            <a:chOff x="3204" y="2640"/>
            <a:chExt cx="1008" cy="1392"/>
          </a:xfrm>
        </p:grpSpPr>
        <p:graphicFrame>
          <p:nvGraphicFramePr>
            <p:cNvPr id="268291" name="Object 3"/>
            <p:cNvGraphicFramePr/>
            <p:nvPr/>
          </p:nvGraphicFramePr>
          <p:xfrm>
            <a:off x="3204" y="3024"/>
            <a:ext cx="1008" cy="1008"/>
          </p:xfrm>
          <a:graphic>
            <a:graphicData uri="http://schemas.openxmlformats.org/presentationml/2006/ole">
              <mc:AlternateContent xmlns:mc="http://schemas.openxmlformats.org/markup-compatibility/2006">
                <mc:Choice xmlns:v="urn:schemas-microsoft-com:vml" Requires="v">
                  <p:oleObj spid="_x0000_s3282" name="" r:id="rId1" imgW="673100" imgH="711200" progId="Equation.3">
                    <p:embed/>
                  </p:oleObj>
                </mc:Choice>
                <mc:Fallback>
                  <p:oleObj name="" r:id="rId1" imgW="673100" imgH="711200" progId="Equation.3">
                    <p:embed/>
                    <p:pic>
                      <p:nvPicPr>
                        <p:cNvPr id="0" name="图片 3281"/>
                        <p:cNvPicPr/>
                        <p:nvPr/>
                      </p:nvPicPr>
                      <p:blipFill>
                        <a:blip r:embed="rId2"/>
                        <a:stretch>
                          <a:fillRect/>
                        </a:stretch>
                      </p:blipFill>
                      <p:spPr>
                        <a:xfrm>
                          <a:off x="3204" y="3024"/>
                          <a:ext cx="1008" cy="1008"/>
                        </a:xfrm>
                        <a:prstGeom prst="rect">
                          <a:avLst/>
                        </a:prstGeom>
                        <a:noFill/>
                        <a:ln w="38100">
                          <a:noFill/>
                          <a:miter/>
                        </a:ln>
                      </p:spPr>
                    </p:pic>
                  </p:oleObj>
                </mc:Fallback>
              </mc:AlternateContent>
            </a:graphicData>
          </a:graphic>
        </p:graphicFrame>
        <p:sp>
          <p:nvSpPr>
            <p:cNvPr id="268292" name="AutoShape 4" descr="再生纸"/>
            <p:cNvSpPr/>
            <p:nvPr/>
          </p:nvSpPr>
          <p:spPr>
            <a:xfrm>
              <a:off x="3264" y="2640"/>
              <a:ext cx="768" cy="336"/>
            </a:xfrm>
            <a:prstGeom prst="bevel">
              <a:avLst>
                <a:gd name="adj" fmla="val 9722"/>
              </a:avLst>
            </a:prstGeom>
            <a:blipFill rotWithShape="0">
              <a:blip r:embed="rId3"/>
            </a:blipFill>
            <a:ln w="9525">
              <a:noFill/>
            </a:ln>
          </p:spPr>
          <p:txBody>
            <a:bodyPr wrap="none" anchor="ctr" anchorCtr="0"/>
            <a:p>
              <a:pPr algn="ctr"/>
              <a:r>
                <a:rPr lang="en-US" altLang="zh-CN" sz="2400" b="1" i="1" dirty="0">
                  <a:latin typeface="Times New Roman" panose="02020603050405020304" pitchFamily="18" charset="0"/>
                  <a:ea typeface="楷体_GB2312" pitchFamily="49" charset="-122"/>
                </a:rPr>
                <a:t>k</a:t>
              </a:r>
              <a:r>
                <a:rPr lang="en-US" altLang="zh-CN" sz="2400" b="1" dirty="0">
                  <a:latin typeface="Times New Roman" panose="02020603050405020304" pitchFamily="18" charset="0"/>
                  <a:ea typeface="楷体_GB2312" pitchFamily="49" charset="-122"/>
                </a:rPr>
                <a:t> = 2</a:t>
              </a:r>
              <a:endParaRPr lang="en-US" altLang="zh-CN" sz="2400" b="1" dirty="0">
                <a:latin typeface="Times New Roman" panose="02020603050405020304" pitchFamily="18" charset="0"/>
                <a:ea typeface="楷体_GB2312" pitchFamily="49" charset="-122"/>
              </a:endParaRPr>
            </a:p>
          </p:txBody>
        </p:sp>
      </p:grpSp>
      <p:grpSp>
        <p:nvGrpSpPr>
          <p:cNvPr id="3" name="Group 5"/>
          <p:cNvGrpSpPr/>
          <p:nvPr/>
        </p:nvGrpSpPr>
        <p:grpSpPr>
          <a:xfrm>
            <a:off x="7010400" y="4191000"/>
            <a:ext cx="1570038" cy="2133600"/>
            <a:chOff x="4512" y="816"/>
            <a:chExt cx="989" cy="1680"/>
          </a:xfrm>
        </p:grpSpPr>
        <p:sp>
          <p:nvSpPr>
            <p:cNvPr id="268294" name="AutoShape 6" descr="再生纸"/>
            <p:cNvSpPr/>
            <p:nvPr/>
          </p:nvSpPr>
          <p:spPr>
            <a:xfrm>
              <a:off x="4608" y="816"/>
              <a:ext cx="768" cy="384"/>
            </a:xfrm>
            <a:prstGeom prst="bevel">
              <a:avLst>
                <a:gd name="adj" fmla="val 9722"/>
              </a:avLst>
            </a:prstGeom>
            <a:blipFill rotWithShape="0">
              <a:blip r:embed="rId3"/>
            </a:blipFill>
            <a:ln w="9525">
              <a:noFill/>
            </a:ln>
          </p:spPr>
          <p:txBody>
            <a:bodyPr wrap="none" anchor="ctr" anchorCtr="0"/>
            <a:p>
              <a:pPr algn="ctr"/>
              <a:r>
                <a:rPr lang="en-US" altLang="zh-CN" sz="2400" b="1" i="1" dirty="0">
                  <a:latin typeface="Times New Roman" panose="02020603050405020304" pitchFamily="18" charset="0"/>
                  <a:ea typeface="楷体_GB2312" pitchFamily="49" charset="-122"/>
                </a:rPr>
                <a:t>k</a:t>
              </a:r>
              <a:r>
                <a:rPr lang="en-US" altLang="zh-CN" sz="2400" b="1" dirty="0">
                  <a:latin typeface="Times New Roman" panose="02020603050405020304" pitchFamily="18" charset="0"/>
                  <a:ea typeface="楷体_GB2312" pitchFamily="49" charset="-122"/>
                </a:rPr>
                <a:t> = 3</a:t>
              </a:r>
              <a:endParaRPr lang="en-US" altLang="zh-CN" sz="2400" b="1" dirty="0">
                <a:latin typeface="Times New Roman" panose="02020603050405020304" pitchFamily="18" charset="0"/>
                <a:ea typeface="楷体_GB2312" pitchFamily="49" charset="-122"/>
              </a:endParaRPr>
            </a:p>
          </p:txBody>
        </p:sp>
        <p:graphicFrame>
          <p:nvGraphicFramePr>
            <p:cNvPr id="268295" name="Object 7"/>
            <p:cNvGraphicFramePr/>
            <p:nvPr/>
          </p:nvGraphicFramePr>
          <p:xfrm>
            <a:off x="4512" y="1248"/>
            <a:ext cx="989" cy="1248"/>
          </p:xfrm>
          <a:graphic>
            <a:graphicData uri="http://schemas.openxmlformats.org/presentationml/2006/ole">
              <mc:AlternateContent xmlns:mc="http://schemas.openxmlformats.org/markup-compatibility/2006">
                <mc:Choice xmlns:v="urn:schemas-microsoft-com:vml" Requires="v">
                  <p:oleObj spid="_x0000_s3283" name="" r:id="rId4" imgW="660400" imgH="711200" progId="Equation.3">
                    <p:embed/>
                  </p:oleObj>
                </mc:Choice>
                <mc:Fallback>
                  <p:oleObj name="" r:id="rId4" imgW="660400" imgH="711200" progId="Equation.3">
                    <p:embed/>
                    <p:pic>
                      <p:nvPicPr>
                        <p:cNvPr id="0" name="图片 3282"/>
                        <p:cNvPicPr/>
                        <p:nvPr/>
                      </p:nvPicPr>
                      <p:blipFill>
                        <a:blip r:embed="rId5"/>
                        <a:stretch>
                          <a:fillRect/>
                        </a:stretch>
                      </p:blipFill>
                      <p:spPr>
                        <a:xfrm>
                          <a:off x="4512" y="1248"/>
                          <a:ext cx="989" cy="1248"/>
                        </a:xfrm>
                        <a:prstGeom prst="rect">
                          <a:avLst/>
                        </a:prstGeom>
                        <a:noFill/>
                        <a:ln w="38100">
                          <a:noFill/>
                          <a:miter/>
                        </a:ln>
                      </p:spPr>
                    </p:pic>
                  </p:oleObj>
                </mc:Fallback>
              </mc:AlternateContent>
            </a:graphicData>
          </a:graphic>
        </p:graphicFrame>
      </p:grpSp>
      <p:grpSp>
        <p:nvGrpSpPr>
          <p:cNvPr id="268296" name="Group 8"/>
          <p:cNvGrpSpPr/>
          <p:nvPr/>
        </p:nvGrpSpPr>
        <p:grpSpPr>
          <a:xfrm>
            <a:off x="4800600" y="1676400"/>
            <a:ext cx="1524000" cy="2057400"/>
            <a:chOff x="576" y="816"/>
            <a:chExt cx="960" cy="1680"/>
          </a:xfrm>
        </p:grpSpPr>
        <p:graphicFrame>
          <p:nvGraphicFramePr>
            <p:cNvPr id="268297" name="Object 9"/>
            <p:cNvGraphicFramePr/>
            <p:nvPr/>
          </p:nvGraphicFramePr>
          <p:xfrm>
            <a:off x="576" y="1248"/>
            <a:ext cx="960" cy="1248"/>
          </p:xfrm>
          <a:graphic>
            <a:graphicData uri="http://schemas.openxmlformats.org/presentationml/2006/ole">
              <mc:AlternateContent xmlns:mc="http://schemas.openxmlformats.org/markup-compatibility/2006">
                <mc:Choice xmlns:v="urn:schemas-microsoft-com:vml" Requires="v">
                  <p:oleObj spid="_x0000_s3281" name="" r:id="rId6" imgW="647700" imgH="711200" progId="Equation.3">
                    <p:embed/>
                  </p:oleObj>
                </mc:Choice>
                <mc:Fallback>
                  <p:oleObj name="" r:id="rId6" imgW="647700" imgH="711200" progId="Equation.3">
                    <p:embed/>
                    <p:pic>
                      <p:nvPicPr>
                        <p:cNvPr id="0" name="图片 3280"/>
                        <p:cNvPicPr/>
                        <p:nvPr/>
                      </p:nvPicPr>
                      <p:blipFill>
                        <a:blip r:embed="rId7"/>
                        <a:stretch>
                          <a:fillRect/>
                        </a:stretch>
                      </p:blipFill>
                      <p:spPr>
                        <a:xfrm>
                          <a:off x="576" y="1248"/>
                          <a:ext cx="960" cy="1248"/>
                        </a:xfrm>
                        <a:prstGeom prst="rect">
                          <a:avLst/>
                        </a:prstGeom>
                        <a:noFill/>
                        <a:ln w="38100">
                          <a:noFill/>
                          <a:miter/>
                        </a:ln>
                      </p:spPr>
                    </p:pic>
                  </p:oleObj>
                </mc:Fallback>
              </mc:AlternateContent>
            </a:graphicData>
          </a:graphic>
        </p:graphicFrame>
        <p:sp>
          <p:nvSpPr>
            <p:cNvPr id="268298" name="AutoShape 10" descr="再生纸"/>
            <p:cNvSpPr/>
            <p:nvPr/>
          </p:nvSpPr>
          <p:spPr>
            <a:xfrm>
              <a:off x="720" y="816"/>
              <a:ext cx="768" cy="384"/>
            </a:xfrm>
            <a:prstGeom prst="bevel">
              <a:avLst>
                <a:gd name="adj" fmla="val 9722"/>
              </a:avLst>
            </a:prstGeom>
            <a:blipFill rotWithShape="0">
              <a:blip r:embed="rId3"/>
            </a:blipFill>
            <a:ln w="9525">
              <a:noFill/>
            </a:ln>
          </p:spPr>
          <p:txBody>
            <a:bodyPr wrap="none" anchor="ctr" anchorCtr="0"/>
            <a:p>
              <a:pPr algn="ctr"/>
              <a:r>
                <a:rPr lang="en-US" altLang="zh-CN" sz="2400" b="1" i="1" dirty="0">
                  <a:latin typeface="Times New Roman" panose="02020603050405020304" pitchFamily="18" charset="0"/>
                  <a:ea typeface="楷体_GB2312" pitchFamily="49" charset="-122"/>
                </a:rPr>
                <a:t>k</a:t>
              </a:r>
              <a:r>
                <a:rPr lang="en-US" altLang="zh-CN" sz="2400" b="1" dirty="0">
                  <a:latin typeface="Times New Roman" panose="02020603050405020304" pitchFamily="18" charset="0"/>
                  <a:ea typeface="楷体_GB2312" pitchFamily="49" charset="-122"/>
                </a:rPr>
                <a:t> = 0</a:t>
              </a:r>
              <a:endParaRPr lang="en-US" altLang="zh-CN" sz="2400" b="1" dirty="0">
                <a:latin typeface="Times New Roman" panose="02020603050405020304" pitchFamily="18" charset="0"/>
                <a:ea typeface="楷体_GB2312" pitchFamily="49" charset="-122"/>
              </a:endParaRPr>
            </a:p>
          </p:txBody>
        </p:sp>
      </p:grpSp>
      <p:grpSp>
        <p:nvGrpSpPr>
          <p:cNvPr id="5" name="Group 11"/>
          <p:cNvGrpSpPr/>
          <p:nvPr/>
        </p:nvGrpSpPr>
        <p:grpSpPr>
          <a:xfrm>
            <a:off x="7010400" y="1676400"/>
            <a:ext cx="1600200" cy="2057400"/>
            <a:chOff x="1968" y="816"/>
            <a:chExt cx="1008" cy="1680"/>
          </a:xfrm>
        </p:grpSpPr>
        <p:sp>
          <p:nvSpPr>
            <p:cNvPr id="268300" name="AutoShape 12" descr="再生纸"/>
            <p:cNvSpPr/>
            <p:nvPr/>
          </p:nvSpPr>
          <p:spPr>
            <a:xfrm>
              <a:off x="2064" y="816"/>
              <a:ext cx="768" cy="384"/>
            </a:xfrm>
            <a:prstGeom prst="bevel">
              <a:avLst>
                <a:gd name="adj" fmla="val 9722"/>
              </a:avLst>
            </a:prstGeom>
            <a:blipFill rotWithShape="0">
              <a:blip r:embed="rId3"/>
            </a:blipFill>
            <a:ln w="9525">
              <a:noFill/>
            </a:ln>
          </p:spPr>
          <p:txBody>
            <a:bodyPr wrap="none" anchor="ctr" anchorCtr="0"/>
            <a:p>
              <a:pPr algn="ctr"/>
              <a:r>
                <a:rPr lang="en-US" altLang="zh-CN" sz="2400" b="1" i="1" dirty="0">
                  <a:latin typeface="Times New Roman" panose="02020603050405020304" pitchFamily="18" charset="0"/>
                  <a:ea typeface="楷体_GB2312" pitchFamily="49" charset="-122"/>
                </a:rPr>
                <a:t>k</a:t>
              </a:r>
              <a:r>
                <a:rPr lang="en-US" altLang="zh-CN" sz="2400" b="1" dirty="0">
                  <a:latin typeface="Times New Roman" panose="02020603050405020304" pitchFamily="18" charset="0"/>
                  <a:ea typeface="楷体_GB2312" pitchFamily="49" charset="-122"/>
                </a:rPr>
                <a:t> = 1</a:t>
              </a:r>
              <a:endParaRPr lang="en-US" altLang="zh-CN" sz="2400" b="1" dirty="0">
                <a:latin typeface="Times New Roman" panose="02020603050405020304" pitchFamily="18" charset="0"/>
                <a:ea typeface="楷体_GB2312" pitchFamily="49" charset="-122"/>
              </a:endParaRPr>
            </a:p>
          </p:txBody>
        </p:sp>
        <p:graphicFrame>
          <p:nvGraphicFramePr>
            <p:cNvPr id="268301" name="Object 13"/>
            <p:cNvGraphicFramePr/>
            <p:nvPr/>
          </p:nvGraphicFramePr>
          <p:xfrm>
            <a:off x="1968" y="1248"/>
            <a:ext cx="1008" cy="1248"/>
          </p:xfrm>
          <a:graphic>
            <a:graphicData uri="http://schemas.openxmlformats.org/presentationml/2006/ole">
              <mc:AlternateContent xmlns:mc="http://schemas.openxmlformats.org/markup-compatibility/2006">
                <mc:Choice xmlns:v="urn:schemas-microsoft-com:vml" Requires="v">
                  <p:oleObj spid="_x0000_s3284" name="" r:id="rId8" imgW="647700" imgH="711200" progId="Equation.3">
                    <p:embed/>
                  </p:oleObj>
                </mc:Choice>
                <mc:Fallback>
                  <p:oleObj name="" r:id="rId8" imgW="647700" imgH="711200" progId="Equation.3">
                    <p:embed/>
                    <p:pic>
                      <p:nvPicPr>
                        <p:cNvPr id="0" name="图片 3283"/>
                        <p:cNvPicPr/>
                        <p:nvPr/>
                      </p:nvPicPr>
                      <p:blipFill>
                        <a:blip r:embed="rId9"/>
                        <a:stretch>
                          <a:fillRect/>
                        </a:stretch>
                      </p:blipFill>
                      <p:spPr>
                        <a:xfrm>
                          <a:off x="1968" y="1248"/>
                          <a:ext cx="1008" cy="1248"/>
                        </a:xfrm>
                        <a:prstGeom prst="rect">
                          <a:avLst/>
                        </a:prstGeom>
                        <a:noFill/>
                        <a:ln w="38100">
                          <a:noFill/>
                          <a:miter/>
                        </a:ln>
                      </p:spPr>
                    </p:pic>
                  </p:oleObj>
                </mc:Fallback>
              </mc:AlternateContent>
            </a:graphicData>
          </a:graphic>
        </p:graphicFrame>
      </p:grpSp>
      <p:sp>
        <p:nvSpPr>
          <p:cNvPr id="268302" name="Text Box 15"/>
          <p:cNvSpPr txBox="1"/>
          <p:nvPr/>
        </p:nvSpPr>
        <p:spPr>
          <a:xfrm>
            <a:off x="228600" y="1625600"/>
            <a:ext cx="6858000" cy="457200"/>
          </a:xfrm>
          <a:prstGeom prst="rect">
            <a:avLst/>
          </a:prstGeom>
          <a:noFill/>
          <a:ln w="9525">
            <a:noFill/>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样本</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sp>
        <p:nvSpPr>
          <p:cNvPr id="268303" name="Text Box 18"/>
          <p:cNvSpPr txBox="1"/>
          <p:nvPr/>
        </p:nvSpPr>
        <p:spPr>
          <a:xfrm>
            <a:off x="209550" y="990600"/>
            <a:ext cx="1981200" cy="457200"/>
          </a:xfrm>
          <a:prstGeom prst="rect">
            <a:avLst/>
          </a:prstGeom>
          <a:noFill/>
          <a:ln w="9525">
            <a:noFill/>
          </a:ln>
        </p:spPr>
        <p:txBody>
          <a:bodyPr anchor="t" anchorCtr="0">
            <a:spAutoFit/>
          </a:bodyPr>
          <a:p>
            <a:pPr>
              <a:spcBef>
                <a:spcPct val="50000"/>
              </a:spcBef>
              <a:buClr>
                <a:srgbClr val="0000CC"/>
              </a:buClr>
              <a:buSzPct val="60000"/>
              <a:buFont typeface="Wingdings" panose="05000000000000000000" pitchFamily="2" charset="2"/>
              <a:buChar char="l"/>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调整次序</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268304" name="Object 19"/>
          <p:cNvGraphicFramePr/>
          <p:nvPr/>
        </p:nvGraphicFramePr>
        <p:xfrm>
          <a:off x="152400" y="2511425"/>
          <a:ext cx="4343400" cy="4029075"/>
        </p:xfrm>
        <a:graphic>
          <a:graphicData uri="http://schemas.openxmlformats.org/presentationml/2006/ole">
            <mc:AlternateContent xmlns:mc="http://schemas.openxmlformats.org/markup-compatibility/2006">
              <mc:Choice xmlns:v="urn:schemas-microsoft-com:vml" Requires="v">
                <p:oleObj spid="_x0000_s3286" name="" r:id="rId10" imgW="2597150" imgH="2424430" progId="SmartDraw.2">
                  <p:embed/>
                </p:oleObj>
              </mc:Choice>
              <mc:Fallback>
                <p:oleObj name="" r:id="rId10" imgW="2597150" imgH="2424430" progId="SmartDraw.2">
                  <p:embed/>
                  <p:pic>
                    <p:nvPicPr>
                      <p:cNvPr id="0" name="图片 3285"/>
                      <p:cNvPicPr/>
                      <p:nvPr/>
                    </p:nvPicPr>
                    <p:blipFill>
                      <a:blip r:embed="rId11"/>
                      <a:stretch>
                        <a:fillRect/>
                      </a:stretch>
                    </p:blipFill>
                    <p:spPr>
                      <a:xfrm>
                        <a:off x="152400" y="2511425"/>
                        <a:ext cx="4343400" cy="4029075"/>
                      </a:xfrm>
                      <a:prstGeom prst="rect">
                        <a:avLst/>
                      </a:prstGeom>
                      <a:noFill/>
                      <a:ln w="38100">
                        <a:noFill/>
                        <a:miter/>
                      </a:ln>
                    </p:spPr>
                  </p:pic>
                </p:oleObj>
              </mc:Fallback>
            </mc:AlternateContent>
          </a:graphicData>
        </a:graphic>
      </p:graphicFrame>
      <p:graphicFrame>
        <p:nvGraphicFramePr>
          <p:cNvPr id="274452" name="Object 20"/>
          <p:cNvGraphicFramePr/>
          <p:nvPr/>
        </p:nvGraphicFramePr>
        <p:xfrm>
          <a:off x="152400" y="2503488"/>
          <a:ext cx="4343400" cy="4044950"/>
        </p:xfrm>
        <a:graphic>
          <a:graphicData uri="http://schemas.openxmlformats.org/presentationml/2006/ole">
            <mc:AlternateContent xmlns:mc="http://schemas.openxmlformats.org/markup-compatibility/2006">
              <mc:Choice xmlns:v="urn:schemas-microsoft-com:vml" Requires="v">
                <p:oleObj spid="_x0000_s3280" name="" r:id="rId12" imgW="2597150" imgH="2433955" progId="SmartDraw.2">
                  <p:embed/>
                </p:oleObj>
              </mc:Choice>
              <mc:Fallback>
                <p:oleObj name="" r:id="rId12" imgW="2597150" imgH="2433955" progId="SmartDraw.2">
                  <p:embed/>
                  <p:pic>
                    <p:nvPicPr>
                      <p:cNvPr id="0" name="图片 3279"/>
                      <p:cNvPicPr/>
                      <p:nvPr/>
                    </p:nvPicPr>
                    <p:blipFill>
                      <a:blip r:embed="rId13"/>
                      <a:stretch>
                        <a:fillRect/>
                      </a:stretch>
                    </p:blipFill>
                    <p:spPr>
                      <a:xfrm>
                        <a:off x="152400" y="2503488"/>
                        <a:ext cx="4343400" cy="4044950"/>
                      </a:xfrm>
                      <a:prstGeom prst="rect">
                        <a:avLst/>
                      </a:prstGeom>
                      <a:noFill/>
                      <a:ln w="38100">
                        <a:noFill/>
                        <a:miter/>
                      </a:ln>
                    </p:spPr>
                  </p:pic>
                </p:oleObj>
              </mc:Fallback>
            </mc:AlternateContent>
          </a:graphicData>
        </a:graphic>
      </p:graphicFrame>
      <p:graphicFrame>
        <p:nvGraphicFramePr>
          <p:cNvPr id="274453" name="Object 21"/>
          <p:cNvGraphicFramePr/>
          <p:nvPr/>
        </p:nvGraphicFramePr>
        <p:xfrm>
          <a:off x="152400" y="2508250"/>
          <a:ext cx="4343400" cy="4044950"/>
        </p:xfrm>
        <a:graphic>
          <a:graphicData uri="http://schemas.openxmlformats.org/presentationml/2006/ole">
            <mc:AlternateContent xmlns:mc="http://schemas.openxmlformats.org/markup-compatibility/2006">
              <mc:Choice xmlns:v="urn:schemas-microsoft-com:vml" Requires="v">
                <p:oleObj spid="_x0000_s3278" name="" r:id="rId14" imgW="2597150" imgH="2433955" progId="SmartDraw.2">
                  <p:embed/>
                </p:oleObj>
              </mc:Choice>
              <mc:Fallback>
                <p:oleObj name="" r:id="rId14" imgW="2597150" imgH="2433955" progId="SmartDraw.2">
                  <p:embed/>
                  <p:pic>
                    <p:nvPicPr>
                      <p:cNvPr id="0" name="图片 3277"/>
                      <p:cNvPicPr/>
                      <p:nvPr/>
                    </p:nvPicPr>
                    <p:blipFill>
                      <a:blip r:embed="rId15"/>
                      <a:stretch>
                        <a:fillRect/>
                      </a:stretch>
                    </p:blipFill>
                    <p:spPr>
                      <a:xfrm>
                        <a:off x="152400" y="2508250"/>
                        <a:ext cx="4343400" cy="4044950"/>
                      </a:xfrm>
                      <a:prstGeom prst="rect">
                        <a:avLst/>
                      </a:prstGeom>
                      <a:noFill/>
                      <a:ln w="38100">
                        <a:noFill/>
                        <a:miter/>
                      </a:ln>
                    </p:spPr>
                  </p:pic>
                </p:oleObj>
              </mc:Fallback>
            </mc:AlternateContent>
          </a:graphicData>
        </a:graphic>
      </p:graphicFrame>
      <p:graphicFrame>
        <p:nvGraphicFramePr>
          <p:cNvPr id="274454" name="Object 22"/>
          <p:cNvGraphicFramePr/>
          <p:nvPr/>
        </p:nvGraphicFramePr>
        <p:xfrm>
          <a:off x="152400" y="2505075"/>
          <a:ext cx="4343400" cy="4044950"/>
        </p:xfrm>
        <a:graphic>
          <a:graphicData uri="http://schemas.openxmlformats.org/presentationml/2006/ole">
            <mc:AlternateContent xmlns:mc="http://schemas.openxmlformats.org/markup-compatibility/2006">
              <mc:Choice xmlns:v="urn:schemas-microsoft-com:vml" Requires="v">
                <p:oleObj spid="_x0000_s3279" name="" r:id="rId16" imgW="2597150" imgH="2433955" progId="SmartDraw.2">
                  <p:embed/>
                </p:oleObj>
              </mc:Choice>
              <mc:Fallback>
                <p:oleObj name="" r:id="rId16" imgW="2597150" imgH="2433955" progId="SmartDraw.2">
                  <p:embed/>
                  <p:pic>
                    <p:nvPicPr>
                      <p:cNvPr id="0" name="图片 3278"/>
                      <p:cNvPicPr/>
                      <p:nvPr/>
                    </p:nvPicPr>
                    <p:blipFill>
                      <a:blip r:embed="rId17"/>
                      <a:stretch>
                        <a:fillRect/>
                      </a:stretch>
                    </p:blipFill>
                    <p:spPr>
                      <a:xfrm>
                        <a:off x="152400" y="2505075"/>
                        <a:ext cx="4343400" cy="4044950"/>
                      </a:xfrm>
                      <a:prstGeom prst="rect">
                        <a:avLst/>
                      </a:prstGeom>
                      <a:noFill/>
                      <a:ln w="38100">
                        <a:noFill/>
                        <a:miter/>
                      </a:ln>
                    </p:spPr>
                  </p:pic>
                </p:oleObj>
              </mc:Fallback>
            </mc:AlternateContent>
          </a:graphicData>
        </a:graphic>
      </p:graphicFrame>
      <p:sp>
        <p:nvSpPr>
          <p:cNvPr id="268308" name="Text Box 23"/>
          <p:cNvSpPr txBox="1"/>
          <p:nvPr/>
        </p:nvSpPr>
        <p:spPr>
          <a:xfrm>
            <a:off x="1905000" y="928688"/>
            <a:ext cx="2057400" cy="519112"/>
          </a:xfrm>
          <a:prstGeom prst="rect">
            <a:avLst/>
          </a:prstGeom>
          <a:noFill/>
          <a:ln w="9525">
            <a:noFill/>
          </a:ln>
        </p:spPr>
        <p:txBody>
          <a:bodyPr anchor="t" anchorCtr="0">
            <a:spAutoFit/>
          </a:bodyPr>
          <a:p>
            <a:pPr algn="ctr">
              <a:spcBef>
                <a:spcPct val="50000"/>
              </a:spcBef>
            </a:pPr>
            <a:r>
              <a:rPr lang="en-US" altLang="zh-CN" sz="2800" b="1" dirty="0">
                <a:latin typeface="Times New Roman" panose="02020603050405020304" pitchFamily="18" charset="0"/>
                <a:ea typeface="宋体" panose="02010600030101010101" pitchFamily="2" charset="-122"/>
              </a:rPr>
              <a:t>2      1      3</a:t>
            </a:r>
            <a:endParaRPr lang="en-US" altLang="zh-CN" sz="2800" b="1" dirty="0">
              <a:latin typeface="Times New Roman" panose="02020603050405020304" pitchFamily="18" charset="0"/>
              <a:ea typeface="宋体" panose="02010600030101010101" pitchFamily="2" charset="-122"/>
            </a:endParaRPr>
          </a:p>
        </p:txBody>
      </p:sp>
      <p:sp>
        <p:nvSpPr>
          <p:cNvPr id="268309" name="Line 24"/>
          <p:cNvSpPr/>
          <p:nvPr/>
        </p:nvSpPr>
        <p:spPr>
          <a:xfrm>
            <a:off x="2438400" y="1214438"/>
            <a:ext cx="333375" cy="0"/>
          </a:xfrm>
          <a:prstGeom prst="line">
            <a:avLst/>
          </a:prstGeom>
          <a:ln w="9525" cap="flat" cmpd="sng">
            <a:solidFill>
              <a:schemeClr val="tx1"/>
            </a:solidFill>
            <a:prstDash val="solid"/>
            <a:round/>
            <a:headEnd type="none" w="med" len="med"/>
            <a:tailEnd type="triangle" w="med" len="med"/>
          </a:ln>
        </p:spPr>
      </p:sp>
      <p:sp>
        <p:nvSpPr>
          <p:cNvPr id="268310" name="Line 25"/>
          <p:cNvSpPr/>
          <p:nvPr/>
        </p:nvSpPr>
        <p:spPr>
          <a:xfrm>
            <a:off x="3124200" y="1204913"/>
            <a:ext cx="333375" cy="0"/>
          </a:xfrm>
          <a:prstGeom prst="line">
            <a:avLst/>
          </a:prstGeom>
          <a:ln w="9525" cap="flat" cmpd="sng">
            <a:solidFill>
              <a:schemeClr val="tx1"/>
            </a:solidFill>
            <a:prstDash val="solid"/>
            <a:round/>
            <a:headEnd type="none" w="med" len="med"/>
            <a:tailEnd type="triangle" w="med" len="med"/>
          </a:ln>
        </p:spPr>
      </p:sp>
      <p:sp>
        <p:nvSpPr>
          <p:cNvPr id="274458" name="Text Box 26"/>
          <p:cNvSpPr txBox="1"/>
          <p:nvPr/>
        </p:nvSpPr>
        <p:spPr>
          <a:xfrm>
            <a:off x="1905000" y="928688"/>
            <a:ext cx="2057400" cy="519112"/>
          </a:xfrm>
          <a:prstGeom prst="rect">
            <a:avLst/>
          </a:prstGeom>
          <a:noFill/>
          <a:ln w="9525">
            <a:noFill/>
          </a:ln>
        </p:spPr>
        <p:txBody>
          <a:bodyPr anchor="t" anchorCtr="0">
            <a:spAutoFit/>
          </a:bodyPr>
          <a:p>
            <a:pPr algn="ctr">
              <a:spcBef>
                <a:spcPct val="50000"/>
              </a:spcBef>
            </a:pPr>
            <a:r>
              <a:rPr lang="en-US" altLang="zh-CN" sz="2800" b="1" dirty="0">
                <a:solidFill>
                  <a:srgbClr val="FF0000"/>
                </a:solidFill>
                <a:latin typeface="Times New Roman" panose="02020603050405020304" pitchFamily="18" charset="0"/>
                <a:ea typeface="宋体" panose="02010600030101010101" pitchFamily="2" charset="-122"/>
              </a:rPr>
              <a:t>2 </a:t>
            </a:r>
            <a:r>
              <a:rPr lang="en-US" altLang="zh-CN" sz="2800" b="1" dirty="0">
                <a:latin typeface="Times New Roman" panose="02020603050405020304" pitchFamily="18" charset="0"/>
                <a:ea typeface="宋体" panose="02010600030101010101" pitchFamily="2" charset="-122"/>
              </a:rPr>
              <a:t>     1      3</a:t>
            </a:r>
            <a:endParaRPr lang="en-US" altLang="zh-CN" sz="2800" b="1" dirty="0">
              <a:latin typeface="Times New Roman" panose="02020603050405020304" pitchFamily="18" charset="0"/>
              <a:ea typeface="宋体" panose="02010600030101010101" pitchFamily="2" charset="-122"/>
            </a:endParaRPr>
          </a:p>
        </p:txBody>
      </p:sp>
      <p:sp>
        <p:nvSpPr>
          <p:cNvPr id="274459" name="Text Box 27"/>
          <p:cNvSpPr txBox="1"/>
          <p:nvPr/>
        </p:nvSpPr>
        <p:spPr>
          <a:xfrm>
            <a:off x="1905000" y="928688"/>
            <a:ext cx="2057400" cy="519112"/>
          </a:xfrm>
          <a:prstGeom prst="rect">
            <a:avLst/>
          </a:prstGeom>
          <a:noFill/>
          <a:ln w="9525">
            <a:noFill/>
          </a:ln>
        </p:spPr>
        <p:txBody>
          <a:bodyPr anchor="t" anchorCtr="0">
            <a:spAutoFit/>
          </a:bodyPr>
          <a:p>
            <a:pPr algn="ctr">
              <a:spcBef>
                <a:spcPct val="50000"/>
              </a:spcBef>
            </a:pPr>
            <a:r>
              <a:rPr lang="en-US" altLang="zh-CN" sz="2800" b="1" dirty="0">
                <a:latin typeface="Times New Roman" panose="02020603050405020304" pitchFamily="18" charset="0"/>
                <a:ea typeface="宋体" panose="02010600030101010101" pitchFamily="2" charset="-122"/>
              </a:rPr>
              <a:t>2      </a:t>
            </a:r>
            <a:r>
              <a:rPr lang="en-US" altLang="zh-CN" sz="2800" b="1" dirty="0">
                <a:solidFill>
                  <a:srgbClr val="FF0000"/>
                </a:solidFill>
                <a:latin typeface="Times New Roman" panose="02020603050405020304" pitchFamily="18" charset="0"/>
                <a:ea typeface="宋体" panose="02010600030101010101" pitchFamily="2" charset="-122"/>
              </a:rPr>
              <a:t>1</a:t>
            </a:r>
            <a:r>
              <a:rPr lang="en-US" altLang="zh-CN" sz="2800" b="1" dirty="0">
                <a:latin typeface="Times New Roman" panose="02020603050405020304" pitchFamily="18" charset="0"/>
                <a:ea typeface="宋体" panose="02010600030101010101" pitchFamily="2" charset="-122"/>
              </a:rPr>
              <a:t>      3</a:t>
            </a:r>
            <a:endParaRPr lang="en-US" altLang="zh-CN" sz="2800" b="1" dirty="0">
              <a:latin typeface="Times New Roman" panose="02020603050405020304" pitchFamily="18" charset="0"/>
              <a:ea typeface="宋体" panose="02010600030101010101" pitchFamily="2" charset="-122"/>
            </a:endParaRPr>
          </a:p>
        </p:txBody>
      </p:sp>
      <p:sp>
        <p:nvSpPr>
          <p:cNvPr id="274460" name="Text Box 28"/>
          <p:cNvSpPr txBox="1"/>
          <p:nvPr/>
        </p:nvSpPr>
        <p:spPr>
          <a:xfrm>
            <a:off x="1905000" y="928688"/>
            <a:ext cx="2057400" cy="519112"/>
          </a:xfrm>
          <a:prstGeom prst="rect">
            <a:avLst/>
          </a:prstGeom>
          <a:noFill/>
          <a:ln w="9525">
            <a:noFill/>
          </a:ln>
        </p:spPr>
        <p:txBody>
          <a:bodyPr anchor="t" anchorCtr="0">
            <a:spAutoFit/>
          </a:bodyPr>
          <a:p>
            <a:pPr algn="ctr">
              <a:spcBef>
                <a:spcPct val="50000"/>
              </a:spcBef>
            </a:pPr>
            <a:r>
              <a:rPr lang="en-US" altLang="zh-CN" sz="2800" b="1" dirty="0">
                <a:latin typeface="Times New Roman" panose="02020603050405020304" pitchFamily="18" charset="0"/>
                <a:ea typeface="宋体" panose="02010600030101010101" pitchFamily="2" charset="-122"/>
              </a:rPr>
              <a:t>2      1     </a:t>
            </a:r>
            <a:r>
              <a:rPr lang="en-US" altLang="zh-CN" sz="2800" b="1" dirty="0">
                <a:solidFill>
                  <a:srgbClr val="FF0000"/>
                </a:solidFill>
                <a:latin typeface="Times New Roman" panose="02020603050405020304" pitchFamily="18" charset="0"/>
                <a:ea typeface="宋体" panose="02010600030101010101" pitchFamily="2" charset="-122"/>
              </a:rPr>
              <a:t> 3</a:t>
            </a:r>
            <a:endParaRPr lang="en-US" altLang="zh-CN" sz="2800" b="1" dirty="0">
              <a:solidFill>
                <a:srgbClr val="FF0000"/>
              </a:solidFill>
              <a:latin typeface="Times New Roman" panose="02020603050405020304" pitchFamily="18" charset="0"/>
              <a:ea typeface="宋体" panose="02010600030101010101" pitchFamily="2" charset="-122"/>
            </a:endParaRPr>
          </a:p>
        </p:txBody>
      </p:sp>
      <p:graphicFrame>
        <p:nvGraphicFramePr>
          <p:cNvPr id="268314" name="Object 31"/>
          <p:cNvGraphicFramePr/>
          <p:nvPr/>
        </p:nvGraphicFramePr>
        <p:xfrm>
          <a:off x="1422400" y="1600200"/>
          <a:ext cx="2743200" cy="457200"/>
        </p:xfrm>
        <a:graphic>
          <a:graphicData uri="http://schemas.openxmlformats.org/presentationml/2006/ole">
            <mc:AlternateContent xmlns:mc="http://schemas.openxmlformats.org/markup-compatibility/2006">
              <mc:Choice xmlns:v="urn:schemas-microsoft-com:vml" Requires="v">
                <p:oleObj spid="_x0000_s3288" name="" r:id="rId18" imgW="1371600" imgH="228600" progId="Equation.3">
                  <p:embed/>
                </p:oleObj>
              </mc:Choice>
              <mc:Fallback>
                <p:oleObj name="" r:id="rId18" imgW="1371600" imgH="228600" progId="Equation.3">
                  <p:embed/>
                  <p:pic>
                    <p:nvPicPr>
                      <p:cNvPr id="0" name="图片 3287"/>
                      <p:cNvPicPr/>
                      <p:nvPr/>
                    </p:nvPicPr>
                    <p:blipFill>
                      <a:blip r:embed="rId19"/>
                      <a:stretch>
                        <a:fillRect/>
                      </a:stretch>
                    </p:blipFill>
                    <p:spPr>
                      <a:xfrm>
                        <a:off x="1422400" y="1600200"/>
                        <a:ext cx="2743200" cy="457200"/>
                      </a:xfrm>
                      <a:prstGeom prst="rect">
                        <a:avLst/>
                      </a:prstGeom>
                      <a:noFill/>
                      <a:ln w="38100">
                        <a:noFill/>
                        <a:miter/>
                      </a:ln>
                    </p:spPr>
                  </p:pic>
                </p:oleObj>
              </mc:Fallback>
            </mc:AlternateContent>
          </a:graphicData>
        </a:graphic>
      </p:graphicFrame>
      <p:graphicFrame>
        <p:nvGraphicFramePr>
          <p:cNvPr id="268315" name="Object 32"/>
          <p:cNvGraphicFramePr/>
          <p:nvPr/>
        </p:nvGraphicFramePr>
        <p:xfrm>
          <a:off x="1409700" y="2209800"/>
          <a:ext cx="2895600" cy="457200"/>
        </p:xfrm>
        <a:graphic>
          <a:graphicData uri="http://schemas.openxmlformats.org/presentationml/2006/ole">
            <mc:AlternateContent xmlns:mc="http://schemas.openxmlformats.org/markup-compatibility/2006">
              <mc:Choice xmlns:v="urn:schemas-microsoft-com:vml" Requires="v">
                <p:oleObj spid="_x0000_s3290" name="" r:id="rId20" imgW="1447800" imgH="228600" progId="Equation.3">
                  <p:embed/>
                </p:oleObj>
              </mc:Choice>
              <mc:Fallback>
                <p:oleObj name="" r:id="rId20" imgW="1447800" imgH="228600" progId="Equation.3">
                  <p:embed/>
                  <p:pic>
                    <p:nvPicPr>
                      <p:cNvPr id="0" name="图片 3289"/>
                      <p:cNvPicPr/>
                      <p:nvPr/>
                    </p:nvPicPr>
                    <p:blipFill>
                      <a:blip r:embed="rId21"/>
                      <a:stretch>
                        <a:fillRect/>
                      </a:stretch>
                    </p:blipFill>
                    <p:spPr>
                      <a:xfrm>
                        <a:off x="1409700" y="2209800"/>
                        <a:ext cx="2895600" cy="457200"/>
                      </a:xfrm>
                      <a:prstGeom prst="rect">
                        <a:avLst/>
                      </a:prstGeom>
                      <a:noFill/>
                      <a:ln w="38100">
                        <a:noFill/>
                        <a:miter/>
                      </a:ln>
                    </p:spPr>
                  </p:pic>
                </p:oleObj>
              </mc:Fallback>
            </mc:AlternateContent>
          </a:graphicData>
        </a:graphic>
      </p:graphicFrame>
      <p:sp>
        <p:nvSpPr>
          <p:cNvPr id="268316" name="Rectangle 33"/>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445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74452"/>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22" name="chimes.wav"/>
                                        </p:tgtEl>
                                      </p:cMediaNode>
                                    </p:audio>
                                  </p:sub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7445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274453"/>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22" name="chimes.wav"/>
                                        </p:tgtEl>
                                      </p:cMediaNode>
                                    </p:audio>
                                  </p:sub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274460"/>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274454"/>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22" name="chimes.wav"/>
                                        </p:tgtEl>
                                      </p:cMediaNode>
                                    </p:audio>
                                  </p:sub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58" grpId="0"/>
      <p:bldP spid="274459" grpId="0"/>
      <p:bldP spid="2744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a:spLocks noGrp="1"/>
          </p:cNvSpPr>
          <p:nvPr>
            <p:ph type="title"/>
          </p:nvPr>
        </p:nvSpPr>
        <p:spPr/>
        <p:txBody>
          <a:bodyPr anchor="b" anchorCtr="0"/>
          <a:p>
            <a:endParaRPr lang="zh-CN" altLang="en-US"/>
          </a:p>
        </p:txBody>
      </p:sp>
      <p:pic>
        <p:nvPicPr>
          <p:cNvPr id="47106" name="内容占位符 2"/>
          <p:cNvPicPr>
            <a:picLocks noGrp="1" noChangeAspect="1"/>
          </p:cNvPicPr>
          <p:nvPr>
            <p:ph idx="1"/>
          </p:nvPr>
        </p:nvPicPr>
        <p:blipFill>
          <a:blip r:embed="rId1"/>
          <a:stretch>
            <a:fillRect/>
          </a:stretch>
        </p:blipFill>
        <p:spPr>
          <a:xfrm>
            <a:off x="65088" y="1241425"/>
            <a:ext cx="9078912" cy="4973638"/>
          </a:xfrm>
        </p:spPr>
      </p:pic>
      <p:pic>
        <p:nvPicPr>
          <p:cNvPr id="3" name="图片 2"/>
          <p:cNvPicPr>
            <a:picLocks noChangeAspect="1"/>
          </p:cNvPicPr>
          <p:nvPr>
            <p:custDataLst>
              <p:tags r:id="rId2"/>
            </p:custDataLst>
          </p:nvPr>
        </p:nvPicPr>
        <p:blipFill>
          <a:blip r:embed="rId3"/>
          <a:stretch>
            <a:fillRect/>
          </a:stretch>
        </p:blipFill>
        <p:spPr>
          <a:xfrm>
            <a:off x="381000" y="2286000"/>
            <a:ext cx="5989320" cy="3593465"/>
          </a:xfrm>
          <a:prstGeom prst="rect">
            <a:avLst/>
          </a:prstGeom>
        </p:spPr>
      </p:pic>
      <p:sp>
        <p:nvSpPr>
          <p:cNvPr id="2" name="文本框 1"/>
          <p:cNvSpPr txBox="1"/>
          <p:nvPr/>
        </p:nvSpPr>
        <p:spPr>
          <a:xfrm>
            <a:off x="257810" y="2286000"/>
            <a:ext cx="6112510" cy="3192780"/>
          </a:xfrm>
          <a:prstGeom prst="rect">
            <a:avLst/>
          </a:prstGeom>
          <a:noFill/>
        </p:spPr>
        <p:txBody>
          <a:bodyPr wrap="square" rtlCol="0">
            <a:spAutoFit/>
          </a:bodyPr>
          <a:p>
            <a:pPr>
              <a:lnSpc>
                <a:spcPct val="120000"/>
              </a:lnSpc>
              <a:spcBef>
                <a:spcPts val="0"/>
              </a:spcBef>
              <a:spcAft>
                <a:spcPts val="0"/>
              </a:spcAft>
            </a:pPr>
            <a:r>
              <a:rPr lang="en-US" altLang="zh-CN" sz="2400"/>
              <a:t>--</a:t>
            </a:r>
            <a:r>
              <a:rPr lang="zh-CN" altLang="en-US" sz="2400"/>
              <a:t>多层网络和BP算法大获成功，神经网络的学者们再次登上了《纽约时报》的专访。</a:t>
            </a:r>
            <a:endParaRPr lang="zh-CN" altLang="en-US" sz="2400"/>
          </a:p>
          <a:p>
            <a:pPr>
              <a:lnSpc>
                <a:spcPct val="120000"/>
              </a:lnSpc>
              <a:spcBef>
                <a:spcPts val="0"/>
              </a:spcBef>
              <a:spcAft>
                <a:spcPts val="0"/>
              </a:spcAft>
            </a:pPr>
            <a:r>
              <a:rPr lang="en-US" altLang="zh-CN" sz="2400"/>
              <a:t>--</a:t>
            </a:r>
            <a:r>
              <a:rPr lang="zh-CN" altLang="en-US" sz="2400"/>
              <a:t>连娱乐界都开始受到了影响， 1984《终结者 1》上映，机器人终结者的扮演者施瓦辛格有一句经典台词:</a:t>
            </a:r>
            <a:endParaRPr lang="zh-CN" altLang="en-US" sz="2400"/>
          </a:p>
          <a:p>
            <a:pPr>
              <a:lnSpc>
                <a:spcPct val="120000"/>
              </a:lnSpc>
              <a:spcBef>
                <a:spcPts val="0"/>
              </a:spcBef>
              <a:spcAft>
                <a:spcPts val="0"/>
              </a:spcAft>
            </a:pPr>
            <a:r>
              <a:rPr lang="en-US" altLang="zh-CN" sz="2400"/>
              <a:t>--“</a:t>
            </a:r>
            <a:r>
              <a:rPr lang="zh-CN" altLang="en-US" sz="2400"/>
              <a:t>我的 CPU 是一个神经网络处理器，一个会学习的计算机。</a:t>
            </a:r>
            <a:r>
              <a:rPr lang="en-US" altLang="zh-CN" sz="2400"/>
              <a:t>”</a:t>
            </a:r>
            <a:endParaRPr lang="en-US" altLang="zh-CN" sz="2400"/>
          </a:p>
        </p:txBody>
      </p:sp>
    </p:spTree>
  </p:cSld>
  <p:clrMapOvr>
    <a:masterClrMapping/>
  </p:clrMapOvr>
  <p:transition>
    <p:random/>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3"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9314" name="Rectangle 11"/>
          <p:cNvSpPr/>
          <p:nvPr/>
        </p:nvSpPr>
        <p:spPr>
          <a:xfrm>
            <a:off x="4800600" y="5486400"/>
            <a:ext cx="3886200" cy="990600"/>
          </a:xfrm>
          <a:prstGeom prst="rect">
            <a:avLst/>
          </a:prstGeom>
          <a:solidFill>
            <a:schemeClr val="bg1"/>
          </a:solidFill>
          <a:ln w="9525" cap="flat" cmpd="sng">
            <a:solidFill>
              <a:srgbClr val="80808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269315" name="Object 3"/>
          <p:cNvGraphicFramePr>
            <a:graphicFrameLocks noGrp="1"/>
          </p:cNvGraphicFramePr>
          <p:nvPr>
            <p:ph sz="half" idx="1"/>
          </p:nvPr>
        </p:nvGraphicFramePr>
        <p:xfrm>
          <a:off x="533400" y="1066800"/>
          <a:ext cx="7620000" cy="4343400"/>
        </p:xfrm>
        <a:graphic>
          <a:graphicData uri="http://schemas.openxmlformats.org/presentationml/2006/ole">
            <mc:AlternateContent xmlns:mc="http://schemas.openxmlformats.org/markup-compatibility/2006">
              <mc:Choice xmlns:v="urn:schemas-microsoft-com:vml" Requires="v">
                <p:oleObj spid="_x0000_s3287" name="" r:id="rId1" imgW="5431790" imgH="3094990" progId="SmartDraw.2">
                  <p:embed/>
                </p:oleObj>
              </mc:Choice>
              <mc:Fallback>
                <p:oleObj name="" r:id="rId1" imgW="5431790" imgH="3094990" progId="SmartDraw.2">
                  <p:embed/>
                  <p:pic>
                    <p:nvPicPr>
                      <p:cNvPr id="0" name="图片 3286"/>
                      <p:cNvPicPr/>
                      <p:nvPr/>
                    </p:nvPicPr>
                    <p:blipFill>
                      <a:blip r:embed="rId2"/>
                      <a:stretch>
                        <a:fillRect/>
                      </a:stretch>
                    </p:blipFill>
                    <p:spPr>
                      <a:xfrm>
                        <a:off x="533400" y="1066800"/>
                        <a:ext cx="7620000" cy="4343400"/>
                      </a:xfrm>
                      <a:prstGeom prst="rect">
                        <a:avLst/>
                      </a:prstGeom>
                      <a:noFill/>
                      <a:ln w="38100">
                        <a:miter/>
                      </a:ln>
                    </p:spPr>
                  </p:pic>
                </p:oleObj>
              </mc:Fallback>
            </mc:AlternateContent>
          </a:graphicData>
        </a:graphic>
      </p:graphicFrame>
      <p:sp>
        <p:nvSpPr>
          <p:cNvPr id="269316" name="Rectangle 4"/>
          <p:cNvSpPr/>
          <p:nvPr/>
        </p:nvSpPr>
        <p:spPr>
          <a:xfrm>
            <a:off x="250825" y="908050"/>
            <a:ext cx="8642350" cy="768350"/>
          </a:xfrm>
          <a:prstGeom prst="rect">
            <a:avLst/>
          </a:prstGeom>
          <a:noFill/>
          <a:ln w="9525">
            <a:noFill/>
          </a:ln>
        </p:spPr>
        <p:txBody>
          <a:bodyPr anchor="t" anchorCtr="0"/>
          <a:p>
            <a:pPr marL="469900" indent="-469900">
              <a:lnSpc>
                <a:spcPct val="120000"/>
              </a:lnSpc>
              <a:spcBef>
                <a:spcPct val="20000"/>
              </a:spcBef>
              <a:buClr>
                <a:schemeClr val="accent2"/>
              </a:buClr>
              <a:buFont typeface="Wingdings" panose="05000000000000000000" pitchFamily="2" charset="2"/>
              <a:buChar char="o"/>
            </a:pPr>
            <a:r>
              <a:rPr lang="en-US" altLang="zh-CN" sz="2700" b="1" dirty="0">
                <a:latin typeface="Arial" panose="020B0604020202020204" pitchFamily="34" charset="0"/>
                <a:ea typeface="宋体" panose="02010600030101010101" pitchFamily="2" charset="-122"/>
              </a:rPr>
              <a:t> </a:t>
            </a:r>
            <a:r>
              <a:rPr lang="zh-CN" altLang="en-US" sz="2700" b="1" dirty="0">
                <a:latin typeface="Arial" panose="020B0604020202020204" pitchFamily="34" charset="0"/>
                <a:ea typeface="宋体" panose="02010600030101010101" pitchFamily="2" charset="-122"/>
              </a:rPr>
              <a:t>例</a:t>
            </a:r>
            <a:r>
              <a:rPr lang="en-US" altLang="zh-CN" sz="2700" b="1" dirty="0">
                <a:latin typeface="Arial" panose="020B0604020202020204" pitchFamily="34" charset="0"/>
                <a:ea typeface="宋体" panose="02010600030101010101" pitchFamily="2" charset="-122"/>
              </a:rPr>
              <a:t>8.2</a:t>
            </a:r>
            <a:endParaRPr lang="en-US" altLang="zh-CN" sz="2600" b="1" dirty="0">
              <a:latin typeface="Arial" panose="020B0604020202020204" pitchFamily="34" charset="0"/>
              <a:ea typeface="宋体" panose="02010600030101010101" pitchFamily="2" charset="-122"/>
            </a:endParaRPr>
          </a:p>
        </p:txBody>
      </p:sp>
      <p:graphicFrame>
        <p:nvGraphicFramePr>
          <p:cNvPr id="269317" name="Object 6"/>
          <p:cNvGraphicFramePr>
            <a:graphicFrameLocks noGrp="1"/>
          </p:cNvGraphicFramePr>
          <p:nvPr>
            <p:ph sz="quarter" idx="2"/>
          </p:nvPr>
        </p:nvGraphicFramePr>
        <p:xfrm>
          <a:off x="5067300" y="5562600"/>
          <a:ext cx="3352800" cy="457200"/>
        </p:xfrm>
        <a:graphic>
          <a:graphicData uri="http://schemas.openxmlformats.org/presentationml/2006/ole">
            <mc:AlternateContent xmlns:mc="http://schemas.openxmlformats.org/markup-compatibility/2006">
              <mc:Choice xmlns:v="urn:schemas-microsoft-com:vml" Requires="v">
                <p:oleObj spid="_x0000_s3289" name="" r:id="rId3" imgW="1676400" imgH="228600" progId="Equation.3">
                  <p:embed/>
                </p:oleObj>
              </mc:Choice>
              <mc:Fallback>
                <p:oleObj name="" r:id="rId3" imgW="1676400" imgH="228600" progId="Equation.3">
                  <p:embed/>
                  <p:pic>
                    <p:nvPicPr>
                      <p:cNvPr id="0" name="图片 3288"/>
                      <p:cNvPicPr/>
                      <p:nvPr/>
                    </p:nvPicPr>
                    <p:blipFill>
                      <a:blip r:embed="rId4"/>
                      <a:stretch>
                        <a:fillRect/>
                      </a:stretch>
                    </p:blipFill>
                    <p:spPr>
                      <a:xfrm>
                        <a:off x="5067300" y="5562600"/>
                        <a:ext cx="3352800" cy="457200"/>
                      </a:xfrm>
                      <a:prstGeom prst="rect">
                        <a:avLst/>
                      </a:prstGeom>
                      <a:noFill/>
                      <a:ln w="38100">
                        <a:miter/>
                      </a:ln>
                    </p:spPr>
                  </p:pic>
                </p:oleObj>
              </mc:Fallback>
            </mc:AlternateContent>
          </a:graphicData>
        </a:graphic>
      </p:graphicFrame>
      <p:graphicFrame>
        <p:nvGraphicFramePr>
          <p:cNvPr id="269318" name="Object 7"/>
          <p:cNvGraphicFramePr>
            <a:graphicFrameLocks noGrp="1"/>
          </p:cNvGraphicFramePr>
          <p:nvPr>
            <p:ph sz="quarter" idx="3"/>
          </p:nvPr>
        </p:nvGraphicFramePr>
        <p:xfrm>
          <a:off x="5076825" y="6015038"/>
          <a:ext cx="3352800" cy="444500"/>
        </p:xfrm>
        <a:graphic>
          <a:graphicData uri="http://schemas.openxmlformats.org/presentationml/2006/ole">
            <mc:AlternateContent xmlns:mc="http://schemas.openxmlformats.org/markup-compatibility/2006">
              <mc:Choice xmlns:v="urn:schemas-microsoft-com:vml" Requires="v">
                <p:oleObj spid="_x0000_s3291" name="" r:id="rId5" imgW="1727200" imgH="228600" progId="Equation.3">
                  <p:embed/>
                </p:oleObj>
              </mc:Choice>
              <mc:Fallback>
                <p:oleObj name="" r:id="rId5" imgW="1727200" imgH="228600" progId="Equation.3">
                  <p:embed/>
                  <p:pic>
                    <p:nvPicPr>
                      <p:cNvPr id="0" name="图片 3290"/>
                      <p:cNvPicPr/>
                      <p:nvPr/>
                    </p:nvPicPr>
                    <p:blipFill>
                      <a:blip r:embed="rId6"/>
                      <a:stretch>
                        <a:fillRect/>
                      </a:stretch>
                    </p:blipFill>
                    <p:spPr>
                      <a:xfrm>
                        <a:off x="5076825" y="6015038"/>
                        <a:ext cx="3352800" cy="444500"/>
                      </a:xfrm>
                      <a:prstGeom prst="rect">
                        <a:avLst/>
                      </a:prstGeom>
                      <a:noFill/>
                      <a:ln w="38100">
                        <a:miter/>
                      </a:ln>
                    </p:spPr>
                  </p:pic>
                </p:oleObj>
              </mc:Fallback>
            </mc:AlternateContent>
          </a:graphicData>
        </a:graphic>
      </p:graphicFrame>
      <p:pic>
        <p:nvPicPr>
          <p:cNvPr id="269319" name="Picture 8"/>
          <p:cNvPicPr>
            <a:picLocks noChangeAspect="1"/>
          </p:cNvPicPr>
          <p:nvPr/>
        </p:nvPicPr>
        <p:blipFill>
          <a:blip r:embed="rId7"/>
          <a:stretch>
            <a:fillRect/>
          </a:stretch>
        </p:blipFill>
        <p:spPr>
          <a:xfrm>
            <a:off x="152400" y="4295775"/>
            <a:ext cx="3886200" cy="2028825"/>
          </a:xfrm>
          <a:prstGeom prst="rect">
            <a:avLst/>
          </a:prstGeom>
          <a:noFill/>
          <a:ln w="9525">
            <a:noFill/>
          </a:ln>
        </p:spPr>
      </p:pic>
      <p:sp>
        <p:nvSpPr>
          <p:cNvPr id="314377" name="Text Box 9"/>
          <p:cNvSpPr txBox="1"/>
          <p:nvPr/>
        </p:nvSpPr>
        <p:spPr>
          <a:xfrm>
            <a:off x="1143000" y="16764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200" b="1" dirty="0">
                <a:latin typeface="Times New Roman" panose="02020603050405020304" pitchFamily="18" charset="0"/>
                <a:ea typeface="宋体" panose="02010600030101010101" pitchFamily="2" charset="-122"/>
              </a:rPr>
              <a:t> </a:t>
            </a:r>
            <a:r>
              <a:rPr lang="zh-CN" altLang="en-US" sz="2200" b="1" dirty="0">
                <a:latin typeface="Times New Roman" panose="02020603050405020304" pitchFamily="18" charset="0"/>
                <a:ea typeface="宋体" panose="02010600030101010101" pitchFamily="2" charset="-122"/>
              </a:rPr>
              <a:t>输入：</a:t>
            </a:r>
            <a:r>
              <a:rPr lang="en-US" altLang="zh-CN" sz="2200" b="1" dirty="0">
                <a:solidFill>
                  <a:schemeClr val="accent2"/>
                </a:solidFill>
                <a:latin typeface="Times New Roman" panose="02020603050405020304" pitchFamily="18" charset="0"/>
                <a:ea typeface="宋体" panose="02010600030101010101" pitchFamily="2" charset="-122"/>
              </a:rPr>
              <a:t>[1</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 </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a:t>
            </a:r>
            <a:r>
              <a:rPr lang="en-US" altLang="zh-CN" sz="2200" b="1" baseline="30000" dirty="0">
                <a:solidFill>
                  <a:schemeClr val="accent2"/>
                </a:solidFill>
                <a:latin typeface="Times New Roman" panose="02020603050405020304" pitchFamily="18" charset="0"/>
                <a:ea typeface="宋体" panose="02010600030101010101" pitchFamily="2" charset="-122"/>
              </a:rPr>
              <a:t>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sp>
        <p:nvSpPr>
          <p:cNvPr id="314378" name="Text Box 10"/>
          <p:cNvSpPr txBox="1"/>
          <p:nvPr/>
        </p:nvSpPr>
        <p:spPr>
          <a:xfrm>
            <a:off x="6553200" y="990600"/>
            <a:ext cx="4876800" cy="457200"/>
          </a:xfrm>
          <a:prstGeom prst="rect">
            <a:avLst/>
          </a:prstGeom>
          <a:noFill/>
          <a:ln w="9525">
            <a:noFill/>
          </a:ln>
        </p:spPr>
        <p:txBody>
          <a:bodyPr anchor="t" anchorCtr="0">
            <a:spAutoFit/>
          </a:bodyPr>
          <a:p>
            <a:pPr>
              <a:spcBef>
                <a:spcPct val="50000"/>
              </a:spcBef>
              <a:buClr>
                <a:schemeClr val="accent2"/>
              </a:buClr>
              <a:buSzPct val="60000"/>
              <a:buFont typeface="Wingdings" panose="05000000000000000000" pitchFamily="2" charset="2"/>
              <a:buChar char="n"/>
            </a:pPr>
            <a:r>
              <a:rPr lang="en-US" altLang="zh-CN" sz="2200" b="1" dirty="0">
                <a:latin typeface="Times New Roman" panose="02020603050405020304" pitchFamily="18" charset="0"/>
                <a:ea typeface="宋体" panose="02010600030101010101" pitchFamily="2" charset="-122"/>
              </a:rPr>
              <a:t> </a:t>
            </a:r>
            <a:r>
              <a:rPr lang="zh-CN" altLang="en-US" sz="2200" b="1" dirty="0">
                <a:latin typeface="Times New Roman" panose="02020603050405020304" pitchFamily="18" charset="0"/>
                <a:ea typeface="宋体" panose="02010600030101010101" pitchFamily="2" charset="-122"/>
              </a:rPr>
              <a:t>输出：</a:t>
            </a:r>
            <a:r>
              <a:rPr lang="en-US" altLang="zh-CN" sz="2200" b="1" dirty="0">
                <a:solidFill>
                  <a:schemeClr val="accent2"/>
                </a:solidFill>
                <a:latin typeface="Times New Roman" panose="02020603050405020304" pitchFamily="18" charset="0"/>
                <a:ea typeface="宋体" panose="02010600030101010101" pitchFamily="2" charset="-122"/>
              </a:rPr>
              <a:t>[1</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0 </a:t>
            </a:r>
            <a:r>
              <a:rPr lang="zh-CN" altLang="en-US" sz="2200" b="1" dirty="0">
                <a:solidFill>
                  <a:schemeClr val="accent2"/>
                </a:solidFill>
                <a:latin typeface="Times New Roman" panose="02020603050405020304" pitchFamily="18" charset="0"/>
                <a:ea typeface="宋体" panose="02010600030101010101" pitchFamily="2" charset="-122"/>
              </a:rPr>
              <a:t>，</a:t>
            </a:r>
            <a:r>
              <a:rPr lang="en-US" altLang="zh-CN" sz="2200" b="1" dirty="0">
                <a:solidFill>
                  <a:schemeClr val="accent2"/>
                </a:solidFill>
                <a:latin typeface="Times New Roman" panose="02020603050405020304" pitchFamily="18" charset="0"/>
                <a:ea typeface="宋体" panose="02010600030101010101" pitchFamily="2" charset="-122"/>
              </a:rPr>
              <a:t>1]</a:t>
            </a:r>
            <a:r>
              <a:rPr lang="en-US" altLang="zh-CN" sz="2200" b="1" baseline="30000" dirty="0">
                <a:solidFill>
                  <a:schemeClr val="accent2"/>
                </a:solidFill>
                <a:latin typeface="Times New Roman" panose="02020603050405020304" pitchFamily="18" charset="0"/>
                <a:ea typeface="宋体" panose="02010600030101010101" pitchFamily="2" charset="-122"/>
              </a:rPr>
              <a:t>T</a:t>
            </a: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pic>
        <p:nvPicPr>
          <p:cNvPr id="314380" name="Picture 12"/>
          <p:cNvPicPr>
            <a:picLocks noChangeAspect="1"/>
          </p:cNvPicPr>
          <p:nvPr/>
        </p:nvPicPr>
        <p:blipFill>
          <a:blip r:embed="rId8"/>
          <a:stretch>
            <a:fillRect/>
          </a:stretch>
        </p:blipFill>
        <p:spPr>
          <a:xfrm>
            <a:off x="3657600" y="2667000"/>
            <a:ext cx="457200" cy="390525"/>
          </a:xfrm>
          <a:prstGeom prst="rect">
            <a:avLst/>
          </a:prstGeom>
          <a:noFill/>
          <a:ln w="9525">
            <a:noFill/>
          </a:ln>
        </p:spPr>
      </p:pic>
      <p:sp>
        <p:nvSpPr>
          <p:cNvPr id="269323" name="Rectangle 15"/>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8.5.1  Hopfield</a:t>
            </a:r>
            <a:r>
              <a:rPr lang="zh-CN" altLang="en-US" sz="3600" dirty="0">
                <a:solidFill>
                  <a:schemeClr val="bg1"/>
                </a:solidFill>
                <a:latin typeface="Times New Roman" panose="02020603050405020304" pitchFamily="18" charset="0"/>
                <a:ea typeface="黑体" panose="02010609060101010101" pitchFamily="2" charset="-122"/>
              </a:rPr>
              <a:t>神经网络在联想记忆中的应用</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4377"/>
                                        </p:tgtEl>
                                        <p:attrNameLst>
                                          <p:attrName>style.visibility</p:attrName>
                                        </p:attrNameLst>
                                      </p:cBhvr>
                                      <p:to>
                                        <p:strVal val="visible"/>
                                      </p:to>
                                    </p:set>
                                    <p:animEffect transition="in" filter="wipe(down)">
                                      <p:cBhvr>
                                        <p:cTn id="7" dur="500"/>
                                        <p:tgtEl>
                                          <p:spTgt spid="31437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4378"/>
                                        </p:tgtEl>
                                        <p:attrNameLst>
                                          <p:attrName>style.visibility</p:attrName>
                                        </p:attrNameLst>
                                      </p:cBhvr>
                                      <p:to>
                                        <p:strVal val="visible"/>
                                      </p:to>
                                    </p:set>
                                    <p:animEffect transition="in" filter="wipe(down)">
                                      <p:cBhvr>
                                        <p:cTn id="11" dur="500"/>
                                        <p:tgtEl>
                                          <p:spTgt spid="314378"/>
                                        </p:tgtEl>
                                      </p:cBhvr>
                                    </p:animEffect>
                                  </p:childTnLst>
                                </p:cTn>
                              </p:par>
                            </p:childTnLst>
                          </p:cTn>
                        </p:par>
                        <p:par>
                          <p:cTn id="12" fill="hold">
                            <p:stCondLst>
                              <p:cond delay="1000"/>
                            </p:stCondLst>
                            <p:childTnLst>
                              <p:par>
                                <p:cTn id="13" presetID="50" presetClass="path" presetSubtype="0" accel="50000" decel="50000" fill="hold" nodeType="afterEffect">
                                  <p:stCondLst>
                                    <p:cond delay="0"/>
                                  </p:stCondLst>
                                  <p:childTnLst>
                                    <p:animMotion origin="layout" path="M 0.025 -1.11111E-6 L 0.1375 -1.11111E-6 C 0.18733 -1.11111E-6 0.25 0.07454 0.25 0.13542 L 0.25 0.27292 " pathEditMode="relative" rAng="0" ptsTypes="FfFF">
                                      <p:cBhvr>
                                        <p:cTn id="14" dur="2000" fill="hold"/>
                                        <p:tgtEl>
                                          <p:spTgt spid="314380"/>
                                        </p:tgtEl>
                                        <p:attrNameLst>
                                          <p:attrName>ppt_x</p:attrName>
                                          <p:attrName>ppt_y</p:attrName>
                                        </p:attrNameLst>
                                      </p:cBhvr>
                                      <p:rCtr x="11200" y="13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7" grpId="0"/>
      <p:bldP spid="314378"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7"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82628" name="Rectangle 4"/>
          <p:cNvSpPr/>
          <p:nvPr/>
        </p:nvSpPr>
        <p:spPr>
          <a:xfrm>
            <a:off x="228600" y="2524125"/>
            <a:ext cx="8642350" cy="4029075"/>
          </a:xfrm>
          <a:prstGeom prst="rect">
            <a:avLst/>
          </a:prstGeom>
          <a:gradFill rotWithShape="1">
            <a:gsLst>
              <a:gs pos="0">
                <a:schemeClr val="bg1"/>
              </a:gs>
              <a:gs pos="100000">
                <a:srgbClr val="00FF00"/>
              </a:gs>
            </a:gsLst>
            <a:lin ang="5400000" scaled="1"/>
            <a:tileRect/>
          </a:gradFill>
          <a:ln w="9525" cap="flat" cmpd="sng">
            <a:solidFill>
              <a:srgbClr val="808080"/>
            </a:solidFill>
            <a:prstDash val="solid"/>
            <a:miter/>
            <a:headEnd type="none" w="med" len="med"/>
            <a:tailEnd type="none" w="med" len="med"/>
          </a:ln>
        </p:spPr>
        <p:txBody>
          <a:bodyPr anchor="t" anchorCtr="0"/>
          <a:p>
            <a:pPr algn="just">
              <a:lnSpc>
                <a:spcPct val="120000"/>
              </a:lnSpc>
              <a:spcBef>
                <a:spcPct val="40000"/>
              </a:spcBef>
              <a:buClr>
                <a:schemeClr val="accent2"/>
              </a:buClr>
              <a:buSzPct val="50000"/>
              <a:buFont typeface="Wingdings" panose="05000000000000000000" pitchFamily="2" charset="2"/>
              <a:buChar char="n"/>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连续</a:t>
            </a:r>
            <a:r>
              <a:rPr lang="en-US" altLang="zh-CN" sz="2400" b="1" dirty="0">
                <a:latin typeface="Times New Roman" panose="02020603050405020304" pitchFamily="18" charset="0"/>
                <a:ea typeface="宋体" panose="02010600030101010101" pitchFamily="2" charset="-122"/>
              </a:rPr>
              <a:t>Hopfiled</a:t>
            </a:r>
            <a:r>
              <a:rPr lang="zh-CN" altLang="en-US" sz="2400" b="1" dirty="0">
                <a:latin typeface="Times New Roman" panose="02020603050405020304" pitchFamily="18" charset="0"/>
                <a:ea typeface="宋体" panose="02010600030101010101" pitchFamily="2" charset="-122"/>
              </a:rPr>
              <a:t>神经网络求解约束优化问题的基本思路：</a:t>
            </a:r>
            <a:endParaRPr lang="zh-CN" altLang="en-US" sz="2400" b="1" dirty="0">
              <a:latin typeface="Times New Roman" panose="02020603050405020304" pitchFamily="18" charset="0"/>
              <a:ea typeface="宋体" panose="02010600030101010101" pitchFamily="2" charset="-122"/>
            </a:endParaRPr>
          </a:p>
        </p:txBody>
      </p:sp>
      <p:graphicFrame>
        <p:nvGraphicFramePr>
          <p:cNvPr id="282629" name="Object 5"/>
          <p:cNvGraphicFramePr>
            <a:graphicFrameLocks noGrp="1"/>
          </p:cNvGraphicFramePr>
          <p:nvPr>
            <p:ph sz="half" idx="2"/>
          </p:nvPr>
        </p:nvGraphicFramePr>
        <p:xfrm>
          <a:off x="946150" y="3190875"/>
          <a:ext cx="7239000" cy="2971800"/>
        </p:xfrm>
        <a:graphic>
          <a:graphicData uri="http://schemas.openxmlformats.org/presentationml/2006/ole">
            <mc:AlternateContent xmlns:mc="http://schemas.openxmlformats.org/markup-compatibility/2006">
              <mc:Choice xmlns:v="urn:schemas-microsoft-com:vml" Requires="v">
                <p:oleObj spid="_x0000_s3292" name="" r:id="rId1" imgW="4512310" imgH="2194560" progId="SmartDraw.2">
                  <p:embed/>
                </p:oleObj>
              </mc:Choice>
              <mc:Fallback>
                <p:oleObj name="" r:id="rId1" imgW="4512310" imgH="2194560" progId="SmartDraw.2">
                  <p:embed/>
                  <p:pic>
                    <p:nvPicPr>
                      <p:cNvPr id="0" name="图片 3291"/>
                      <p:cNvPicPr/>
                      <p:nvPr/>
                    </p:nvPicPr>
                    <p:blipFill>
                      <a:blip r:embed="rId2"/>
                      <a:stretch>
                        <a:fillRect/>
                      </a:stretch>
                    </p:blipFill>
                    <p:spPr>
                      <a:xfrm>
                        <a:off x="946150" y="3190875"/>
                        <a:ext cx="7239000" cy="2971800"/>
                      </a:xfrm>
                      <a:prstGeom prst="rect">
                        <a:avLst/>
                      </a:prstGeom>
                      <a:noFill/>
                      <a:ln w="38100">
                        <a:miter/>
                      </a:ln>
                    </p:spPr>
                  </p:pic>
                </p:oleObj>
              </mc:Fallback>
            </mc:AlternateContent>
          </a:graphicData>
        </a:graphic>
      </p:graphicFrame>
      <p:sp>
        <p:nvSpPr>
          <p:cNvPr id="270340" name="Rectangle 7"/>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8.5.2  Hopfield</a:t>
            </a:r>
            <a:r>
              <a:rPr lang="zh-CN" altLang="en-US" sz="3600" b="0" dirty="0">
                <a:latin typeface="Times New Roman" panose="02020603050405020304" pitchFamily="18" charset="0"/>
                <a:ea typeface="黑体" panose="02010609060101010101" pitchFamily="2" charset="-122"/>
              </a:rPr>
              <a:t>神经网络优化方法</a:t>
            </a:r>
            <a:endParaRPr lang="zh-CN" altLang="en-US" sz="3600" b="0" dirty="0">
              <a:latin typeface="Times New Roman" panose="02020603050405020304" pitchFamily="18" charset="0"/>
              <a:ea typeface="黑体" panose="02010609060101010101" pitchFamily="2" charset="-122"/>
            </a:endParaRPr>
          </a:p>
        </p:txBody>
      </p:sp>
      <p:sp>
        <p:nvSpPr>
          <p:cNvPr id="282633" name="Rectangle 9"/>
          <p:cNvSpPr/>
          <p:nvPr/>
        </p:nvSpPr>
        <p:spPr>
          <a:xfrm>
            <a:off x="228600" y="990600"/>
            <a:ext cx="8642350" cy="1371600"/>
          </a:xfrm>
          <a:prstGeom prst="rect">
            <a:avLst/>
          </a:prstGeom>
          <a:gradFill rotWithShape="1">
            <a:gsLst>
              <a:gs pos="0">
                <a:srgbClr val="00FF00"/>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p>
            <a:pPr algn="just">
              <a:lnSpc>
                <a:spcPct val="120000"/>
              </a:lnSpc>
              <a:spcBef>
                <a:spcPct val="40000"/>
              </a:spcBef>
              <a:buClr>
                <a:schemeClr val="accent2"/>
              </a:buClr>
              <a:buSzPct val="50000"/>
              <a:buFont typeface="Wingdings" panose="05000000000000000000" pitchFamily="2" charset="2"/>
              <a:buChar char="n"/>
            </a:pPr>
            <a:r>
              <a:rPr lang="en-US" altLang="zh-CN" sz="2400" b="1" dirty="0">
                <a:latin typeface="Times New Roman" panose="02020603050405020304" pitchFamily="18" charset="0"/>
                <a:ea typeface="宋体" panose="02010600030101010101" pitchFamily="2" charset="-122"/>
              </a:rPr>
              <a:t> 1985</a:t>
            </a:r>
            <a:r>
              <a:rPr lang="zh-CN" altLang="en-US" sz="2400" b="1" dirty="0">
                <a:latin typeface="Times New Roman" panose="02020603050405020304" pitchFamily="18" charset="0"/>
                <a:ea typeface="宋体" panose="02010600030101010101" pitchFamily="2" charset="-122"/>
              </a:rPr>
              <a:t>年，霍普菲尔德和塔克（</a:t>
            </a:r>
            <a:r>
              <a:rPr lang="en-US" altLang="zh-CN" sz="2400" b="1" dirty="0">
                <a:latin typeface="Times New Roman" panose="02020603050405020304" pitchFamily="18" charset="0"/>
                <a:ea typeface="宋体" panose="02010600030101010101" pitchFamily="2" charset="-122"/>
              </a:rPr>
              <a:t>D. W. Tank</a:t>
            </a:r>
            <a:r>
              <a:rPr lang="zh-CN" altLang="en-US" sz="2400" b="1" dirty="0">
                <a:latin typeface="Times New Roman" panose="02020603050405020304" pitchFamily="18" charset="0"/>
                <a:ea typeface="宋体" panose="02010600030101010101" pitchFamily="2" charset="-122"/>
              </a:rPr>
              <a:t>）应用连续</a:t>
            </a:r>
            <a:r>
              <a:rPr lang="en-US" altLang="zh-CN" sz="2400" b="1" dirty="0">
                <a:latin typeface="Times New Roman" panose="02020603050405020304" pitchFamily="18" charset="0"/>
                <a:ea typeface="宋体" panose="02010600030101010101" pitchFamily="2" charset="-122"/>
              </a:rPr>
              <a:t>Hopfield </a:t>
            </a:r>
            <a:r>
              <a:rPr lang="zh-CN" altLang="en-US" sz="2400" b="1" dirty="0">
                <a:latin typeface="Times New Roman" panose="02020603050405020304" pitchFamily="18" charset="0"/>
                <a:ea typeface="宋体" panose="02010600030101010101" pitchFamily="2" charset="-122"/>
              </a:rPr>
              <a:t>神经网络求解旅行商问题（</a:t>
            </a:r>
            <a:r>
              <a:rPr lang="en-US" altLang="zh-CN" sz="2400" b="1" dirty="0">
                <a:latin typeface="Times New Roman" panose="02020603050405020304" pitchFamily="18" charset="0"/>
                <a:ea typeface="宋体" panose="02010600030101010101" pitchFamily="2" charset="-122"/>
              </a:rPr>
              <a:t>traveling salesman problem</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TSP</a:t>
            </a:r>
            <a:r>
              <a:rPr lang="zh-CN" altLang="en-US" sz="2400" b="1" dirty="0">
                <a:latin typeface="Times New Roman" panose="02020603050405020304" pitchFamily="18" charset="0"/>
                <a:ea typeface="宋体" panose="02010600030101010101" pitchFamily="2" charset="-122"/>
              </a:rPr>
              <a:t>）获得成功。</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82633">
                                            <p:txEl>
                                              <p:charRg st="0" end="89"/>
                                            </p:txEl>
                                          </p:spTgt>
                                        </p:tgtEl>
                                        <p:attrNameLst>
                                          <p:attrName>style.visibility</p:attrName>
                                        </p:attrNameLst>
                                      </p:cBhvr>
                                      <p:to>
                                        <p:strVal val="visible"/>
                                      </p:to>
                                    </p:set>
                                    <p:animEffect transition="in" filter="slide(fromBottom)">
                                      <p:cBhvr>
                                        <p:cTn id="7" dur="500"/>
                                        <p:tgtEl>
                                          <p:spTgt spid="282633">
                                            <p:txEl>
                                              <p:charRg st="0" end="8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82628">
                                            <p:txEl>
                                              <p:charRg st="0" end="31"/>
                                            </p:txEl>
                                          </p:spTgt>
                                        </p:tgtEl>
                                        <p:attrNameLst>
                                          <p:attrName>style.visibility</p:attrName>
                                        </p:attrNameLst>
                                      </p:cBhvr>
                                      <p:to>
                                        <p:strVal val="visible"/>
                                      </p:to>
                                    </p:set>
                                    <p:animEffect transition="in" filter="slide(fromBottom)">
                                      <p:cBhvr>
                                        <p:cTn id="12" dur="500"/>
                                        <p:tgtEl>
                                          <p:spTgt spid="282628">
                                            <p:txEl>
                                              <p:charRg st="0" end="31"/>
                                            </p:txEl>
                                          </p:spTgt>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82629"/>
                                        </p:tgtEl>
                                        <p:attrNameLst>
                                          <p:attrName>style.visibility</p:attrName>
                                        </p:attrNameLst>
                                      </p:cBhvr>
                                      <p:to>
                                        <p:strVal val="visible"/>
                                      </p:to>
                                    </p:set>
                                    <p:anim calcmode="lin" valueType="num">
                                      <p:cBhvr>
                                        <p:cTn id="16" dur="500" fill="hold"/>
                                        <p:tgtEl>
                                          <p:spTgt spid="282629"/>
                                        </p:tgtEl>
                                        <p:attrNameLst>
                                          <p:attrName>ppt_w</p:attrName>
                                        </p:attrNameLst>
                                      </p:cBhvr>
                                      <p:tavLst>
                                        <p:tav tm="0">
                                          <p:val>
                                            <p:fltVal val="0.000000"/>
                                          </p:val>
                                        </p:tav>
                                        <p:tav tm="100000">
                                          <p:val>
                                            <p:strVal val="#ppt_w"/>
                                          </p:val>
                                        </p:tav>
                                      </p:tavLst>
                                    </p:anim>
                                    <p:anim calcmode="lin" valueType="num">
                                      <p:cBhvr>
                                        <p:cTn id="17" dur="500" fill="hold"/>
                                        <p:tgtEl>
                                          <p:spTgt spid="282629"/>
                                        </p:tgtEl>
                                        <p:attrNameLst>
                                          <p:attrName>ppt_h</p:attrName>
                                        </p:attrNameLst>
                                      </p:cBhvr>
                                      <p:tavLst>
                                        <p:tav tm="0">
                                          <p:val>
                                            <p:fltVal val="0.000000"/>
                                          </p:val>
                                        </p:tav>
                                        <p:tav tm="100000">
                                          <p:val>
                                            <p:strVal val="#ppt_h"/>
                                          </p:val>
                                        </p:tav>
                                      </p:tavLst>
                                    </p:anim>
                                    <p:animEffect transition="in" filter="fade">
                                      <p:cBhvr>
                                        <p:cTn id="18" dur="500"/>
                                        <p:tgtEl>
                                          <p:spTgt spid="282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build="p"/>
      <p:bldP spid="282633"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71362"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8.5.2  Hopfield</a:t>
            </a:r>
            <a:r>
              <a:rPr lang="zh-CN" altLang="en-US" sz="3600" b="0" dirty="0">
                <a:latin typeface="Times New Roman" panose="02020603050405020304" pitchFamily="18" charset="0"/>
                <a:ea typeface="黑体" panose="02010609060101010101" pitchFamily="2" charset="-122"/>
              </a:rPr>
              <a:t>神经网络优化方法</a:t>
            </a:r>
            <a:endParaRPr lang="zh-CN" altLang="en-US" sz="3600" b="0" dirty="0">
              <a:latin typeface="Times New Roman" panose="02020603050405020304" pitchFamily="18" charset="0"/>
              <a:ea typeface="黑体" panose="02010609060101010101" pitchFamily="2" charset="-122"/>
            </a:endParaRPr>
          </a:p>
        </p:txBody>
      </p:sp>
      <p:sp>
        <p:nvSpPr>
          <p:cNvPr id="357381" name="Rectangle 5"/>
          <p:cNvSpPr>
            <a:spLocks noGrp="1"/>
          </p:cNvSpPr>
          <p:nvPr>
            <p:ph idx="1"/>
          </p:nvPr>
        </p:nvSpPr>
        <p:spPr>
          <a:xfrm>
            <a:off x="76200" y="990600"/>
            <a:ext cx="8991600" cy="5638800"/>
          </a:xfrm>
        </p:spPr>
        <p:txBody>
          <a:bodyPr vert="horz" wrap="square" lIns="91440" tIns="45720" rIns="91440" bIns="45720" anchor="t" anchorCtr="0"/>
          <a:p>
            <a:pPr marL="0" indent="0" eaLnBrk="1" hangingPunct="1">
              <a:lnSpc>
                <a:spcPct val="110000"/>
              </a:lnSpc>
            </a:pPr>
            <a:r>
              <a:rPr lang="en-US" altLang="zh-CN" dirty="0"/>
              <a:t>  </a:t>
            </a:r>
            <a:r>
              <a:rPr lang="zh-CN" altLang="en-US" b="1" dirty="0">
                <a:latin typeface="Times New Roman" panose="02020603050405020304" pitchFamily="18" charset="0"/>
              </a:rPr>
              <a:t>用神经网络方法求解优化问题的一般步骤：</a:t>
            </a:r>
            <a:endParaRPr lang="zh-CN" altLang="en-US" b="1" dirty="0">
              <a:latin typeface="Times New Roman" panose="02020603050405020304" pitchFamily="18" charset="0"/>
            </a:endParaRPr>
          </a:p>
          <a:p>
            <a:pPr marL="0" indent="0" algn="just" eaLnBrk="1" hangingPunct="1">
              <a:lnSpc>
                <a:spcPct val="110000"/>
              </a:lnSpc>
              <a:buNone/>
            </a:pP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）将优化问题的每一个可行解用换位矩阵表示。</a:t>
            </a:r>
            <a:endParaRPr lang="zh-CN" altLang="en-US" b="1" dirty="0">
              <a:latin typeface="Times New Roman" panose="02020603050405020304" pitchFamily="18" charset="0"/>
            </a:endParaRPr>
          </a:p>
          <a:p>
            <a:pPr marL="0" indent="0" algn="just" eaLnBrk="1" hangingPunct="1">
              <a:lnSpc>
                <a:spcPct val="110000"/>
              </a:lnSpc>
              <a:buNone/>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）将换位矩阵与由 </a:t>
            </a:r>
            <a:r>
              <a:rPr lang="en-US" altLang="zh-CN" b="1" i="1" dirty="0">
                <a:latin typeface="Times New Roman" panose="02020603050405020304" pitchFamily="18" charset="0"/>
              </a:rPr>
              <a:t>n</a:t>
            </a:r>
            <a:r>
              <a:rPr lang="en-US" altLang="zh-CN" b="1" dirty="0">
                <a:latin typeface="Times New Roman" panose="02020603050405020304" pitchFamily="18" charset="0"/>
              </a:rPr>
              <a:t> </a:t>
            </a:r>
            <a:r>
              <a:rPr lang="zh-CN" altLang="en-US" b="1" dirty="0">
                <a:latin typeface="Times New Roman" panose="02020603050405020304" pitchFamily="18" charset="0"/>
              </a:rPr>
              <a:t>个神经元构成的神经网络相对应：每一个可行解的换位矩阵的各元素与相应的神经元稳态输出相对应。</a:t>
            </a:r>
            <a:endParaRPr lang="zh-CN" altLang="en-US" b="1" dirty="0">
              <a:latin typeface="Times New Roman" panose="02020603050405020304" pitchFamily="18" charset="0"/>
            </a:endParaRPr>
          </a:p>
          <a:p>
            <a:pPr marL="0" indent="0" algn="just" eaLnBrk="1" hangingPunct="1">
              <a:lnSpc>
                <a:spcPct val="110000"/>
              </a:lnSpc>
              <a:buNone/>
            </a:pP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）构造能量函数，使其最小值对应于优化问题的最优解，并满足约束条件。</a:t>
            </a:r>
            <a:endParaRPr lang="zh-CN" altLang="en-US" b="1" dirty="0">
              <a:latin typeface="Times New Roman" panose="02020603050405020304" pitchFamily="18" charset="0"/>
            </a:endParaRPr>
          </a:p>
          <a:p>
            <a:pPr marL="0" indent="0" algn="just" eaLnBrk="1" hangingPunct="1">
              <a:lnSpc>
                <a:spcPct val="110000"/>
              </a:lnSpc>
              <a:buNone/>
            </a:pPr>
            <a:r>
              <a:rPr lang="zh-CN" altLang="en-US" b="1" dirty="0">
                <a:latin typeface="Times New Roman" panose="02020603050405020304" pitchFamily="18" charset="0"/>
              </a:rPr>
              <a:t>（</a:t>
            </a:r>
            <a:r>
              <a:rPr lang="en-US" altLang="zh-CN" b="1" dirty="0">
                <a:latin typeface="Times New Roman" panose="02020603050405020304" pitchFamily="18" charset="0"/>
              </a:rPr>
              <a:t>4</a:t>
            </a:r>
            <a:r>
              <a:rPr lang="zh-CN" altLang="en-US" b="1" dirty="0">
                <a:latin typeface="Times New Roman" panose="02020603050405020304" pitchFamily="18" charset="0"/>
              </a:rPr>
              <a:t>）用罚函数法构造目标函数，与</a:t>
            </a:r>
            <a:r>
              <a:rPr lang="en-US" altLang="zh-CN" b="1" dirty="0">
                <a:latin typeface="Times New Roman" panose="02020603050405020304" pitchFamily="18" charset="0"/>
              </a:rPr>
              <a:t>Hopfield</a:t>
            </a:r>
            <a:r>
              <a:rPr lang="zh-CN" altLang="en-US" b="1" dirty="0">
                <a:latin typeface="Times New Roman" panose="02020603050405020304" pitchFamily="18" charset="0"/>
              </a:rPr>
              <a:t>神经网络的计算能量函数表达式相等，确定各连接权和偏置参数。</a:t>
            </a:r>
            <a:endParaRPr lang="zh-CN" altLang="en-US" b="1" dirty="0">
              <a:latin typeface="Times New Roman" panose="02020603050405020304" pitchFamily="18" charset="0"/>
            </a:endParaRPr>
          </a:p>
          <a:p>
            <a:pPr marL="0" indent="0" algn="just" eaLnBrk="1" hangingPunct="1">
              <a:lnSpc>
                <a:spcPct val="110000"/>
              </a:lnSpc>
              <a:buNone/>
            </a:pPr>
            <a:r>
              <a:rPr lang="zh-CN" altLang="en-US" b="1" dirty="0">
                <a:latin typeface="Times New Roman" panose="02020603050405020304" pitchFamily="18" charset="0"/>
              </a:rPr>
              <a:t>（</a:t>
            </a:r>
            <a:r>
              <a:rPr lang="en-US" altLang="zh-CN" b="1" dirty="0">
                <a:latin typeface="Times New Roman" panose="02020603050405020304" pitchFamily="18" charset="0"/>
              </a:rPr>
              <a:t>5</a:t>
            </a:r>
            <a:r>
              <a:rPr lang="zh-CN" altLang="en-US" b="1" dirty="0">
                <a:latin typeface="Times New Roman" panose="02020603050405020304" pitchFamily="18" charset="0"/>
              </a:rPr>
              <a:t>）给定网络初始状态和网络参数等，使网络按动态方程运行，直到稳定状态，并将它解释为优化问题的解。</a:t>
            </a:r>
            <a:endParaRPr lang="zh-CN" altLang="en-US" b="1" dirty="0">
              <a:latin typeface="Times New Roman" panose="02020603050405020304" pitchFamily="18" charset="0"/>
            </a:endParaRPr>
          </a:p>
        </p:txBody>
      </p:sp>
      <p:sp>
        <p:nvSpPr>
          <p:cNvPr id="271364" name="Rectangle 6"/>
          <p:cNvSpPr/>
          <p:nvPr/>
        </p:nvSpPr>
        <p:spPr>
          <a:xfrm>
            <a:off x="0" y="33099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71365" name="Rectangle 7"/>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7381">
                                            <p:txEl>
                                              <p:charRg st="0" end="22"/>
                                            </p:txEl>
                                          </p:spTgt>
                                        </p:tgtEl>
                                        <p:attrNameLst>
                                          <p:attrName>style.visibility</p:attrName>
                                        </p:attrNameLst>
                                      </p:cBhvr>
                                      <p:to>
                                        <p:strVal val="visible"/>
                                      </p:to>
                                    </p:set>
                                    <p:anim calcmode="lin" valueType="num">
                                      <p:cBhvr>
                                        <p:cTn id="7" dur="500" fill="hold"/>
                                        <p:tgtEl>
                                          <p:spTgt spid="357381">
                                            <p:txEl>
                                              <p:charRg st="0" end="22"/>
                                            </p:txEl>
                                          </p:spTgt>
                                        </p:tgtEl>
                                        <p:attrNameLst>
                                          <p:attrName>ppt_x</p:attrName>
                                        </p:attrNameLst>
                                      </p:cBhvr>
                                      <p:tavLst>
                                        <p:tav tm="0">
                                          <p:val>
                                            <p:strVal val="0-#ppt_w/2"/>
                                          </p:val>
                                        </p:tav>
                                        <p:tav tm="100000">
                                          <p:val>
                                            <p:strVal val="#ppt_x"/>
                                          </p:val>
                                        </p:tav>
                                      </p:tavLst>
                                    </p:anim>
                                    <p:anim calcmode="lin" valueType="num">
                                      <p:cBhvr>
                                        <p:cTn id="8" dur="500" fill="hold"/>
                                        <p:tgtEl>
                                          <p:spTgt spid="357381">
                                            <p:txEl>
                                              <p:charRg st="0" end="22"/>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7381">
                                            <p:txEl>
                                              <p:charRg st="22" end="46"/>
                                            </p:txEl>
                                          </p:spTgt>
                                        </p:tgtEl>
                                        <p:attrNameLst>
                                          <p:attrName>style.visibility</p:attrName>
                                        </p:attrNameLst>
                                      </p:cBhvr>
                                      <p:to>
                                        <p:strVal val="visible"/>
                                      </p:to>
                                    </p:set>
                                    <p:anim calcmode="lin" valueType="num">
                                      <p:cBhvr>
                                        <p:cTn id="12" dur="500" fill="hold"/>
                                        <p:tgtEl>
                                          <p:spTgt spid="357381">
                                            <p:txEl>
                                              <p:charRg st="22" end="46"/>
                                            </p:txEl>
                                          </p:spTgt>
                                        </p:tgtEl>
                                        <p:attrNameLst>
                                          <p:attrName>ppt_x</p:attrName>
                                        </p:attrNameLst>
                                      </p:cBhvr>
                                      <p:tavLst>
                                        <p:tav tm="0">
                                          <p:val>
                                            <p:strVal val="0-#ppt_w/2"/>
                                          </p:val>
                                        </p:tav>
                                        <p:tav tm="100000">
                                          <p:val>
                                            <p:strVal val="#ppt_x"/>
                                          </p:val>
                                        </p:tav>
                                      </p:tavLst>
                                    </p:anim>
                                    <p:anim calcmode="lin" valueType="num">
                                      <p:cBhvr>
                                        <p:cTn id="13" dur="500" fill="hold"/>
                                        <p:tgtEl>
                                          <p:spTgt spid="357381">
                                            <p:txEl>
                                              <p:charRg st="22" end="46"/>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57381">
                                            <p:txEl>
                                              <p:charRg st="46" end="105"/>
                                            </p:txEl>
                                          </p:spTgt>
                                        </p:tgtEl>
                                        <p:attrNameLst>
                                          <p:attrName>style.visibility</p:attrName>
                                        </p:attrNameLst>
                                      </p:cBhvr>
                                      <p:to>
                                        <p:strVal val="visible"/>
                                      </p:to>
                                    </p:set>
                                    <p:anim calcmode="lin" valueType="num">
                                      <p:cBhvr>
                                        <p:cTn id="18" dur="500" fill="hold"/>
                                        <p:tgtEl>
                                          <p:spTgt spid="357381">
                                            <p:txEl>
                                              <p:charRg st="46" end="105"/>
                                            </p:txEl>
                                          </p:spTgt>
                                        </p:tgtEl>
                                        <p:attrNameLst>
                                          <p:attrName>ppt_x</p:attrName>
                                        </p:attrNameLst>
                                      </p:cBhvr>
                                      <p:tavLst>
                                        <p:tav tm="0">
                                          <p:val>
                                            <p:strVal val="0-#ppt_w/2"/>
                                          </p:val>
                                        </p:tav>
                                        <p:tav tm="100000">
                                          <p:val>
                                            <p:strVal val="#ppt_x"/>
                                          </p:val>
                                        </p:tav>
                                      </p:tavLst>
                                    </p:anim>
                                    <p:anim calcmode="lin" valueType="num">
                                      <p:cBhvr>
                                        <p:cTn id="19" dur="500" fill="hold"/>
                                        <p:tgtEl>
                                          <p:spTgt spid="357381">
                                            <p:txEl>
                                              <p:charRg st="46" end="105"/>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57381">
                                            <p:txEl>
                                              <p:charRg st="105" end="141"/>
                                            </p:txEl>
                                          </p:spTgt>
                                        </p:tgtEl>
                                        <p:attrNameLst>
                                          <p:attrName>style.visibility</p:attrName>
                                        </p:attrNameLst>
                                      </p:cBhvr>
                                      <p:to>
                                        <p:strVal val="visible"/>
                                      </p:to>
                                    </p:set>
                                    <p:anim calcmode="lin" valueType="num">
                                      <p:cBhvr>
                                        <p:cTn id="24" dur="500" fill="hold"/>
                                        <p:tgtEl>
                                          <p:spTgt spid="357381">
                                            <p:txEl>
                                              <p:charRg st="105" end="141"/>
                                            </p:txEl>
                                          </p:spTgt>
                                        </p:tgtEl>
                                        <p:attrNameLst>
                                          <p:attrName>ppt_x</p:attrName>
                                        </p:attrNameLst>
                                      </p:cBhvr>
                                      <p:tavLst>
                                        <p:tav tm="0">
                                          <p:val>
                                            <p:strVal val="0-#ppt_w/2"/>
                                          </p:val>
                                        </p:tav>
                                        <p:tav tm="100000">
                                          <p:val>
                                            <p:strVal val="#ppt_x"/>
                                          </p:val>
                                        </p:tav>
                                      </p:tavLst>
                                    </p:anim>
                                    <p:anim calcmode="lin" valueType="num">
                                      <p:cBhvr>
                                        <p:cTn id="25" dur="500" fill="hold"/>
                                        <p:tgtEl>
                                          <p:spTgt spid="357381">
                                            <p:txEl>
                                              <p:charRg st="105" end="14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57381">
                                            <p:txEl>
                                              <p:charRg st="141" end="195"/>
                                            </p:txEl>
                                          </p:spTgt>
                                        </p:tgtEl>
                                        <p:attrNameLst>
                                          <p:attrName>style.visibility</p:attrName>
                                        </p:attrNameLst>
                                      </p:cBhvr>
                                      <p:to>
                                        <p:strVal val="visible"/>
                                      </p:to>
                                    </p:set>
                                    <p:anim calcmode="lin" valueType="num">
                                      <p:cBhvr>
                                        <p:cTn id="30" dur="500" fill="hold"/>
                                        <p:tgtEl>
                                          <p:spTgt spid="357381">
                                            <p:txEl>
                                              <p:charRg st="141" end="195"/>
                                            </p:txEl>
                                          </p:spTgt>
                                        </p:tgtEl>
                                        <p:attrNameLst>
                                          <p:attrName>ppt_x</p:attrName>
                                        </p:attrNameLst>
                                      </p:cBhvr>
                                      <p:tavLst>
                                        <p:tav tm="0">
                                          <p:val>
                                            <p:strVal val="0-#ppt_w/2"/>
                                          </p:val>
                                        </p:tav>
                                        <p:tav tm="100000">
                                          <p:val>
                                            <p:strVal val="#ppt_x"/>
                                          </p:val>
                                        </p:tav>
                                      </p:tavLst>
                                    </p:anim>
                                    <p:anim calcmode="lin" valueType="num">
                                      <p:cBhvr>
                                        <p:cTn id="31" dur="500" fill="hold"/>
                                        <p:tgtEl>
                                          <p:spTgt spid="357381">
                                            <p:txEl>
                                              <p:charRg st="141" end="195"/>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57381">
                                            <p:txEl>
                                              <p:charRg st="195" end="245"/>
                                            </p:txEl>
                                          </p:spTgt>
                                        </p:tgtEl>
                                        <p:attrNameLst>
                                          <p:attrName>style.visibility</p:attrName>
                                        </p:attrNameLst>
                                      </p:cBhvr>
                                      <p:to>
                                        <p:strVal val="visible"/>
                                      </p:to>
                                    </p:set>
                                    <p:anim calcmode="lin" valueType="num">
                                      <p:cBhvr>
                                        <p:cTn id="36" dur="500" fill="hold"/>
                                        <p:tgtEl>
                                          <p:spTgt spid="357381">
                                            <p:txEl>
                                              <p:charRg st="195" end="245"/>
                                            </p:txEl>
                                          </p:spTgt>
                                        </p:tgtEl>
                                        <p:attrNameLst>
                                          <p:attrName>ppt_x</p:attrName>
                                        </p:attrNameLst>
                                      </p:cBhvr>
                                      <p:tavLst>
                                        <p:tav tm="0">
                                          <p:val>
                                            <p:strVal val="0-#ppt_w/2"/>
                                          </p:val>
                                        </p:tav>
                                        <p:tav tm="100000">
                                          <p:val>
                                            <p:strVal val="#ppt_x"/>
                                          </p:val>
                                        </p:tav>
                                      </p:tavLst>
                                    </p:anim>
                                    <p:anim calcmode="lin" valueType="num">
                                      <p:cBhvr>
                                        <p:cTn id="37" dur="500" fill="hold"/>
                                        <p:tgtEl>
                                          <p:spTgt spid="357381">
                                            <p:txEl>
                                              <p:charRg st="195" end="24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1"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5"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72386" name="Rectangle 3"/>
          <p:cNvSpPr>
            <a:spLocks noGrp="1"/>
          </p:cNvSpPr>
          <p:nvPr>
            <p:ph type="body" sz="half" idx="1"/>
          </p:nvPr>
        </p:nvSpPr>
        <p:spPr>
          <a:xfrm>
            <a:off x="228600" y="1066800"/>
            <a:ext cx="8588375" cy="5400675"/>
          </a:xfrm>
        </p:spPr>
        <p:txBody>
          <a:bodyPr vert="horz" wrap="square" lIns="91440" tIns="45720" rIns="91440" bIns="45720" anchor="t" anchorCtr="0"/>
          <a:p>
            <a:pPr marL="0" indent="0" eaLnBrk="1" hangingPunct="1">
              <a:spcBef>
                <a:spcPct val="40000"/>
              </a:spcBef>
              <a:buClr>
                <a:schemeClr val="accent2"/>
              </a:buClr>
              <a:buSzTx/>
              <a:buFont typeface="Wingdings" panose="05000000000000000000" pitchFamily="2" charset="2"/>
            </a:pPr>
            <a:r>
              <a:rPr lang="en-US" altLang="zh-CN" sz="2600" b="1" dirty="0">
                <a:latin typeface="Times New Roman" panose="02020603050405020304" pitchFamily="18" charset="0"/>
              </a:rPr>
              <a:t>   </a:t>
            </a:r>
            <a:r>
              <a:rPr lang="zh-CN" altLang="en-US" b="1" dirty="0">
                <a:latin typeface="Times New Roman" panose="02020603050405020304" pitchFamily="18" charset="0"/>
              </a:rPr>
              <a:t>应用举例： </a:t>
            </a:r>
            <a:r>
              <a:rPr lang="en-US" altLang="zh-CN" b="1" dirty="0">
                <a:latin typeface="Times New Roman" panose="02020603050405020304" pitchFamily="18" charset="0"/>
              </a:rPr>
              <a:t>Hopfield</a:t>
            </a:r>
            <a:r>
              <a:rPr lang="zh-CN" altLang="en-US" b="1" dirty="0">
                <a:latin typeface="Times New Roman" panose="02020603050405020304" pitchFamily="18" charset="0"/>
              </a:rPr>
              <a:t>神经网络优化方法求解</a:t>
            </a:r>
            <a:r>
              <a:rPr lang="en-US" altLang="zh-CN" b="1" dirty="0">
                <a:latin typeface="Times New Roman" panose="02020603050405020304" pitchFamily="18" charset="0"/>
              </a:rPr>
              <a:t>TSP</a:t>
            </a:r>
            <a:r>
              <a:rPr lang="zh-CN" altLang="en-US" b="1" dirty="0">
                <a:latin typeface="Times New Roman" panose="02020603050405020304" pitchFamily="18" charset="0"/>
              </a:rPr>
              <a:t>。</a:t>
            </a:r>
            <a:endParaRPr lang="zh-CN" altLang="en-US" b="1" dirty="0">
              <a:latin typeface="Times New Roman" panose="02020603050405020304" pitchFamily="18" charset="0"/>
            </a:endParaRPr>
          </a:p>
        </p:txBody>
      </p:sp>
      <p:sp>
        <p:nvSpPr>
          <p:cNvPr id="278532" name="Rectangle 4"/>
          <p:cNvSpPr/>
          <p:nvPr/>
        </p:nvSpPr>
        <p:spPr>
          <a:xfrm>
            <a:off x="304800" y="1981200"/>
            <a:ext cx="8566150" cy="1285875"/>
          </a:xfrm>
          <a:prstGeom prst="rect">
            <a:avLst/>
          </a:prstGeom>
          <a:gradFill rotWithShape="1">
            <a:gsLst>
              <a:gs pos="0">
                <a:srgbClr val="00FF00"/>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p>
            <a:pPr algn="just">
              <a:lnSpc>
                <a:spcPct val="120000"/>
              </a:lnSpc>
              <a:spcBef>
                <a:spcPct val="40000"/>
              </a:spcBef>
              <a:buClr>
                <a:schemeClr val="accent2"/>
              </a:buClr>
              <a:buSzPct val="50000"/>
              <a:buFont typeface="Wingdings" panose="05000000000000000000" pitchFamily="2" charset="2"/>
              <a:buChar char="n"/>
            </a:pPr>
            <a:r>
              <a:rPr lang="en-US" altLang="zh-CN" sz="2800" b="1" dirty="0">
                <a:latin typeface="Times New Roman" panose="02020603050405020304" pitchFamily="18" charset="0"/>
                <a:ea typeface="宋体" panose="02010600030101010101" pitchFamily="2" charset="-122"/>
              </a:rPr>
              <a:t> 1985</a:t>
            </a:r>
            <a:r>
              <a:rPr lang="zh-CN" altLang="en-US" sz="2800" b="1" dirty="0">
                <a:latin typeface="Times New Roman" panose="02020603050405020304" pitchFamily="18" charset="0"/>
                <a:ea typeface="宋体" panose="02010600030101010101" pitchFamily="2" charset="-122"/>
              </a:rPr>
              <a:t>年，霍普菲尔德和塔克（</a:t>
            </a:r>
            <a:r>
              <a:rPr lang="en-US" altLang="zh-CN" sz="2800" b="1" dirty="0">
                <a:latin typeface="Times New Roman" panose="02020603050405020304" pitchFamily="18" charset="0"/>
                <a:ea typeface="宋体" panose="02010600030101010101" pitchFamily="2" charset="-122"/>
              </a:rPr>
              <a:t>D. W. Tank</a:t>
            </a:r>
            <a:r>
              <a:rPr lang="zh-CN" altLang="en-US" sz="2800" b="1" dirty="0">
                <a:latin typeface="Times New Roman" panose="02020603050405020304" pitchFamily="18" charset="0"/>
                <a:ea typeface="宋体" panose="02010600030101010101" pitchFamily="2" charset="-122"/>
              </a:rPr>
              <a:t>）应用连续</a:t>
            </a:r>
            <a:r>
              <a:rPr lang="en-US" altLang="zh-CN" sz="2800" b="1" dirty="0">
                <a:latin typeface="Times New Roman" panose="02020603050405020304" pitchFamily="18" charset="0"/>
                <a:ea typeface="宋体" panose="02010600030101010101" pitchFamily="2" charset="-122"/>
              </a:rPr>
              <a:t>Hopfield </a:t>
            </a:r>
            <a:r>
              <a:rPr lang="zh-CN" altLang="en-US" sz="2800" b="1" dirty="0">
                <a:latin typeface="Times New Roman" panose="02020603050405020304" pitchFamily="18" charset="0"/>
                <a:ea typeface="宋体" panose="02010600030101010101" pitchFamily="2" charset="-122"/>
              </a:rPr>
              <a:t>神经网络求解旅行商问题获得成功。</a:t>
            </a:r>
            <a:endParaRPr lang="zh-CN" altLang="en-US" sz="2800" b="1" dirty="0">
              <a:latin typeface="Times New Roman" panose="02020603050405020304" pitchFamily="18" charset="0"/>
              <a:ea typeface="宋体" panose="02010600030101010101" pitchFamily="2" charset="-122"/>
            </a:endParaRPr>
          </a:p>
        </p:txBody>
      </p:sp>
      <p:sp>
        <p:nvSpPr>
          <p:cNvPr id="278536" name="Rectangle 8"/>
          <p:cNvSpPr/>
          <p:nvPr/>
        </p:nvSpPr>
        <p:spPr>
          <a:xfrm>
            <a:off x="304800" y="3581400"/>
            <a:ext cx="8588375" cy="2286000"/>
          </a:xfrm>
          <a:prstGeom prst="rect">
            <a:avLst/>
          </a:prstGeom>
          <a:gradFill rotWithShape="1">
            <a:gsLst>
              <a:gs pos="0">
                <a:srgbClr val="FFFF99"/>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p>
            <a:pPr algn="just">
              <a:lnSpc>
                <a:spcPct val="120000"/>
              </a:lnSpc>
              <a:spcBef>
                <a:spcPct val="20000"/>
              </a:spcBef>
              <a:buClr>
                <a:schemeClr val="accent2"/>
              </a:buClr>
              <a:buFont typeface="Wingdings" panose="05000000000000000000" pitchFamily="2" charset="2"/>
              <a:buChar char="§"/>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旅行商问题（</a:t>
            </a:r>
            <a:r>
              <a:rPr lang="en-US" altLang="zh-CN" sz="2800" b="1" dirty="0">
                <a:latin typeface="Times New Roman" panose="02020603050405020304" pitchFamily="18" charset="0"/>
                <a:ea typeface="宋体" panose="02010600030101010101" pitchFamily="2" charset="-122"/>
              </a:rPr>
              <a:t>traveling salesman problem</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TSP</a:t>
            </a:r>
            <a:r>
              <a:rPr lang="zh-CN" altLang="en-US" sz="2800" b="1" dirty="0">
                <a:latin typeface="Times New Roman" panose="02020603050405020304" pitchFamily="18" charset="0"/>
                <a:ea typeface="宋体" panose="02010600030101010101" pitchFamily="2" charset="-122"/>
              </a:rPr>
              <a:t>） ：有 </a:t>
            </a:r>
            <a:r>
              <a:rPr lang="en-US" altLang="zh-CN" sz="2800" b="1" i="1" dirty="0">
                <a:latin typeface="Times New Roman" panose="02020603050405020304" pitchFamily="18" charset="0"/>
                <a:ea typeface="宋体" panose="02010600030101010101" pitchFamily="2" charset="-122"/>
              </a:rPr>
              <a:t>n</a:t>
            </a: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个城市，城市间的距离或旅行成本已知，求合理的路线使每个城市都访问一次，且总路径（或者总成本）为最短。</a:t>
            </a:r>
            <a:endParaRPr lang="zh-CN" altLang="en-US" sz="2800" b="1" dirty="0">
              <a:latin typeface="Times New Roman" panose="02020603050405020304" pitchFamily="18" charset="0"/>
              <a:ea typeface="宋体" panose="02010600030101010101" pitchFamily="2" charset="-122"/>
            </a:endParaRPr>
          </a:p>
        </p:txBody>
      </p:sp>
      <p:sp>
        <p:nvSpPr>
          <p:cNvPr id="272389" name="Rectangle 1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8.5.2  Hopfield</a:t>
            </a:r>
            <a:r>
              <a:rPr lang="zh-CN" altLang="en-US" sz="3600" dirty="0">
                <a:solidFill>
                  <a:schemeClr val="bg1"/>
                </a:solidFill>
                <a:latin typeface="Times New Roman" panose="02020603050405020304" pitchFamily="18" charset="0"/>
                <a:ea typeface="黑体" panose="02010609060101010101" pitchFamily="2" charset="-122"/>
              </a:rPr>
              <a:t>神经网络优化方法</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78532">
                                            <p:txEl>
                                              <p:charRg st="0" end="57"/>
                                            </p:txEl>
                                          </p:spTgt>
                                        </p:tgtEl>
                                        <p:attrNameLst>
                                          <p:attrName>style.visibility</p:attrName>
                                        </p:attrNameLst>
                                      </p:cBhvr>
                                      <p:to>
                                        <p:strVal val="visible"/>
                                      </p:to>
                                    </p:set>
                                    <p:animEffect transition="in" filter="slide(fromBottom)">
                                      <p:cBhvr>
                                        <p:cTn id="7" dur="500"/>
                                        <p:tgtEl>
                                          <p:spTgt spid="278532">
                                            <p:txEl>
                                              <p:charRg st="0" end="5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78536">
                                            <p:txEl>
                                              <p:charRg st="0" end="97"/>
                                            </p:txEl>
                                          </p:spTgt>
                                        </p:tgtEl>
                                        <p:attrNameLst>
                                          <p:attrName>style.visibility</p:attrName>
                                        </p:attrNameLst>
                                      </p:cBhvr>
                                      <p:to>
                                        <p:strVal val="visible"/>
                                      </p:to>
                                    </p:set>
                                    <p:anim calcmode="lin" valueType="num">
                                      <p:cBhvr>
                                        <p:cTn id="12" dur="500" fill="hold"/>
                                        <p:tgtEl>
                                          <p:spTgt spid="278536">
                                            <p:txEl>
                                              <p:charRg st="0" end="97"/>
                                            </p:txEl>
                                          </p:spTgt>
                                        </p:tgtEl>
                                        <p:attrNameLst>
                                          <p:attrName>ppt_x</p:attrName>
                                        </p:attrNameLst>
                                      </p:cBhvr>
                                      <p:tavLst>
                                        <p:tav tm="0">
                                          <p:val>
                                            <p:strVal val="0-#ppt_w/2"/>
                                          </p:val>
                                        </p:tav>
                                        <p:tav tm="100000">
                                          <p:val>
                                            <p:strVal val="#ppt_x"/>
                                          </p:val>
                                        </p:tav>
                                      </p:tavLst>
                                    </p:anim>
                                    <p:anim calcmode="lin" valueType="num">
                                      <p:cBhvr>
                                        <p:cTn id="13" dur="500" fill="hold"/>
                                        <p:tgtEl>
                                          <p:spTgt spid="278536">
                                            <p:txEl>
                                              <p:charRg st="0" end="9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build="p"/>
      <p:bldP spid="278536"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09"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83658" name="Rectangle 10"/>
          <p:cNvSpPr/>
          <p:nvPr/>
        </p:nvSpPr>
        <p:spPr>
          <a:xfrm>
            <a:off x="0" y="914400"/>
            <a:ext cx="9144000" cy="5715000"/>
          </a:xfrm>
          <a:prstGeom prst="rect">
            <a:avLst/>
          </a:prstGeom>
          <a:gradFill rotWithShape="1">
            <a:gsLst>
              <a:gs pos="0">
                <a:srgbClr val="FFFF00"/>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p>
            <a:pPr algn="ctr">
              <a:lnSpc>
                <a:spcPct val="120000"/>
              </a:lnSpc>
              <a:spcBef>
                <a:spcPct val="40000"/>
              </a:spcBef>
              <a:buClr>
                <a:schemeClr val="accent2"/>
              </a:buClr>
              <a:buSzPct val="50000"/>
              <a:buFont typeface="Wingdings" panose="05000000000000000000" pitchFamily="2" charset="2"/>
            </a:pPr>
            <a:r>
              <a:rPr lang="en-US" altLang="zh-CN" sz="2400" b="1" dirty="0">
                <a:latin typeface="Times New Roman" panose="02020603050405020304" pitchFamily="18" charset="0"/>
                <a:ea typeface="宋体" panose="02010600030101010101" pitchFamily="2" charset="-122"/>
              </a:rPr>
              <a:t>  5</a:t>
            </a:r>
            <a:r>
              <a:rPr lang="zh-CN" altLang="en-US" sz="2400" b="1" dirty="0">
                <a:latin typeface="Times New Roman" panose="02020603050405020304" pitchFamily="18" charset="0"/>
                <a:ea typeface="宋体" panose="02010600030101010101" pitchFamily="2" charset="-122"/>
              </a:rPr>
              <a:t>个城市的</a:t>
            </a:r>
            <a:r>
              <a:rPr lang="en-US" altLang="zh-CN" sz="2400" b="1" dirty="0">
                <a:latin typeface="Times New Roman" panose="02020603050405020304" pitchFamily="18" charset="0"/>
                <a:ea typeface="宋体" panose="02010600030101010101" pitchFamily="2" charset="-122"/>
              </a:rPr>
              <a:t>TSP</a:t>
            </a:r>
            <a:r>
              <a:rPr lang="zh-CN" altLang="en-US" sz="2400" b="1"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p:txBody>
      </p:sp>
      <p:graphicFrame>
        <p:nvGraphicFramePr>
          <p:cNvPr id="283652" name="Object 4"/>
          <p:cNvGraphicFramePr>
            <a:graphicFrameLocks noGrp="1"/>
          </p:cNvGraphicFramePr>
          <p:nvPr>
            <p:ph sz="half" idx="1"/>
          </p:nvPr>
        </p:nvGraphicFramePr>
        <p:xfrm>
          <a:off x="533400" y="1143000"/>
          <a:ext cx="3529013" cy="2895600"/>
        </p:xfrm>
        <a:graphic>
          <a:graphicData uri="http://schemas.openxmlformats.org/presentationml/2006/ole">
            <mc:AlternateContent xmlns:mc="http://schemas.openxmlformats.org/markup-compatibility/2006">
              <mc:Choice xmlns:v="urn:schemas-microsoft-com:vml" Requires="v">
                <p:oleObj spid="_x0000_s3294" name="" r:id="rId1" imgW="3986530" imgH="3122930" progId="SmartDraw.2">
                  <p:embed/>
                </p:oleObj>
              </mc:Choice>
              <mc:Fallback>
                <p:oleObj name="" r:id="rId1" imgW="3986530" imgH="3122930" progId="SmartDraw.2">
                  <p:embed/>
                  <p:pic>
                    <p:nvPicPr>
                      <p:cNvPr id="0" name="图片 3293"/>
                      <p:cNvPicPr/>
                      <p:nvPr/>
                    </p:nvPicPr>
                    <p:blipFill>
                      <a:blip r:embed="rId2"/>
                      <a:stretch>
                        <a:fillRect/>
                      </a:stretch>
                    </p:blipFill>
                    <p:spPr>
                      <a:xfrm>
                        <a:off x="533400" y="1143000"/>
                        <a:ext cx="3529013" cy="2895600"/>
                      </a:xfrm>
                      <a:prstGeom prst="rect">
                        <a:avLst/>
                      </a:prstGeom>
                      <a:noFill/>
                      <a:ln w="38100">
                        <a:miter/>
                      </a:ln>
                    </p:spPr>
                  </p:pic>
                </p:oleObj>
              </mc:Fallback>
            </mc:AlternateContent>
          </a:graphicData>
        </a:graphic>
      </p:graphicFrame>
      <p:graphicFrame>
        <p:nvGraphicFramePr>
          <p:cNvPr id="283659" name="Object 11"/>
          <p:cNvGraphicFramePr>
            <a:graphicFrameLocks noGrp="1"/>
          </p:cNvGraphicFramePr>
          <p:nvPr>
            <p:ph sz="half" idx="2"/>
          </p:nvPr>
        </p:nvGraphicFramePr>
        <p:xfrm>
          <a:off x="4954588" y="1143000"/>
          <a:ext cx="3527425" cy="2819400"/>
        </p:xfrm>
        <a:graphic>
          <a:graphicData uri="http://schemas.openxmlformats.org/presentationml/2006/ole">
            <mc:AlternateContent xmlns:mc="http://schemas.openxmlformats.org/markup-compatibility/2006">
              <mc:Choice xmlns:v="urn:schemas-microsoft-com:vml" Requires="v">
                <p:oleObj spid="_x0000_s3293" name="" r:id="rId3" imgW="3986530" imgH="3122930" progId="SmartDraw.2">
                  <p:embed/>
                </p:oleObj>
              </mc:Choice>
              <mc:Fallback>
                <p:oleObj name="" r:id="rId3" imgW="3986530" imgH="3122930" progId="SmartDraw.2">
                  <p:embed/>
                  <p:pic>
                    <p:nvPicPr>
                      <p:cNvPr id="0" name="图片 3292"/>
                      <p:cNvPicPr/>
                      <p:nvPr/>
                    </p:nvPicPr>
                    <p:blipFill>
                      <a:blip r:embed="rId4"/>
                      <a:stretch>
                        <a:fillRect/>
                      </a:stretch>
                    </p:blipFill>
                    <p:spPr>
                      <a:xfrm>
                        <a:off x="4954588" y="1143000"/>
                        <a:ext cx="3527425" cy="2819400"/>
                      </a:xfrm>
                      <a:prstGeom prst="rect">
                        <a:avLst/>
                      </a:prstGeom>
                      <a:noFill/>
                      <a:ln w="38100">
                        <a:miter/>
                      </a:ln>
                    </p:spPr>
                  </p:pic>
                </p:oleObj>
              </mc:Fallback>
            </mc:AlternateContent>
          </a:graphicData>
        </a:graphic>
      </p:graphicFrame>
      <p:pic>
        <p:nvPicPr>
          <p:cNvPr id="283662" name="Picture 14"/>
          <p:cNvPicPr>
            <a:picLocks noChangeAspect="1"/>
          </p:cNvPicPr>
          <p:nvPr/>
        </p:nvPicPr>
        <p:blipFill>
          <a:blip r:embed="rId5"/>
          <a:stretch>
            <a:fillRect/>
          </a:stretch>
        </p:blipFill>
        <p:spPr>
          <a:xfrm>
            <a:off x="457200" y="4016375"/>
            <a:ext cx="5867400" cy="2538413"/>
          </a:xfrm>
          <a:prstGeom prst="rect">
            <a:avLst/>
          </a:prstGeom>
          <a:noFill/>
          <a:ln w="9525">
            <a:noFill/>
          </a:ln>
        </p:spPr>
      </p:pic>
      <p:sp>
        <p:nvSpPr>
          <p:cNvPr id="283663" name="Text Box 15"/>
          <p:cNvSpPr txBox="1"/>
          <p:nvPr/>
        </p:nvSpPr>
        <p:spPr>
          <a:xfrm>
            <a:off x="6477000" y="4953000"/>
            <a:ext cx="2362200" cy="466725"/>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spcBef>
                <a:spcPct val="50000"/>
              </a:spcBef>
            </a:pPr>
            <a:r>
              <a:rPr lang="zh-CN" altLang="en-US" sz="2400" b="1" dirty="0">
                <a:latin typeface="Times New Roman" panose="02020603050405020304" pitchFamily="18" charset="0"/>
                <a:ea typeface="宋体" panose="02010600030101010101" pitchFamily="2" charset="-122"/>
              </a:rPr>
              <a:t>神经元数目：</a:t>
            </a:r>
            <a:r>
              <a:rPr lang="en-US" altLang="zh-CN" sz="2400" b="1" dirty="0">
                <a:latin typeface="Times New Roman" panose="02020603050405020304" pitchFamily="18" charset="0"/>
                <a:ea typeface="宋体" panose="02010600030101010101" pitchFamily="2" charset="-122"/>
              </a:rPr>
              <a:t>25</a:t>
            </a:r>
            <a:endParaRPr lang="en-US" altLang="zh-CN" sz="2400" b="1" dirty="0">
              <a:latin typeface="Times New Roman" panose="02020603050405020304" pitchFamily="18" charset="0"/>
              <a:ea typeface="宋体" panose="02010600030101010101" pitchFamily="2" charset="-122"/>
            </a:endParaRPr>
          </a:p>
        </p:txBody>
      </p:sp>
      <p:sp>
        <p:nvSpPr>
          <p:cNvPr id="273415" name="Rectangle 20"/>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8.5.2  Hopfield</a:t>
            </a:r>
            <a:r>
              <a:rPr lang="zh-CN" altLang="en-US" sz="3600" dirty="0">
                <a:solidFill>
                  <a:schemeClr val="bg1"/>
                </a:solidFill>
                <a:latin typeface="Times New Roman" panose="02020603050405020304" pitchFamily="18" charset="0"/>
                <a:ea typeface="黑体" panose="02010609060101010101" pitchFamily="2" charset="-122"/>
              </a:rPr>
              <a:t>神经网络优化方法</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83658">
                                            <p:txEl>
                                              <p:charRg st="0" end="12"/>
                                            </p:txEl>
                                          </p:spTgt>
                                        </p:tgtEl>
                                        <p:attrNameLst>
                                          <p:attrName>style.visibility</p:attrName>
                                        </p:attrNameLst>
                                      </p:cBhvr>
                                      <p:to>
                                        <p:strVal val="visible"/>
                                      </p:to>
                                    </p:set>
                                    <p:animEffect transition="in" filter="slide(fromBottom)">
                                      <p:cBhvr>
                                        <p:cTn id="7" dur="500"/>
                                        <p:tgtEl>
                                          <p:spTgt spid="283658">
                                            <p:txEl>
                                              <p:charRg st="0" end="12"/>
                                            </p:txEl>
                                          </p:spTgt>
                                        </p:tgtEl>
                                      </p:cBhvr>
                                    </p:animEffect>
                                  </p:childTnLst>
                                </p:cTn>
                              </p:par>
                            </p:childTnLst>
                          </p:cTn>
                        </p:par>
                        <p:par>
                          <p:cTn id="8" fill="hold">
                            <p:stCondLst>
                              <p:cond delay="500"/>
                            </p:stCondLst>
                            <p:childTnLst>
                              <p:par>
                                <p:cTn id="9" presetID="30" presetClass="entr" presetSubtype="0" fill="hold" nodeType="afterEffect">
                                  <p:stCondLst>
                                    <p:cond delay="0"/>
                                  </p:stCondLst>
                                  <p:childTnLst>
                                    <p:set>
                                      <p:cBhvr>
                                        <p:cTn id="10" dur="1" fill="hold">
                                          <p:stCondLst>
                                            <p:cond delay="0"/>
                                          </p:stCondLst>
                                        </p:cTn>
                                        <p:tgtEl>
                                          <p:spTgt spid="283652"/>
                                        </p:tgtEl>
                                        <p:attrNameLst>
                                          <p:attrName>style.visibility</p:attrName>
                                        </p:attrNameLst>
                                      </p:cBhvr>
                                      <p:to>
                                        <p:strVal val="visible"/>
                                      </p:to>
                                    </p:set>
                                    <p:animEffect transition="in" filter="fade">
                                      <p:cBhvr>
                                        <p:cTn id="11" dur="800" decel="100000"/>
                                        <p:tgtEl>
                                          <p:spTgt spid="283652"/>
                                        </p:tgtEl>
                                      </p:cBhvr>
                                    </p:animEffect>
                                    <p:anim calcmode="lin" valueType="num">
                                      <p:cBhvr>
                                        <p:cTn id="12" dur="800" decel="100000" fill="hold"/>
                                        <p:tgtEl>
                                          <p:spTgt spid="283652"/>
                                        </p:tgtEl>
                                        <p:attrNameLst>
                                          <p:attrName>style.rotation</p:attrName>
                                        </p:attrNameLst>
                                      </p:cBhvr>
                                      <p:tavLst>
                                        <p:tav tm="0">
                                          <p:val>
                                            <p:fltVal val="-90.000000"/>
                                          </p:val>
                                        </p:tav>
                                        <p:tav tm="100000">
                                          <p:val>
                                            <p:fltVal val="0.000000"/>
                                          </p:val>
                                        </p:tav>
                                      </p:tavLst>
                                    </p:anim>
                                    <p:anim calcmode="lin" valueType="num">
                                      <p:cBhvr>
                                        <p:cTn id="13" dur="800" decel="100000" fill="hold"/>
                                        <p:tgtEl>
                                          <p:spTgt spid="283652"/>
                                        </p:tgtEl>
                                        <p:attrNameLst>
                                          <p:attrName>ppt_x</p:attrName>
                                        </p:attrNameLst>
                                      </p:cBhvr>
                                      <p:tavLst>
                                        <p:tav tm="0">
                                          <p:val>
                                            <p:strVal val="#ppt_x+0.4"/>
                                          </p:val>
                                        </p:tav>
                                        <p:tav tm="100000">
                                          <p:val>
                                            <p:strVal val="#ppt_x-0.05"/>
                                          </p:val>
                                        </p:tav>
                                      </p:tavLst>
                                    </p:anim>
                                    <p:anim calcmode="lin" valueType="num">
                                      <p:cBhvr>
                                        <p:cTn id="14" dur="800" decel="100000" fill="hold"/>
                                        <p:tgtEl>
                                          <p:spTgt spid="283652"/>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283652"/>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283652"/>
                                        </p:tgtEl>
                                        <p:attrNameLst>
                                          <p:attrName>ppt_y</p:attrName>
                                        </p:attrNameLst>
                                      </p:cBhvr>
                                      <p:tavLst>
                                        <p:tav tm="0">
                                          <p:val>
                                            <p:strVal val="#ppt_y+0.1"/>
                                          </p:val>
                                        </p:tav>
                                        <p:tav tm="100000">
                                          <p:val>
                                            <p:strVal val="#ppt_y"/>
                                          </p:val>
                                        </p:tav>
                                      </p:tavLst>
                                    </p:anim>
                                  </p:childTnLst>
                                </p:cTn>
                              </p:par>
                            </p:childTnLst>
                          </p:cTn>
                        </p:par>
                        <p:par>
                          <p:cTn id="17" fill="hold">
                            <p:stCondLst>
                              <p:cond delay="1500"/>
                            </p:stCondLst>
                            <p:childTnLst>
                              <p:par>
                                <p:cTn id="18" presetID="39" presetClass="entr" presetSubtype="0" accel="100000" fill="hold" nodeType="afterEffect">
                                  <p:stCondLst>
                                    <p:cond delay="0"/>
                                  </p:stCondLst>
                                  <p:childTnLst>
                                    <p:set>
                                      <p:cBhvr>
                                        <p:cTn id="19" dur="1" fill="hold">
                                          <p:stCondLst>
                                            <p:cond delay="0"/>
                                          </p:stCondLst>
                                        </p:cTn>
                                        <p:tgtEl>
                                          <p:spTgt spid="283662"/>
                                        </p:tgtEl>
                                        <p:attrNameLst>
                                          <p:attrName>style.visibility</p:attrName>
                                        </p:attrNameLst>
                                      </p:cBhvr>
                                      <p:to>
                                        <p:strVal val="visible"/>
                                      </p:to>
                                    </p:set>
                                    <p:anim calcmode="lin" valueType="num">
                                      <p:cBhvr>
                                        <p:cTn id="20" dur="500" fill="hold"/>
                                        <p:tgtEl>
                                          <p:spTgt spid="283662"/>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283662"/>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283662"/>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28366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83659"/>
                                        </p:tgtEl>
                                        <p:attrNameLst>
                                          <p:attrName>style.visibility</p:attrName>
                                        </p:attrNameLst>
                                      </p:cBhvr>
                                      <p:to>
                                        <p:strVal val="visible"/>
                                      </p:to>
                                    </p:set>
                                    <p:anim calcmode="lin" valueType="num">
                                      <p:cBhvr>
                                        <p:cTn id="28" dur="500" fill="hold"/>
                                        <p:tgtEl>
                                          <p:spTgt spid="283659"/>
                                        </p:tgtEl>
                                        <p:attrNameLst>
                                          <p:attrName>ppt_w</p:attrName>
                                        </p:attrNameLst>
                                      </p:cBhvr>
                                      <p:tavLst>
                                        <p:tav tm="0">
                                          <p:val>
                                            <p:fltVal val="0.000000"/>
                                          </p:val>
                                        </p:tav>
                                        <p:tav tm="100000">
                                          <p:val>
                                            <p:strVal val="#ppt_w"/>
                                          </p:val>
                                        </p:tav>
                                      </p:tavLst>
                                    </p:anim>
                                    <p:anim calcmode="lin" valueType="num">
                                      <p:cBhvr>
                                        <p:cTn id="29" dur="500" fill="hold"/>
                                        <p:tgtEl>
                                          <p:spTgt spid="283659"/>
                                        </p:tgtEl>
                                        <p:attrNameLst>
                                          <p:attrName>ppt_h</p:attrName>
                                        </p:attrNameLst>
                                      </p:cBhvr>
                                      <p:tavLst>
                                        <p:tav tm="0">
                                          <p:val>
                                            <p:fltVal val="0.000000"/>
                                          </p:val>
                                        </p:tav>
                                        <p:tav tm="100000">
                                          <p:val>
                                            <p:strVal val="#ppt_h"/>
                                          </p:val>
                                        </p:tav>
                                      </p:tavLst>
                                    </p:anim>
                                    <p:animEffect transition="in" filter="fade">
                                      <p:cBhvr>
                                        <p:cTn id="30" dur="500"/>
                                        <p:tgtEl>
                                          <p:spTgt spid="283659"/>
                                        </p:tgtEl>
                                      </p:cBhvr>
                                    </p:animEffect>
                                  </p:childTnLst>
                                </p:cTn>
                              </p:par>
                            </p:childTnLst>
                          </p:cTn>
                        </p:par>
                        <p:par>
                          <p:cTn id="31" fill="hold">
                            <p:stCondLst>
                              <p:cond delay="500"/>
                            </p:stCondLst>
                            <p:childTnLst>
                              <p:par>
                                <p:cTn id="32" presetID="55" presetClass="entr" presetSubtype="0" fill="hold" grpId="0" nodeType="afterEffect">
                                  <p:stCondLst>
                                    <p:cond delay="0"/>
                                  </p:stCondLst>
                                  <p:childTnLst>
                                    <p:set>
                                      <p:cBhvr>
                                        <p:cTn id="33" dur="1" fill="hold">
                                          <p:stCondLst>
                                            <p:cond delay="0"/>
                                          </p:stCondLst>
                                        </p:cTn>
                                        <p:tgtEl>
                                          <p:spTgt spid="283663"/>
                                        </p:tgtEl>
                                        <p:attrNameLst>
                                          <p:attrName>style.visibility</p:attrName>
                                        </p:attrNameLst>
                                      </p:cBhvr>
                                      <p:to>
                                        <p:strVal val="visible"/>
                                      </p:to>
                                    </p:set>
                                    <p:anim calcmode="lin" valueType="num">
                                      <p:cBhvr>
                                        <p:cTn id="34" dur="500" fill="hold"/>
                                        <p:tgtEl>
                                          <p:spTgt spid="283663"/>
                                        </p:tgtEl>
                                        <p:attrNameLst>
                                          <p:attrName>ppt_w</p:attrName>
                                        </p:attrNameLst>
                                      </p:cBhvr>
                                      <p:tavLst>
                                        <p:tav tm="0">
                                          <p:val>
                                            <p:strVal val="#ppt_w*0.70"/>
                                          </p:val>
                                        </p:tav>
                                        <p:tav tm="100000">
                                          <p:val>
                                            <p:strVal val="#ppt_w"/>
                                          </p:val>
                                        </p:tav>
                                      </p:tavLst>
                                    </p:anim>
                                    <p:anim calcmode="lin" valueType="num">
                                      <p:cBhvr>
                                        <p:cTn id="35" dur="500" fill="hold"/>
                                        <p:tgtEl>
                                          <p:spTgt spid="283663"/>
                                        </p:tgtEl>
                                        <p:attrNameLst>
                                          <p:attrName>ppt_h</p:attrName>
                                        </p:attrNameLst>
                                      </p:cBhvr>
                                      <p:tavLst>
                                        <p:tav tm="0">
                                          <p:val>
                                            <p:strVal val="#ppt_h"/>
                                          </p:val>
                                        </p:tav>
                                        <p:tav tm="100000">
                                          <p:val>
                                            <p:strVal val="#ppt_h"/>
                                          </p:val>
                                        </p:tav>
                                      </p:tavLst>
                                    </p:anim>
                                    <p:animEffect transition="in" filter="fade">
                                      <p:cBhvr>
                                        <p:cTn id="36" dur="500"/>
                                        <p:tgtEl>
                                          <p:spTgt spid="283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8" grpId="0" build="p"/>
      <p:bldP spid="283663"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5457" name="标题 1"/>
          <p:cNvSpPr>
            <a:spLocks noGrp="1"/>
          </p:cNvSpPr>
          <p:nvPr>
            <p:ph type="title"/>
          </p:nvPr>
        </p:nvSpPr>
        <p:spPr/>
        <p:txBody>
          <a:bodyPr anchor="b" anchorCtr="0"/>
          <a:p>
            <a:endParaRPr lang="zh-CN" altLang="en-US"/>
          </a:p>
        </p:txBody>
      </p:sp>
      <p:sp>
        <p:nvSpPr>
          <p:cNvPr id="275458" name="内容占位符 3"/>
          <p:cNvSpPr>
            <a:spLocks noGrp="1"/>
          </p:cNvSpPr>
          <p:nvPr>
            <p:ph sz="half" idx="2"/>
          </p:nvPr>
        </p:nvSpPr>
        <p:spPr>
          <a:xfrm>
            <a:off x="309563" y="908050"/>
            <a:ext cx="8583612" cy="5400675"/>
          </a:xfrm>
        </p:spPr>
        <p:txBody>
          <a:bodyPr anchor="t" anchorCtr="0"/>
          <a:p>
            <a:pPr>
              <a:buSzTx/>
            </a:pPr>
            <a:r>
              <a:rPr lang="zh-CN" altLang="en-US" sz="2400">
                <a:latin typeface="+mn-lt"/>
                <a:ea typeface="+mn-ea"/>
                <a:cs typeface="+mn-cs"/>
              </a:rPr>
              <a:t>旅行路线最短，能量最低</a:t>
            </a:r>
            <a:endParaRPr lang="zh-CN" altLang="en-US" sz="2400">
              <a:latin typeface="+mn-lt"/>
              <a:ea typeface="+mn-ea"/>
              <a:cs typeface="+mn-cs"/>
            </a:endParaRPr>
          </a:p>
          <a:p>
            <a:pPr>
              <a:buSzTx/>
            </a:pPr>
            <a:r>
              <a:rPr lang="zh-CN" altLang="en-US" sz="2400">
                <a:latin typeface="+mn-lt"/>
                <a:ea typeface="+mn-ea"/>
                <a:cs typeface="+mn-cs"/>
              </a:rPr>
              <a:t>构造对应问题的能量函数，矩阵每一个元素是一个神经元，状态为</a:t>
            </a:r>
            <a:r>
              <a:rPr lang="en-US" altLang="zh-CN" sz="2400">
                <a:latin typeface="+mn-lt"/>
                <a:ea typeface="+mn-ea"/>
                <a:cs typeface="+mn-cs"/>
              </a:rPr>
              <a:t>0/1</a:t>
            </a:r>
            <a:endParaRPr lang="en-US" altLang="zh-CN" sz="2400">
              <a:latin typeface="+mn-lt"/>
              <a:ea typeface="+mn-ea"/>
              <a:cs typeface="+mn-cs"/>
            </a:endParaRPr>
          </a:p>
        </p:txBody>
      </p:sp>
      <p:pic>
        <p:nvPicPr>
          <p:cNvPr id="275459" name="内容占位符 4"/>
          <p:cNvPicPr>
            <a:picLocks noGrp="1" noChangeAspect="1"/>
          </p:cNvPicPr>
          <p:nvPr>
            <p:ph sz="half" idx="1"/>
          </p:nvPr>
        </p:nvPicPr>
        <p:blipFill>
          <a:blip r:embed="rId1"/>
          <a:stretch>
            <a:fillRect/>
          </a:stretch>
        </p:blipFill>
        <p:spPr>
          <a:xfrm>
            <a:off x="450850" y="2355850"/>
            <a:ext cx="8242300" cy="4294188"/>
          </a:xfrm>
        </p:spPr>
      </p:pic>
    </p:spTree>
  </p:cSld>
  <p:clrMapOvr>
    <a:masterClrMapping/>
  </p:clrMapOvr>
  <p:transition>
    <p:random/>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81"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71692" name="Rectangle 12"/>
          <p:cNvSpPr/>
          <p:nvPr/>
        </p:nvSpPr>
        <p:spPr>
          <a:xfrm>
            <a:off x="152400" y="1162050"/>
            <a:ext cx="8534400" cy="2590800"/>
          </a:xfrm>
          <a:prstGeom prst="rect">
            <a:avLst/>
          </a:prstGeom>
          <a:gradFill rotWithShape="0">
            <a:gsLst>
              <a:gs pos="0">
                <a:srgbClr val="CCFFFF"/>
              </a:gs>
              <a:gs pos="100000">
                <a:schemeClr val="bg1"/>
              </a:gs>
            </a:gsLst>
            <a:path path="rect">
              <a:fillToRect l="100000" t="100000"/>
            </a:path>
            <a:tileRect/>
          </a:gradFill>
          <a:ln w="9525" cap="flat" cmpd="sng">
            <a:solidFill>
              <a:srgbClr val="00808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1683" name="Rectangle 3"/>
          <p:cNvSpPr>
            <a:spLocks noGrp="1"/>
          </p:cNvSpPr>
          <p:nvPr>
            <p:ph type="body" sz="half" idx="1"/>
          </p:nvPr>
        </p:nvSpPr>
        <p:spPr>
          <a:xfrm>
            <a:off x="98425" y="1149350"/>
            <a:ext cx="4244975" cy="5400675"/>
          </a:xfrm>
        </p:spPr>
        <p:txBody>
          <a:bodyPr vert="horz" wrap="square" lIns="91440" tIns="45720" rIns="91440" bIns="45720" anchor="t" anchorCtr="0"/>
          <a:p>
            <a:pPr marL="187325" indent="-187325" eaLnBrk="1" hangingPunct="1">
              <a:buClr>
                <a:schemeClr val="accent2"/>
              </a:buClr>
              <a:buSzTx/>
              <a:buFont typeface="Wingdings" panose="05000000000000000000" pitchFamily="2" charset="2"/>
              <a:buChar char="§"/>
            </a:pPr>
            <a:r>
              <a:rPr lang="en-US" altLang="zh-CN" sz="2400" b="1" dirty="0">
                <a:latin typeface="Times New Roman" panose="02020603050405020304" pitchFamily="18" charset="0"/>
              </a:rPr>
              <a:t> TSP</a:t>
            </a:r>
            <a:r>
              <a:rPr lang="zh-CN" altLang="en-US" sz="2400" b="1" dirty="0">
                <a:latin typeface="Times New Roman" panose="02020603050405020304" pitchFamily="18" charset="0"/>
              </a:rPr>
              <a:t>的描述：</a:t>
            </a:r>
            <a:endParaRPr lang="zh-CN" altLang="en-US" sz="2400" b="1" dirty="0">
              <a:latin typeface="Times New Roman" panose="02020603050405020304" pitchFamily="18" charset="0"/>
            </a:endParaRPr>
          </a:p>
          <a:p>
            <a:pPr marL="187325" indent="-187325" eaLnBrk="1" hangingPunct="1">
              <a:buClr>
                <a:schemeClr val="accent2"/>
              </a:buClr>
              <a:buSzTx/>
              <a:buFont typeface="Wingdings" panose="05000000000000000000" pitchFamily="2" charset="2"/>
              <a:buNone/>
            </a:pPr>
            <a:endParaRPr lang="zh-CN" altLang="en-US" sz="2000" b="1" dirty="0">
              <a:latin typeface="Times New Roman" panose="02020603050405020304" pitchFamily="18" charset="0"/>
            </a:endParaRPr>
          </a:p>
          <a:p>
            <a:pPr marL="187325" indent="-187325" eaLnBrk="1" hangingPunct="1">
              <a:buClr>
                <a:schemeClr val="accent2"/>
              </a:buClr>
              <a:buSzTx/>
              <a:buFont typeface="Wingdings" panose="05000000000000000000" pitchFamily="2" charset="2"/>
              <a:buNone/>
            </a:pPr>
            <a:endParaRPr lang="zh-CN" altLang="en-US" sz="1700" b="1" dirty="0">
              <a:latin typeface="Times New Roman" panose="02020603050405020304" pitchFamily="18" charset="0"/>
            </a:endParaRPr>
          </a:p>
          <a:p>
            <a:pPr marL="187325" indent="-187325" eaLnBrk="1" hangingPunct="1">
              <a:buClr>
                <a:schemeClr val="accent2"/>
              </a:buClr>
              <a:buSzTx/>
              <a:buFont typeface="Wingdings" panose="05000000000000000000" pitchFamily="2" charset="2"/>
              <a:buNone/>
            </a:pPr>
            <a:endParaRPr lang="zh-CN" altLang="en-US" sz="1700" b="1" dirty="0">
              <a:latin typeface="Times New Roman" panose="02020603050405020304" pitchFamily="18" charset="0"/>
            </a:endParaRPr>
          </a:p>
          <a:p>
            <a:pPr marL="187325" indent="-187325" eaLnBrk="1" hangingPunct="1">
              <a:buClr>
                <a:schemeClr val="accent2"/>
              </a:buClr>
              <a:buSzTx/>
              <a:buFont typeface="Wingdings" panose="05000000000000000000" pitchFamily="2" charset="2"/>
              <a:buNone/>
            </a:pPr>
            <a:endParaRPr lang="zh-CN" altLang="en-US" sz="1700" b="1" dirty="0">
              <a:latin typeface="Times New Roman" panose="02020603050405020304" pitchFamily="18" charset="0"/>
            </a:endParaRPr>
          </a:p>
          <a:p>
            <a:pPr marL="187325" indent="-187325" eaLnBrk="1" hangingPunct="1">
              <a:buClr>
                <a:schemeClr val="accent2"/>
              </a:buClr>
              <a:buSzTx/>
              <a:buFont typeface="Wingdings" panose="05000000000000000000" pitchFamily="2" charset="2"/>
              <a:buNone/>
            </a:pPr>
            <a:endParaRPr lang="zh-CN" altLang="en-US" sz="1700" b="1" dirty="0">
              <a:latin typeface="Times New Roman" panose="02020603050405020304" pitchFamily="18" charset="0"/>
            </a:endParaRPr>
          </a:p>
          <a:p>
            <a:pPr marL="187325" indent="-187325" eaLnBrk="1" hangingPunct="1">
              <a:buClr>
                <a:schemeClr val="accent2"/>
              </a:buClr>
              <a:buSzTx/>
              <a:buFont typeface="Wingdings" panose="05000000000000000000" pitchFamily="2" charset="2"/>
              <a:buNone/>
            </a:pPr>
            <a:endParaRPr lang="en-US" altLang="zh-CN" sz="1700" b="1" dirty="0">
              <a:latin typeface="Times New Roman" panose="02020603050405020304" pitchFamily="18" charset="0"/>
            </a:endParaRPr>
          </a:p>
        </p:txBody>
      </p:sp>
      <p:graphicFrame>
        <p:nvGraphicFramePr>
          <p:cNvPr id="71684" name="Object 4"/>
          <p:cNvGraphicFramePr/>
          <p:nvPr/>
        </p:nvGraphicFramePr>
        <p:xfrm>
          <a:off x="1843088" y="1543050"/>
          <a:ext cx="4465637" cy="914400"/>
        </p:xfrm>
        <a:graphic>
          <a:graphicData uri="http://schemas.openxmlformats.org/presentationml/2006/ole">
            <mc:AlternateContent xmlns:mc="http://schemas.openxmlformats.org/markup-compatibility/2006">
              <mc:Choice xmlns:v="urn:schemas-microsoft-com:vml" Requires="v">
                <p:oleObj spid="_x0000_s3296" name="" r:id="rId1" imgW="2195830" imgH="431800" progId="Equation.3">
                  <p:embed/>
                </p:oleObj>
              </mc:Choice>
              <mc:Fallback>
                <p:oleObj name="" r:id="rId1" imgW="2195830" imgH="431800" progId="Equation.3">
                  <p:embed/>
                  <p:pic>
                    <p:nvPicPr>
                      <p:cNvPr id="0" name="图片 3295"/>
                      <p:cNvPicPr/>
                      <p:nvPr/>
                    </p:nvPicPr>
                    <p:blipFill>
                      <a:blip r:embed="rId2"/>
                      <a:stretch>
                        <a:fillRect/>
                      </a:stretch>
                    </p:blipFill>
                    <p:spPr>
                      <a:xfrm>
                        <a:off x="1843088" y="1543050"/>
                        <a:ext cx="4465637" cy="914400"/>
                      </a:xfrm>
                      <a:prstGeom prst="rect">
                        <a:avLst/>
                      </a:prstGeom>
                      <a:noFill/>
                      <a:ln w="38100">
                        <a:noFill/>
                        <a:miter/>
                      </a:ln>
                    </p:spPr>
                  </p:pic>
                </p:oleObj>
              </mc:Fallback>
            </mc:AlternateContent>
          </a:graphicData>
        </a:graphic>
      </p:graphicFrame>
      <p:graphicFrame>
        <p:nvGraphicFramePr>
          <p:cNvPr id="71686" name="Object 6"/>
          <p:cNvGraphicFramePr/>
          <p:nvPr/>
        </p:nvGraphicFramePr>
        <p:xfrm>
          <a:off x="798513" y="2533650"/>
          <a:ext cx="6288087" cy="1273175"/>
        </p:xfrm>
        <a:graphic>
          <a:graphicData uri="http://schemas.openxmlformats.org/presentationml/2006/ole">
            <mc:AlternateContent xmlns:mc="http://schemas.openxmlformats.org/markup-compatibility/2006">
              <mc:Choice xmlns:v="urn:schemas-microsoft-com:vml" Requires="v">
                <p:oleObj spid="_x0000_s3297" name="" r:id="rId3" imgW="3467100" imgH="698500" progId="Equation.3">
                  <p:embed/>
                </p:oleObj>
              </mc:Choice>
              <mc:Fallback>
                <p:oleObj name="" r:id="rId3" imgW="3467100" imgH="698500" progId="Equation.3">
                  <p:embed/>
                  <p:pic>
                    <p:nvPicPr>
                      <p:cNvPr id="0" name="图片 3296"/>
                      <p:cNvPicPr/>
                      <p:nvPr/>
                    </p:nvPicPr>
                    <p:blipFill>
                      <a:blip r:embed="rId4"/>
                      <a:stretch>
                        <a:fillRect/>
                      </a:stretch>
                    </p:blipFill>
                    <p:spPr>
                      <a:xfrm>
                        <a:off x="798513" y="2533650"/>
                        <a:ext cx="6288087" cy="1273175"/>
                      </a:xfrm>
                      <a:prstGeom prst="rect">
                        <a:avLst/>
                      </a:prstGeom>
                      <a:noFill/>
                      <a:ln w="38100">
                        <a:noFill/>
                        <a:miter/>
                      </a:ln>
                    </p:spPr>
                  </p:pic>
                </p:oleObj>
              </mc:Fallback>
            </mc:AlternateContent>
          </a:graphicData>
        </a:graphic>
      </p:graphicFrame>
      <p:sp>
        <p:nvSpPr>
          <p:cNvPr id="71689" name="Rectangle 9"/>
          <p:cNvSpPr/>
          <p:nvPr/>
        </p:nvSpPr>
        <p:spPr>
          <a:xfrm>
            <a:off x="0" y="298608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71688" name="Object 8"/>
          <p:cNvGraphicFramePr/>
          <p:nvPr/>
        </p:nvGraphicFramePr>
        <p:xfrm>
          <a:off x="1176338" y="4648200"/>
          <a:ext cx="7021512" cy="1773238"/>
        </p:xfrm>
        <a:graphic>
          <a:graphicData uri="http://schemas.openxmlformats.org/presentationml/2006/ole">
            <mc:AlternateContent xmlns:mc="http://schemas.openxmlformats.org/markup-compatibility/2006">
              <mc:Choice xmlns:v="urn:schemas-microsoft-com:vml" Requires="v">
                <p:oleObj spid="_x0000_s3298" name="" r:id="rId5" imgW="3721100" imgH="889000" progId="Equation.3">
                  <p:embed/>
                </p:oleObj>
              </mc:Choice>
              <mc:Fallback>
                <p:oleObj name="" r:id="rId5" imgW="3721100" imgH="889000" progId="Equation.3">
                  <p:embed/>
                  <p:pic>
                    <p:nvPicPr>
                      <p:cNvPr id="0" name="图片 3297"/>
                      <p:cNvPicPr/>
                      <p:nvPr/>
                    </p:nvPicPr>
                    <p:blipFill>
                      <a:blip r:embed="rId6"/>
                      <a:stretch>
                        <a:fillRect/>
                      </a:stretch>
                    </p:blipFill>
                    <p:spPr>
                      <a:xfrm>
                        <a:off x="1176338" y="4648200"/>
                        <a:ext cx="7021512" cy="1773238"/>
                      </a:xfrm>
                      <a:prstGeom prst="rect">
                        <a:avLst/>
                      </a:prstGeom>
                      <a:noFill/>
                      <a:ln w="38100">
                        <a:noFill/>
                        <a:miter/>
                      </a:ln>
                    </p:spPr>
                  </p:pic>
                </p:oleObj>
              </mc:Fallback>
            </mc:AlternateContent>
          </a:graphicData>
        </a:graphic>
      </p:graphicFrame>
      <p:sp>
        <p:nvSpPr>
          <p:cNvPr id="71690" name="Text Box 10"/>
          <p:cNvSpPr txBox="1"/>
          <p:nvPr/>
        </p:nvSpPr>
        <p:spPr>
          <a:xfrm>
            <a:off x="0" y="4038600"/>
            <a:ext cx="8001000" cy="530225"/>
          </a:xfrm>
          <a:prstGeom prst="rect">
            <a:avLst/>
          </a:prstGeom>
          <a:noFill/>
          <a:ln w="9525">
            <a:noFill/>
          </a:ln>
        </p:spPr>
        <p:txBody>
          <a:bodyPr anchor="t" anchorCtr="0">
            <a:spAutoFit/>
          </a:bodyPr>
          <a:p>
            <a:pPr>
              <a:lnSpc>
                <a:spcPct val="120000"/>
              </a:lnSpc>
              <a:spcBef>
                <a:spcPct val="20000"/>
              </a:spcBef>
              <a:buClr>
                <a:schemeClr val="accent2"/>
              </a:buClr>
              <a:buFont typeface="Wingdings" panose="05000000000000000000" pitchFamily="2" charset="2"/>
              <a:buChar char="§"/>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用罚函数法，写出优化问题的目标函数：</a:t>
            </a:r>
            <a:endParaRPr lang="zh-CN" altLang="en-US" sz="2400" b="1" dirty="0">
              <a:latin typeface="Arial" panose="020B0604020202020204" pitchFamily="34" charset="0"/>
              <a:ea typeface="宋体" panose="02010600030101010101" pitchFamily="2" charset="-122"/>
            </a:endParaRPr>
          </a:p>
        </p:txBody>
      </p:sp>
      <p:sp>
        <p:nvSpPr>
          <p:cNvPr id="276489" name="Rectangle 41"/>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8.5.2  Hopfield</a:t>
            </a:r>
            <a:r>
              <a:rPr lang="zh-CN" altLang="en-US" sz="3600" dirty="0">
                <a:solidFill>
                  <a:schemeClr val="bg1"/>
                </a:solidFill>
                <a:latin typeface="Times New Roman" panose="02020603050405020304" pitchFamily="18" charset="0"/>
                <a:ea typeface="黑体" panose="02010609060101010101" pitchFamily="2" charset="-122"/>
              </a:rPr>
              <a:t>神经网络优化方法</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683">
                                            <p:txEl>
                                              <p:charRg st="0" end="9"/>
                                            </p:txEl>
                                          </p:spTgt>
                                        </p:tgtEl>
                                        <p:attrNameLst>
                                          <p:attrName>style.visibility</p:attrName>
                                        </p:attrNameLst>
                                      </p:cBhvr>
                                      <p:to>
                                        <p:strVal val="visible"/>
                                      </p:to>
                                    </p:set>
                                    <p:animEffect transition="in" filter="dissolve">
                                      <p:cBhvr>
                                        <p:cTn id="7" dur="500"/>
                                        <p:tgtEl>
                                          <p:spTgt spid="71683">
                                            <p:txEl>
                                              <p:charRg st="0" end="9"/>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684"/>
                                        </p:tgtEl>
                                        <p:attrNameLst>
                                          <p:attrName>style.visibility</p:attrName>
                                        </p:attrNameLst>
                                      </p:cBhvr>
                                      <p:to>
                                        <p:strVal val="visible"/>
                                      </p:to>
                                    </p:set>
                                    <p:animEffect transition="in" filter="dissolve">
                                      <p:cBhvr>
                                        <p:cTn id="11" dur="500"/>
                                        <p:tgtEl>
                                          <p:spTgt spid="71684"/>
                                        </p:tgtEl>
                                      </p:cBhvr>
                                    </p:animEffect>
                                  </p:childTnLst>
                                </p:cTn>
                              </p:par>
                            </p:childTnLst>
                          </p:cTn>
                        </p:par>
                        <p:par>
                          <p:cTn id="12" fill="hold">
                            <p:stCondLst>
                              <p:cond delay="1000"/>
                            </p:stCondLst>
                            <p:childTnLst>
                              <p:par>
                                <p:cTn id="13" presetID="9" presetClass="entr" presetSubtype="0" fill="hold" grpId="0" nodeType="afterEffect" nodePh="1">
                                  <p:stCondLst>
                                    <p:cond delay="0"/>
                                  </p:stCondLst>
                                  <p:endCondLst>
                                    <p:cond evt="begin" delay="0">
                                      <p:tn val="13"/>
                                    </p:cond>
                                  </p:endCondLst>
                                  <p:childTnLst>
                                    <p:set>
                                      <p:cBhvr>
                                        <p:cTn id="14" dur="1" fill="hold">
                                          <p:stCondLst>
                                            <p:cond delay="0"/>
                                          </p:stCondLst>
                                        </p:cTn>
                                        <p:tgtEl>
                                          <p:spTgt spid="71689"/>
                                        </p:tgtEl>
                                        <p:attrNameLst>
                                          <p:attrName>style.visibility</p:attrName>
                                        </p:attrNameLst>
                                      </p:cBhvr>
                                      <p:to>
                                        <p:strVal val="visible"/>
                                      </p:to>
                                    </p:set>
                                    <p:animEffect transition="in" filter="dissolve">
                                      <p:cBhvr>
                                        <p:cTn id="15" dur="500"/>
                                        <p:tgtEl>
                                          <p:spTgt spid="7168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71686"/>
                                        </p:tgtEl>
                                        <p:attrNameLst>
                                          <p:attrName>style.visibility</p:attrName>
                                        </p:attrNameLst>
                                      </p:cBhvr>
                                      <p:to>
                                        <p:strVal val="visible"/>
                                      </p:to>
                                    </p:set>
                                    <p:animEffect transition="in" filter="dissolve">
                                      <p:cBhvr>
                                        <p:cTn id="19" dur="500"/>
                                        <p:tgtEl>
                                          <p:spTgt spid="71686"/>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71692"/>
                                        </p:tgtEl>
                                        <p:attrNameLst>
                                          <p:attrName>style.visibility</p:attrName>
                                        </p:attrNameLst>
                                      </p:cBhvr>
                                      <p:to>
                                        <p:strVal val="visible"/>
                                      </p:to>
                                    </p:set>
                                    <p:animEffect transition="in" filter="dissolve">
                                      <p:cBhvr>
                                        <p:cTn id="23" dur="500"/>
                                        <p:tgtEl>
                                          <p:spTgt spid="7169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1690"/>
                                        </p:tgtEl>
                                        <p:attrNameLst>
                                          <p:attrName>style.visibility</p:attrName>
                                        </p:attrNameLst>
                                      </p:cBhvr>
                                      <p:to>
                                        <p:strVal val="visible"/>
                                      </p:to>
                                    </p:set>
                                    <p:animEffect transition="in" filter="wipe(down)">
                                      <p:cBhvr>
                                        <p:cTn id="28" dur="500"/>
                                        <p:tgtEl>
                                          <p:spTgt spid="71690"/>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499"/>
                                          </p:stCondLst>
                                        </p:cTn>
                                        <p:tgtEl>
                                          <p:spTgt spid="71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2" grpId="0" animBg="1"/>
      <p:bldP spid="71683" grpId="0" build="p"/>
      <p:bldP spid="71689" grpId="0" animBg="1"/>
      <p:bldP spid="71690"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graphicFrame>
        <p:nvGraphicFramePr>
          <p:cNvPr id="365570" name="Object 2"/>
          <p:cNvGraphicFramePr/>
          <p:nvPr/>
        </p:nvGraphicFramePr>
        <p:xfrm>
          <a:off x="312738" y="1809750"/>
          <a:ext cx="8678862" cy="1898650"/>
        </p:xfrm>
        <a:graphic>
          <a:graphicData uri="http://schemas.openxmlformats.org/presentationml/2006/ole">
            <mc:AlternateContent xmlns:mc="http://schemas.openxmlformats.org/markup-compatibility/2006">
              <mc:Choice xmlns:v="urn:schemas-microsoft-com:vml" Requires="v">
                <p:oleObj spid="_x0000_s3295" name="" r:id="rId1" imgW="4140200" imgH="914400" progId="Equation.3">
                  <p:embed/>
                </p:oleObj>
              </mc:Choice>
              <mc:Fallback>
                <p:oleObj name="" r:id="rId1" imgW="4140200" imgH="914400" progId="Equation.3">
                  <p:embed/>
                  <p:pic>
                    <p:nvPicPr>
                      <p:cNvPr id="0" name="图片 3294"/>
                      <p:cNvPicPr/>
                      <p:nvPr/>
                    </p:nvPicPr>
                    <p:blipFill>
                      <a:blip r:embed="rId2"/>
                      <a:stretch>
                        <a:fillRect/>
                      </a:stretch>
                    </p:blipFill>
                    <p:spPr>
                      <a:xfrm>
                        <a:off x="312738" y="1809750"/>
                        <a:ext cx="8678862" cy="1898650"/>
                      </a:xfrm>
                      <a:prstGeom prst="rect">
                        <a:avLst/>
                      </a:prstGeom>
                      <a:noFill/>
                      <a:ln w="38100">
                        <a:noFill/>
                        <a:miter/>
                      </a:ln>
                    </p:spPr>
                  </p:pic>
                </p:oleObj>
              </mc:Fallback>
            </mc:AlternateContent>
          </a:graphicData>
        </a:graphic>
      </p:graphicFrame>
      <p:sp>
        <p:nvSpPr>
          <p:cNvPr id="277507" name="Text Box 3"/>
          <p:cNvSpPr txBox="1"/>
          <p:nvPr/>
        </p:nvSpPr>
        <p:spPr>
          <a:xfrm>
            <a:off x="228600" y="1066800"/>
            <a:ext cx="5943600" cy="615950"/>
          </a:xfrm>
          <a:prstGeom prst="rect">
            <a:avLst/>
          </a:prstGeom>
          <a:noFill/>
          <a:ln w="9525">
            <a:noFill/>
          </a:ln>
        </p:spPr>
        <p:txBody>
          <a:bodyPr anchor="t" anchorCtr="0"/>
          <a:p>
            <a:pPr>
              <a:lnSpc>
                <a:spcPct val="120000"/>
              </a:lnSpc>
              <a:spcBef>
                <a:spcPct val="50000"/>
              </a:spcBef>
              <a:buClr>
                <a:schemeClr val="accent2"/>
              </a:buClr>
              <a:buFont typeface="Wingdings" panose="05000000000000000000" pitchFamily="2" charset="2"/>
              <a:buChar char="§"/>
            </a:pPr>
            <a:r>
              <a:rPr lang="en-US" altLang="zh-CN" sz="2400" b="1" dirty="0">
                <a:latin typeface="Times New Roman" panose="02020603050405020304" pitchFamily="18" charset="0"/>
                <a:ea typeface="宋体" panose="02010600030101010101" pitchFamily="2" charset="-122"/>
              </a:rPr>
              <a:t> Hopfield</a:t>
            </a:r>
            <a:r>
              <a:rPr lang="zh-CN" altLang="en-US" sz="2400" b="1" dirty="0">
                <a:latin typeface="Times New Roman" panose="02020603050405020304" pitchFamily="18" charset="0"/>
                <a:ea typeface="宋体" panose="02010600030101010101" pitchFamily="2" charset="-122"/>
              </a:rPr>
              <a:t>神经网络能量函数：</a:t>
            </a:r>
            <a:endParaRPr lang="zh-CN" altLang="en-US" sz="2400" b="1" dirty="0">
              <a:latin typeface="Times New Roman" panose="02020603050405020304" pitchFamily="18" charset="0"/>
              <a:ea typeface="宋体" panose="02010600030101010101" pitchFamily="2" charset="-122"/>
            </a:endParaRPr>
          </a:p>
        </p:txBody>
      </p:sp>
      <p:sp>
        <p:nvSpPr>
          <p:cNvPr id="277508"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8.5.2  Hopfield</a:t>
            </a:r>
            <a:r>
              <a:rPr lang="zh-CN" altLang="en-US" sz="3600" dirty="0">
                <a:solidFill>
                  <a:schemeClr val="bg1"/>
                </a:solidFill>
                <a:latin typeface="Times New Roman" panose="02020603050405020304" pitchFamily="18" charset="0"/>
                <a:ea typeface="黑体" panose="02010609060101010101" pitchFamily="2" charset="-122"/>
              </a:rPr>
              <a:t>神经网络优化方法</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77509" name="Text Box 5"/>
          <p:cNvSpPr txBox="1"/>
          <p:nvPr/>
        </p:nvSpPr>
        <p:spPr>
          <a:xfrm>
            <a:off x="228600" y="3810000"/>
            <a:ext cx="8915400" cy="615950"/>
          </a:xfrm>
          <a:prstGeom prst="rect">
            <a:avLst/>
          </a:prstGeom>
          <a:noFill/>
          <a:ln w="9525">
            <a:noFill/>
          </a:ln>
        </p:spPr>
        <p:txBody>
          <a:bodyPr anchor="t" anchorCtr="0"/>
          <a:p>
            <a:pPr>
              <a:lnSpc>
                <a:spcPct val="120000"/>
              </a:lnSpc>
              <a:spcBef>
                <a:spcPct val="50000"/>
              </a:spcBef>
              <a:buClr>
                <a:schemeClr val="accent2"/>
              </a:buClr>
              <a:buFont typeface="Wingdings" panose="05000000000000000000" pitchFamily="2" charset="2"/>
              <a:buChar char="§"/>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令</a:t>
            </a:r>
            <a:r>
              <a:rPr lang="en-US" altLang="zh-CN" sz="2400" b="1" i="1" dirty="0">
                <a:latin typeface="Times New Roman" panose="02020603050405020304" pitchFamily="18" charset="0"/>
                <a:ea typeface="宋体" panose="02010600030101010101" pitchFamily="2" charset="-122"/>
              </a:rPr>
              <a:t>E</a:t>
            </a:r>
            <a:r>
              <a:rPr lang="en-US" altLang="zh-CN" sz="2400" b="1" baseline="-25000" dirty="0">
                <a:latin typeface="Times New Roman" panose="02020603050405020304" pitchFamily="18" charset="0"/>
                <a:ea typeface="宋体" panose="02010600030101010101" pitchFamily="2" charset="-122"/>
              </a:rPr>
              <a:t>1 </a:t>
            </a:r>
            <a:r>
              <a:rPr lang="zh-CN" altLang="en-US" sz="2400" b="1" dirty="0">
                <a:latin typeface="Times New Roman" panose="02020603050405020304" pitchFamily="18" charset="0"/>
                <a:ea typeface="宋体" panose="02010600030101010101" pitchFamily="2" charset="-122"/>
              </a:rPr>
              <a:t>与目标函数</a:t>
            </a:r>
            <a:r>
              <a:rPr lang="en-US" altLang="zh-CN" sz="2400" b="1" dirty="0">
                <a:latin typeface="Times New Roman" panose="02020603050405020304" pitchFamily="18" charset="0"/>
                <a:ea typeface="宋体" panose="02010600030101010101" pitchFamily="2" charset="-122"/>
              </a:rPr>
              <a:t>J</a:t>
            </a:r>
            <a:r>
              <a:rPr lang="zh-CN" altLang="en-US" sz="2400" b="1" dirty="0">
                <a:latin typeface="Times New Roman" panose="02020603050405020304" pitchFamily="18" charset="0"/>
                <a:ea typeface="宋体" panose="02010600030101010101" pitchFamily="2" charset="-122"/>
              </a:rPr>
              <a:t>相等，确定神经网络</a:t>
            </a:r>
            <a:r>
              <a:rPr lang="zh-CN" altLang="en-US" sz="2400" b="1" dirty="0">
                <a:latin typeface="Arial" panose="020B0604020202020204" pitchFamily="34" charset="0"/>
                <a:ea typeface="宋体" panose="02010600030101010101" pitchFamily="2" charset="-122"/>
              </a:rPr>
              <a:t>的连接权值和偏置电流</a:t>
            </a:r>
            <a:r>
              <a:rPr lang="zh-CN" altLang="en-US" sz="2400" b="1"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p:txBody>
      </p:sp>
      <p:graphicFrame>
        <p:nvGraphicFramePr>
          <p:cNvPr id="365575" name="Object 7"/>
          <p:cNvGraphicFramePr/>
          <p:nvPr/>
        </p:nvGraphicFramePr>
        <p:xfrm>
          <a:off x="838200" y="4648200"/>
          <a:ext cx="7116763" cy="533400"/>
        </p:xfrm>
        <a:graphic>
          <a:graphicData uri="http://schemas.openxmlformats.org/presentationml/2006/ole">
            <mc:AlternateContent xmlns:mc="http://schemas.openxmlformats.org/markup-compatibility/2006">
              <mc:Choice xmlns:v="urn:schemas-microsoft-com:vml" Requires="v">
                <p:oleObj spid="_x0000_s3299" name="" r:id="rId3" imgW="3632200" imgH="241300" progId="Equation.DSMT4">
                  <p:embed/>
                </p:oleObj>
              </mc:Choice>
              <mc:Fallback>
                <p:oleObj name="" r:id="rId3" imgW="3632200" imgH="241300" progId="Equation.DSMT4">
                  <p:embed/>
                  <p:pic>
                    <p:nvPicPr>
                      <p:cNvPr id="0" name="图片 3298"/>
                      <p:cNvPicPr/>
                      <p:nvPr/>
                    </p:nvPicPr>
                    <p:blipFill>
                      <a:blip r:embed="rId4"/>
                      <a:stretch>
                        <a:fillRect/>
                      </a:stretch>
                    </p:blipFill>
                    <p:spPr>
                      <a:xfrm>
                        <a:off x="838200" y="4648200"/>
                        <a:ext cx="7116763" cy="533400"/>
                      </a:xfrm>
                      <a:prstGeom prst="rect">
                        <a:avLst/>
                      </a:prstGeom>
                      <a:noFill/>
                      <a:ln w="38100">
                        <a:noFill/>
                        <a:miter/>
                      </a:ln>
                    </p:spPr>
                  </p:pic>
                </p:oleObj>
              </mc:Fallback>
            </mc:AlternateContent>
          </a:graphicData>
        </a:graphic>
      </p:graphicFrame>
      <p:graphicFrame>
        <p:nvGraphicFramePr>
          <p:cNvPr id="365576" name="Object 8"/>
          <p:cNvGraphicFramePr/>
          <p:nvPr/>
        </p:nvGraphicFramePr>
        <p:xfrm>
          <a:off x="914400" y="5486400"/>
          <a:ext cx="1371600" cy="487363"/>
        </p:xfrm>
        <a:graphic>
          <a:graphicData uri="http://schemas.openxmlformats.org/presentationml/2006/ole">
            <mc:AlternateContent xmlns:mc="http://schemas.openxmlformats.org/markup-compatibility/2006">
              <mc:Choice xmlns:v="urn:schemas-microsoft-com:vml" Requires="v">
                <p:oleObj spid="_x0000_s3300" name="" r:id="rId5" imgW="570865" imgH="203200" progId="Equation.3">
                  <p:embed/>
                </p:oleObj>
              </mc:Choice>
              <mc:Fallback>
                <p:oleObj name="" r:id="rId5" imgW="570865" imgH="203200" progId="Equation.3">
                  <p:embed/>
                  <p:pic>
                    <p:nvPicPr>
                      <p:cNvPr id="0" name="图片 3299"/>
                      <p:cNvPicPr/>
                      <p:nvPr/>
                    </p:nvPicPr>
                    <p:blipFill>
                      <a:blip r:embed="rId6"/>
                      <a:stretch>
                        <a:fillRect/>
                      </a:stretch>
                    </p:blipFill>
                    <p:spPr>
                      <a:xfrm>
                        <a:off x="914400" y="5486400"/>
                        <a:ext cx="1371600" cy="487363"/>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655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65575"/>
                                        </p:tgtEl>
                                        <p:attrNameLst>
                                          <p:attrName>style.visibility</p:attrName>
                                        </p:attrNameLst>
                                      </p:cBhvr>
                                      <p:to>
                                        <p:strVal val="visible"/>
                                      </p:to>
                                    </p:set>
                                    <p:animEffect transition="in" filter="dissolve">
                                      <p:cBhvr>
                                        <p:cTn id="11" dur="500"/>
                                        <p:tgtEl>
                                          <p:spTgt spid="365575"/>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499"/>
                                          </p:stCondLst>
                                        </p:cTn>
                                        <p:tgtEl>
                                          <p:spTgt spid="365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8529"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78530" name="Rectangle 2"/>
          <p:cNvSpPr/>
          <p:nvPr/>
        </p:nvSpPr>
        <p:spPr>
          <a:xfrm>
            <a:off x="2757488" y="3309938"/>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278531" name="Rectangle 3"/>
          <p:cNvSpPr/>
          <p:nvPr/>
        </p:nvSpPr>
        <p:spPr>
          <a:xfrm>
            <a:off x="4100513" y="3200400"/>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278532" name="Rectangle 4"/>
          <p:cNvSpPr/>
          <p:nvPr/>
        </p:nvSpPr>
        <p:spPr>
          <a:xfrm>
            <a:off x="2452688" y="2971800"/>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325638" name="Rectangle 6"/>
          <p:cNvSpPr/>
          <p:nvPr/>
        </p:nvSpPr>
        <p:spPr>
          <a:xfrm>
            <a:off x="228600" y="1524000"/>
            <a:ext cx="8686800" cy="4953000"/>
          </a:xfrm>
          <a:prstGeom prst="rect">
            <a:avLst/>
          </a:prstGeom>
          <a:gradFill rotWithShape="1">
            <a:gsLst>
              <a:gs pos="0">
                <a:schemeClr val="bg1"/>
              </a:gs>
              <a:gs pos="100000">
                <a:srgbClr val="FFFF99"/>
              </a:gs>
            </a:gsLst>
            <a:lin ang="5400000" scaled="1"/>
            <a:tileRect/>
          </a:gradFill>
          <a:ln w="9525" cap="flat" cmpd="sng">
            <a:solidFill>
              <a:srgbClr val="808080"/>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aphicFrame>
        <p:nvGraphicFramePr>
          <p:cNvPr id="325639" name="Object 7"/>
          <p:cNvGraphicFramePr/>
          <p:nvPr/>
        </p:nvGraphicFramePr>
        <p:xfrm>
          <a:off x="381000" y="5562600"/>
          <a:ext cx="3657600" cy="990600"/>
        </p:xfrm>
        <a:graphic>
          <a:graphicData uri="http://schemas.openxmlformats.org/presentationml/2006/ole">
            <mc:AlternateContent xmlns:mc="http://schemas.openxmlformats.org/markup-compatibility/2006">
              <mc:Choice xmlns:v="urn:schemas-microsoft-com:vml" Requires="v">
                <p:oleObj spid="_x0000_s3303" name="" r:id="rId1" imgW="1892300" imgH="444500" progId="Equation.DSMT4">
                  <p:embed/>
                </p:oleObj>
              </mc:Choice>
              <mc:Fallback>
                <p:oleObj name="" r:id="rId1" imgW="1892300" imgH="444500" progId="Equation.DSMT4">
                  <p:embed/>
                  <p:pic>
                    <p:nvPicPr>
                      <p:cNvPr id="0" name="图片 3302"/>
                      <p:cNvPicPr/>
                      <p:nvPr/>
                    </p:nvPicPr>
                    <p:blipFill>
                      <a:blip r:embed="rId2"/>
                      <a:stretch>
                        <a:fillRect/>
                      </a:stretch>
                    </p:blipFill>
                    <p:spPr>
                      <a:xfrm>
                        <a:off x="381000" y="5562600"/>
                        <a:ext cx="3657600" cy="990600"/>
                      </a:xfrm>
                      <a:prstGeom prst="rect">
                        <a:avLst/>
                      </a:prstGeom>
                      <a:noFill/>
                      <a:ln w="38100">
                        <a:noFill/>
                        <a:miter/>
                      </a:ln>
                    </p:spPr>
                  </p:pic>
                </p:oleObj>
              </mc:Fallback>
            </mc:AlternateContent>
          </a:graphicData>
        </a:graphic>
      </p:graphicFrame>
      <p:sp>
        <p:nvSpPr>
          <p:cNvPr id="278535" name="Text Box 9"/>
          <p:cNvSpPr>
            <a:spLocks noGrp="1"/>
          </p:cNvSpPr>
          <p:nvPr>
            <p:ph type="body" sz="half" idx="1"/>
          </p:nvPr>
        </p:nvSpPr>
        <p:spPr>
          <a:xfrm>
            <a:off x="228600" y="914400"/>
            <a:ext cx="8512175" cy="615950"/>
          </a:xfrm>
        </p:spPr>
        <p:txBody>
          <a:bodyPr vert="horz" wrap="square" lIns="91440" tIns="45720" rIns="91440" bIns="45720" anchor="t" anchorCtr="0"/>
          <a:p>
            <a:pPr marL="0" indent="0" eaLnBrk="1" hangingPunct="1">
              <a:spcBef>
                <a:spcPct val="50000"/>
              </a:spcBef>
              <a:buClr>
                <a:schemeClr val="accent2"/>
              </a:buClr>
              <a:buSzTx/>
              <a:buFont typeface="Wingdings" panose="05000000000000000000" pitchFamily="2" charset="2"/>
              <a:buChar char="§"/>
            </a:pPr>
            <a:r>
              <a:rPr lang="zh-CN" altLang="en-US" sz="2400" b="1" dirty="0"/>
              <a:t>神经网络的动态方程</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278536" name="Rectangle 10"/>
          <p:cNvSpPr/>
          <p:nvPr/>
        </p:nvSpPr>
        <p:spPr>
          <a:xfrm>
            <a:off x="0" y="29956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325643" name="Object 11"/>
          <p:cNvGraphicFramePr/>
          <p:nvPr/>
        </p:nvGraphicFramePr>
        <p:xfrm>
          <a:off x="304800" y="1574800"/>
          <a:ext cx="8610600" cy="4108450"/>
        </p:xfrm>
        <a:graphic>
          <a:graphicData uri="http://schemas.openxmlformats.org/presentationml/2006/ole">
            <mc:AlternateContent xmlns:mc="http://schemas.openxmlformats.org/markup-compatibility/2006">
              <mc:Choice xmlns:v="urn:schemas-microsoft-com:vml" Requires="v">
                <p:oleObj spid="_x0000_s3301" name="" r:id="rId3" imgW="4165600" imgH="1790700" progId="Equation.3">
                  <p:embed/>
                </p:oleObj>
              </mc:Choice>
              <mc:Fallback>
                <p:oleObj name="" r:id="rId3" imgW="4165600" imgH="1790700" progId="Equation.3">
                  <p:embed/>
                  <p:pic>
                    <p:nvPicPr>
                      <p:cNvPr id="0" name="图片 3300"/>
                      <p:cNvPicPr/>
                      <p:nvPr/>
                    </p:nvPicPr>
                    <p:blipFill>
                      <a:blip r:embed="rId4"/>
                      <a:stretch>
                        <a:fillRect/>
                      </a:stretch>
                    </p:blipFill>
                    <p:spPr>
                      <a:xfrm>
                        <a:off x="304800" y="1574800"/>
                        <a:ext cx="8610600" cy="4108450"/>
                      </a:xfrm>
                      <a:prstGeom prst="rect">
                        <a:avLst/>
                      </a:prstGeom>
                      <a:noFill/>
                      <a:ln w="38100">
                        <a:noFill/>
                        <a:miter/>
                      </a:ln>
                    </p:spPr>
                  </p:pic>
                </p:oleObj>
              </mc:Fallback>
            </mc:AlternateContent>
          </a:graphicData>
        </a:graphic>
      </p:graphicFrame>
      <p:sp>
        <p:nvSpPr>
          <p:cNvPr id="278538" name="Rectangle 16"/>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8.5.2  Hopfield</a:t>
            </a:r>
            <a:r>
              <a:rPr lang="zh-CN" altLang="en-US" sz="3600" dirty="0">
                <a:solidFill>
                  <a:schemeClr val="bg1"/>
                </a:solidFill>
                <a:latin typeface="Times New Roman" panose="02020603050405020304" pitchFamily="18" charset="0"/>
                <a:ea typeface="黑体" panose="02010609060101010101" pitchFamily="2" charset="-122"/>
              </a:rPr>
              <a:t>神经网络优化方法</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25643"/>
                                        </p:tgtEl>
                                        <p:attrNameLst>
                                          <p:attrName>style.visibility</p:attrName>
                                        </p:attrNameLst>
                                      </p:cBhvr>
                                      <p:to>
                                        <p:strVal val="visible"/>
                                      </p:to>
                                    </p:set>
                                    <p:animEffect transition="in" filter="fade">
                                      <p:cBhvr>
                                        <p:cTn id="7" dur="400" decel="100000"/>
                                        <p:tgtEl>
                                          <p:spTgt spid="325643"/>
                                        </p:tgtEl>
                                      </p:cBhvr>
                                    </p:animEffect>
                                    <p:anim calcmode="lin" valueType="num">
                                      <p:cBhvr>
                                        <p:cTn id="8" dur="400" decel="100000" fill="hold"/>
                                        <p:tgtEl>
                                          <p:spTgt spid="325643"/>
                                        </p:tgtEl>
                                        <p:attrNameLst>
                                          <p:attrName>style.rotation</p:attrName>
                                        </p:attrNameLst>
                                      </p:cBhvr>
                                      <p:tavLst>
                                        <p:tav tm="0">
                                          <p:val>
                                            <p:fltVal val="-90.000000"/>
                                          </p:val>
                                        </p:tav>
                                        <p:tav tm="100000">
                                          <p:val>
                                            <p:fltVal val="0.000000"/>
                                          </p:val>
                                        </p:tav>
                                      </p:tavLst>
                                    </p:anim>
                                    <p:anim calcmode="lin" valueType="num">
                                      <p:cBhvr>
                                        <p:cTn id="9" dur="400" decel="100000" fill="hold"/>
                                        <p:tgtEl>
                                          <p:spTgt spid="325643"/>
                                        </p:tgtEl>
                                        <p:attrNameLst>
                                          <p:attrName>ppt_x</p:attrName>
                                        </p:attrNameLst>
                                      </p:cBhvr>
                                      <p:tavLst>
                                        <p:tav tm="0">
                                          <p:val>
                                            <p:strVal val="#ppt_x+0.4"/>
                                          </p:val>
                                        </p:tav>
                                        <p:tav tm="100000">
                                          <p:val>
                                            <p:strVal val="#ppt_x-0.05"/>
                                          </p:val>
                                        </p:tav>
                                      </p:tavLst>
                                    </p:anim>
                                    <p:anim calcmode="lin" valueType="num">
                                      <p:cBhvr>
                                        <p:cTn id="10" dur="400" decel="100000" fill="hold"/>
                                        <p:tgtEl>
                                          <p:spTgt spid="325643"/>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325643"/>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325643"/>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325638"/>
                                        </p:tgtEl>
                                        <p:attrNameLst>
                                          <p:attrName>style.visibility</p:attrName>
                                        </p:attrNameLst>
                                      </p:cBhvr>
                                      <p:to>
                                        <p:strVal val="visible"/>
                                      </p:to>
                                    </p:set>
                                    <p:animEffect transition="in" filter="fade">
                                      <p:cBhvr>
                                        <p:cTn id="15" dur="800" decel="100000"/>
                                        <p:tgtEl>
                                          <p:spTgt spid="325638"/>
                                        </p:tgtEl>
                                      </p:cBhvr>
                                    </p:animEffect>
                                    <p:anim calcmode="lin" valueType="num">
                                      <p:cBhvr>
                                        <p:cTn id="16" dur="800" decel="100000" fill="hold"/>
                                        <p:tgtEl>
                                          <p:spTgt spid="325638"/>
                                        </p:tgtEl>
                                        <p:attrNameLst>
                                          <p:attrName>style.rotation</p:attrName>
                                        </p:attrNameLst>
                                      </p:cBhvr>
                                      <p:tavLst>
                                        <p:tav tm="0">
                                          <p:val>
                                            <p:fltVal val="-90.000000"/>
                                          </p:val>
                                        </p:tav>
                                        <p:tav tm="100000">
                                          <p:val>
                                            <p:fltVal val="0.000000"/>
                                          </p:val>
                                        </p:tav>
                                      </p:tavLst>
                                    </p:anim>
                                    <p:anim calcmode="lin" valueType="num">
                                      <p:cBhvr>
                                        <p:cTn id="17" dur="800" decel="100000" fill="hold"/>
                                        <p:tgtEl>
                                          <p:spTgt spid="325638"/>
                                        </p:tgtEl>
                                        <p:attrNameLst>
                                          <p:attrName>ppt_x</p:attrName>
                                        </p:attrNameLst>
                                      </p:cBhvr>
                                      <p:tavLst>
                                        <p:tav tm="0">
                                          <p:val>
                                            <p:strVal val="#ppt_x+0.4"/>
                                          </p:val>
                                        </p:tav>
                                        <p:tav tm="100000">
                                          <p:val>
                                            <p:strVal val="#ppt_x-0.05"/>
                                          </p:val>
                                        </p:tav>
                                      </p:tavLst>
                                    </p:anim>
                                    <p:anim calcmode="lin" valueType="num">
                                      <p:cBhvr>
                                        <p:cTn id="18" dur="800" decel="100000" fill="hold"/>
                                        <p:tgtEl>
                                          <p:spTgt spid="32563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2563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25638"/>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325639"/>
                                        </p:tgtEl>
                                        <p:attrNameLst>
                                          <p:attrName>style.visibility</p:attrName>
                                        </p:attrNameLst>
                                      </p:cBhvr>
                                      <p:to>
                                        <p:strVal val="visible"/>
                                      </p:to>
                                    </p:set>
                                    <p:animEffect transition="in" filter="fade">
                                      <p:cBhvr>
                                        <p:cTn id="23" dur="800" decel="100000"/>
                                        <p:tgtEl>
                                          <p:spTgt spid="325639"/>
                                        </p:tgtEl>
                                      </p:cBhvr>
                                    </p:animEffect>
                                    <p:anim calcmode="lin" valueType="num">
                                      <p:cBhvr>
                                        <p:cTn id="24" dur="800" decel="100000" fill="hold"/>
                                        <p:tgtEl>
                                          <p:spTgt spid="325639"/>
                                        </p:tgtEl>
                                        <p:attrNameLst>
                                          <p:attrName>style.rotation</p:attrName>
                                        </p:attrNameLst>
                                      </p:cBhvr>
                                      <p:tavLst>
                                        <p:tav tm="0">
                                          <p:val>
                                            <p:fltVal val="-90.000000"/>
                                          </p:val>
                                        </p:tav>
                                        <p:tav tm="100000">
                                          <p:val>
                                            <p:fltVal val="0.000000"/>
                                          </p:val>
                                        </p:tav>
                                      </p:tavLst>
                                    </p:anim>
                                    <p:anim calcmode="lin" valueType="num">
                                      <p:cBhvr>
                                        <p:cTn id="25" dur="800" decel="100000" fill="hold"/>
                                        <p:tgtEl>
                                          <p:spTgt spid="325639"/>
                                        </p:tgtEl>
                                        <p:attrNameLst>
                                          <p:attrName>ppt_x</p:attrName>
                                        </p:attrNameLst>
                                      </p:cBhvr>
                                      <p:tavLst>
                                        <p:tav tm="0">
                                          <p:val>
                                            <p:strVal val="#ppt_x+0.4"/>
                                          </p:val>
                                        </p:tav>
                                        <p:tav tm="100000">
                                          <p:val>
                                            <p:strVal val="#ppt_x-0.05"/>
                                          </p:val>
                                        </p:tav>
                                      </p:tavLst>
                                    </p:anim>
                                    <p:anim calcmode="lin" valueType="num">
                                      <p:cBhvr>
                                        <p:cTn id="26" dur="800" decel="100000" fill="hold"/>
                                        <p:tgtEl>
                                          <p:spTgt spid="325639"/>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325639"/>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32563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8"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553"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79554" name="Rectangle 2"/>
          <p:cNvSpPr/>
          <p:nvPr/>
        </p:nvSpPr>
        <p:spPr>
          <a:xfrm>
            <a:off x="2757488" y="3309938"/>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279555" name="Rectangle 3"/>
          <p:cNvSpPr/>
          <p:nvPr/>
        </p:nvSpPr>
        <p:spPr>
          <a:xfrm>
            <a:off x="4100513" y="3200400"/>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279556" name="Rectangle 4"/>
          <p:cNvSpPr/>
          <p:nvPr/>
        </p:nvSpPr>
        <p:spPr>
          <a:xfrm>
            <a:off x="2452688" y="2971800"/>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279557" name="Rectangle 5"/>
          <p:cNvSpPr/>
          <p:nvPr/>
        </p:nvSpPr>
        <p:spPr>
          <a:xfrm>
            <a:off x="3624263" y="3205163"/>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326672" name="Text Box 16"/>
          <p:cNvSpPr txBox="1"/>
          <p:nvPr/>
        </p:nvSpPr>
        <p:spPr>
          <a:xfrm>
            <a:off x="304800" y="1219200"/>
            <a:ext cx="3962400" cy="1406525"/>
          </a:xfrm>
          <a:prstGeom prst="rect">
            <a:avLst/>
          </a:prstGeom>
          <a:noFill/>
          <a:ln w="9525">
            <a:noFill/>
          </a:ln>
        </p:spPr>
        <p:txBody>
          <a:bodyPr anchor="t" anchorCtr="0">
            <a:spAutoFit/>
          </a:bodyPr>
          <a:p>
            <a:pPr algn="just">
              <a:lnSpc>
                <a:spcPct val="120000"/>
              </a:lnSpc>
              <a:spcBef>
                <a:spcPct val="50000"/>
              </a:spcBef>
              <a:buClr>
                <a:schemeClr val="accent2"/>
              </a:buClr>
              <a:buFont typeface="Wingdings" panose="05000000000000000000" pitchFamily="2" charset="2"/>
              <a:buChar char="§"/>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选择合适的</a:t>
            </a:r>
            <a:r>
              <a:rPr lang="en-US" altLang="zh-CN" sz="2400" b="1" i="1" dirty="0">
                <a:latin typeface="Times New Roman" panose="02020603050405020304" pitchFamily="18" charset="0"/>
                <a:ea typeface="宋体" panose="02010600030101010101" pitchFamily="2" charset="-122"/>
              </a:rPr>
              <a:t>A</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B</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C</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D</a:t>
            </a:r>
            <a:r>
              <a:rPr lang="zh-CN" altLang="en-US" sz="2400" b="1" dirty="0">
                <a:latin typeface="Times New Roman" panose="02020603050405020304" pitchFamily="18" charset="0"/>
                <a:ea typeface="宋体" panose="02010600030101010101" pitchFamily="2" charset="-122"/>
              </a:rPr>
              <a:t>和网络的初始状态，按网络动态方程演化直到收敛。</a:t>
            </a:r>
            <a:endParaRPr lang="zh-CN" altLang="en-US" sz="2400" b="1" dirty="0">
              <a:latin typeface="Times New Roman" panose="02020603050405020304" pitchFamily="18" charset="0"/>
              <a:ea typeface="宋体" panose="02010600030101010101" pitchFamily="2" charset="-122"/>
            </a:endParaRPr>
          </a:p>
        </p:txBody>
      </p:sp>
      <p:graphicFrame>
        <p:nvGraphicFramePr>
          <p:cNvPr id="326673" name="Object 17"/>
          <p:cNvGraphicFramePr>
            <a:graphicFrameLocks noGrp="1"/>
          </p:cNvGraphicFramePr>
          <p:nvPr>
            <p:ph sz="half" idx="1"/>
          </p:nvPr>
        </p:nvGraphicFramePr>
        <p:xfrm>
          <a:off x="4876800" y="838200"/>
          <a:ext cx="3986213" cy="3122613"/>
        </p:xfrm>
        <a:graphic>
          <a:graphicData uri="http://schemas.openxmlformats.org/presentationml/2006/ole">
            <mc:AlternateContent xmlns:mc="http://schemas.openxmlformats.org/markup-compatibility/2006">
              <mc:Choice xmlns:v="urn:schemas-microsoft-com:vml" Requires="v">
                <p:oleObj spid="_x0000_s3302" name="" r:id="rId1" imgW="3986530" imgH="3122930" progId="SmartDraw.2">
                  <p:embed/>
                </p:oleObj>
              </mc:Choice>
              <mc:Fallback>
                <p:oleObj name="" r:id="rId1" imgW="3986530" imgH="3122930" progId="SmartDraw.2">
                  <p:embed/>
                  <p:pic>
                    <p:nvPicPr>
                      <p:cNvPr id="0" name="图片 3301"/>
                      <p:cNvPicPr/>
                      <p:nvPr/>
                    </p:nvPicPr>
                    <p:blipFill>
                      <a:blip r:embed="rId2"/>
                      <a:stretch>
                        <a:fillRect/>
                      </a:stretch>
                    </p:blipFill>
                    <p:spPr>
                      <a:xfrm>
                        <a:off x="4876800" y="838200"/>
                        <a:ext cx="3986213" cy="3122613"/>
                      </a:xfrm>
                      <a:prstGeom prst="rect">
                        <a:avLst/>
                      </a:prstGeom>
                      <a:noFill/>
                      <a:ln w="38100">
                        <a:miter/>
                      </a:ln>
                    </p:spPr>
                  </p:pic>
                </p:oleObj>
              </mc:Fallback>
            </mc:AlternateContent>
          </a:graphicData>
        </a:graphic>
      </p:graphicFrame>
      <p:pic>
        <p:nvPicPr>
          <p:cNvPr id="326678" name="Picture 22"/>
          <p:cNvPicPr>
            <a:picLocks noChangeAspect="1"/>
          </p:cNvPicPr>
          <p:nvPr/>
        </p:nvPicPr>
        <p:blipFill>
          <a:blip r:embed="rId3"/>
          <a:stretch>
            <a:fillRect/>
          </a:stretch>
        </p:blipFill>
        <p:spPr>
          <a:xfrm>
            <a:off x="228600" y="3581400"/>
            <a:ext cx="5715000" cy="2921000"/>
          </a:xfrm>
          <a:prstGeom prst="rect">
            <a:avLst/>
          </a:prstGeom>
          <a:noFill/>
          <a:ln w="9525">
            <a:noFill/>
          </a:ln>
        </p:spPr>
      </p:pic>
      <p:sp>
        <p:nvSpPr>
          <p:cNvPr id="279561" name="Rectangle 2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8.5.2  Hopfield</a:t>
            </a:r>
            <a:r>
              <a:rPr lang="zh-CN" altLang="en-US" sz="3600" dirty="0">
                <a:solidFill>
                  <a:schemeClr val="bg1"/>
                </a:solidFill>
                <a:latin typeface="Times New Roman" panose="02020603050405020304" pitchFamily="18" charset="0"/>
                <a:ea typeface="黑体" panose="02010609060101010101" pitchFamily="2" charset="-122"/>
              </a:rPr>
              <a:t>神经网络优化方法</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6672"/>
                                        </p:tgtEl>
                                        <p:attrNameLst>
                                          <p:attrName>style.visibility</p:attrName>
                                        </p:attrNameLst>
                                      </p:cBhvr>
                                      <p:to>
                                        <p:strVal val="visible"/>
                                      </p:to>
                                    </p:set>
                                    <p:animEffect transition="in" filter="wipe(down)">
                                      <p:cBhvr>
                                        <p:cTn id="7" dur="500"/>
                                        <p:tgtEl>
                                          <p:spTgt spid="3266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2667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499"/>
                                          </p:stCondLst>
                                        </p:cTn>
                                        <p:tgtEl>
                                          <p:spTgt spid="326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p:txBody>
          <a:bodyPr anchor="b" anchorCtr="0"/>
          <a:p>
            <a:endParaRPr lang="zh-CN" altLang="en-US"/>
          </a:p>
        </p:txBody>
      </p:sp>
      <p:sp>
        <p:nvSpPr>
          <p:cNvPr id="2" name="文本框 1"/>
          <p:cNvSpPr txBox="1"/>
          <p:nvPr/>
        </p:nvSpPr>
        <p:spPr>
          <a:xfrm>
            <a:off x="304800" y="2438400"/>
            <a:ext cx="8912225" cy="2861310"/>
          </a:xfrm>
          <a:prstGeom prst="rect">
            <a:avLst/>
          </a:prstGeom>
          <a:noFill/>
        </p:spPr>
        <p:txBody>
          <a:bodyPr wrap="square" rtlCol="0">
            <a:spAutoFit/>
          </a:bodyPr>
          <a:p>
            <a:pPr>
              <a:lnSpc>
                <a:spcPct val="150000"/>
              </a:lnSpc>
            </a:pPr>
            <a:r>
              <a:rPr lang="en-US" altLang="zh-CN" sz="2400"/>
              <a:t>-- </a:t>
            </a:r>
            <a:r>
              <a:rPr lang="zh-CN" altLang="en-US" sz="2400"/>
              <a:t>MLP理论上虽然可以有“多层”，但有效的</a:t>
            </a:r>
            <a:r>
              <a:rPr lang="zh-CN" altLang="en-US" sz="2400">
                <a:solidFill>
                  <a:srgbClr val="FF0000"/>
                </a:solidFill>
              </a:rPr>
              <a:t>只有三层</a:t>
            </a:r>
            <a:r>
              <a:rPr lang="zh-CN" altLang="en-US" sz="2400"/>
              <a:t>。</a:t>
            </a:r>
            <a:endParaRPr lang="zh-CN" altLang="en-US" sz="2400"/>
          </a:p>
          <a:p>
            <a:pPr>
              <a:lnSpc>
                <a:spcPct val="150000"/>
              </a:lnSpc>
            </a:pPr>
            <a:r>
              <a:rPr lang="en-US" altLang="zh-CN" sz="2400"/>
              <a:t>-- </a:t>
            </a:r>
            <a:r>
              <a:rPr lang="zh-CN" altLang="en-US" sz="2400"/>
              <a:t>随着层数增加，计算量指数级增加，但性能并没有实质提高。</a:t>
            </a:r>
            <a:endParaRPr lang="zh-CN" altLang="en-US" sz="2400"/>
          </a:p>
          <a:p>
            <a:pPr>
              <a:lnSpc>
                <a:spcPct val="150000"/>
              </a:lnSpc>
            </a:pPr>
            <a:r>
              <a:rPr lang="en-US" altLang="zh-CN" sz="2400"/>
              <a:t>-- </a:t>
            </a:r>
            <a:r>
              <a:rPr lang="zh-CN" altLang="en-US" sz="2400"/>
              <a:t>BP算法对三层以上的神经元网络，实际上无法有效训练。</a:t>
            </a:r>
            <a:endParaRPr lang="zh-CN" altLang="en-US" sz="2400"/>
          </a:p>
          <a:p>
            <a:pPr>
              <a:lnSpc>
                <a:spcPct val="150000"/>
              </a:lnSpc>
            </a:pPr>
            <a:r>
              <a:rPr lang="en-US" altLang="zh-CN" sz="2400"/>
              <a:t>-- </a:t>
            </a:r>
            <a:r>
              <a:rPr lang="zh-CN" altLang="en-US" sz="2400"/>
              <a:t>此后20年，人工神经网终因BP算法而建立起完整的理论框架，却因</a:t>
            </a:r>
            <a:r>
              <a:rPr lang="zh-CN" altLang="en-US" sz="2400">
                <a:solidFill>
                  <a:srgbClr val="FF0000"/>
                </a:solidFill>
              </a:rPr>
              <a:t>“多层”问题无法解决</a:t>
            </a:r>
            <a:r>
              <a:rPr lang="zh-CN" altLang="en-US" sz="2400"/>
              <a:t>，始终未得到突破。</a:t>
            </a:r>
            <a:endParaRPr lang="zh-CN" altLang="en-US" sz="2400"/>
          </a:p>
        </p:txBody>
      </p:sp>
      <p:pic>
        <p:nvPicPr>
          <p:cNvPr id="3" name="图片 2"/>
          <p:cNvPicPr>
            <a:picLocks noChangeAspect="1"/>
          </p:cNvPicPr>
          <p:nvPr>
            <p:custDataLst>
              <p:tags r:id="rId1"/>
            </p:custDataLst>
          </p:nvPr>
        </p:nvPicPr>
        <p:blipFill>
          <a:blip r:embed="rId2"/>
          <a:stretch>
            <a:fillRect/>
          </a:stretch>
        </p:blipFill>
        <p:spPr>
          <a:xfrm>
            <a:off x="381000" y="1371600"/>
            <a:ext cx="2978150" cy="596900"/>
          </a:xfrm>
          <a:prstGeom prst="rect">
            <a:avLst/>
          </a:prstGeom>
        </p:spPr>
      </p:pic>
    </p:spTree>
  </p:cSld>
  <p:clrMapOvr>
    <a:masterClrMapping/>
  </p:clrMapOvr>
  <p:transition>
    <p:random/>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0577"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80578" name="Rectangle 4"/>
          <p:cNvSpPr/>
          <p:nvPr/>
        </p:nvSpPr>
        <p:spPr>
          <a:xfrm>
            <a:off x="381000" y="1143000"/>
            <a:ext cx="8458200" cy="3429000"/>
          </a:xfrm>
          <a:prstGeom prst="rect">
            <a:avLst/>
          </a:prstGeom>
          <a:gradFill rotWithShape="1">
            <a:gsLst>
              <a:gs pos="0">
                <a:srgbClr val="FFFF00"/>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p>
            <a:pPr algn="just">
              <a:lnSpc>
                <a:spcPct val="120000"/>
              </a:lnSpc>
              <a:spcBef>
                <a:spcPct val="40000"/>
              </a:spcBef>
              <a:buClr>
                <a:schemeClr val="accent2"/>
              </a:buClr>
              <a:buSzPct val="50000"/>
              <a:buFont typeface="Wingdings" panose="05000000000000000000" pitchFamily="2" charset="2"/>
              <a:buChar char="n"/>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神经网络优化计算目前存在的问题：</a:t>
            </a:r>
            <a:endParaRPr lang="zh-CN" altLang="en-US" sz="2800" b="1" dirty="0">
              <a:latin typeface="Times New Roman" panose="02020603050405020304" pitchFamily="18"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pP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1</a:t>
            </a:r>
            <a:r>
              <a:rPr lang="zh-CN" altLang="en-US" sz="2800" b="1" dirty="0">
                <a:latin typeface="Times New Roman" panose="02020603050405020304" pitchFamily="18" charset="0"/>
                <a:ea typeface="宋体" panose="02010600030101010101" pitchFamily="2" charset="-122"/>
              </a:rPr>
              <a:t>）解的不稳定性。</a:t>
            </a:r>
            <a:endParaRPr lang="zh-CN" altLang="en-US" sz="2800" b="1" dirty="0">
              <a:latin typeface="Times New Roman" panose="02020603050405020304" pitchFamily="18"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pP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2</a:t>
            </a:r>
            <a:r>
              <a:rPr lang="zh-CN" altLang="en-US" sz="2800" b="1" dirty="0">
                <a:latin typeface="Times New Roman" panose="02020603050405020304" pitchFamily="18" charset="0"/>
                <a:ea typeface="宋体" panose="02010600030101010101" pitchFamily="2" charset="-122"/>
              </a:rPr>
              <a:t>）参数难以确定。</a:t>
            </a:r>
            <a:endParaRPr lang="zh-CN" altLang="en-US" sz="2800" b="1" dirty="0">
              <a:latin typeface="Times New Roman" panose="02020603050405020304" pitchFamily="18"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pP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3</a:t>
            </a:r>
            <a:r>
              <a:rPr lang="zh-CN" altLang="en-US" sz="2800" b="1" dirty="0">
                <a:latin typeface="Times New Roman" panose="02020603050405020304" pitchFamily="18" charset="0"/>
                <a:ea typeface="宋体" panose="02010600030101010101" pitchFamily="2" charset="-122"/>
              </a:rPr>
              <a:t>）能量函数存在大量局部极小值，难以保证最优</a:t>
            </a:r>
            <a:endParaRPr lang="zh-CN" altLang="en-US" sz="2800" b="1" dirty="0">
              <a:latin typeface="Times New Roman" panose="02020603050405020304" pitchFamily="18"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pPr>
            <a:r>
              <a:rPr lang="zh-CN" altLang="en-US" sz="2800" b="1" dirty="0">
                <a:latin typeface="Times New Roman" panose="02020603050405020304" pitchFamily="18" charset="0"/>
                <a:ea typeface="宋体" panose="02010600030101010101" pitchFamily="2" charset="-122"/>
              </a:rPr>
              <a:t>          解。</a:t>
            </a:r>
            <a:endParaRPr lang="zh-CN" altLang="en-US" sz="2800" b="1" dirty="0">
              <a:latin typeface="Times New Roman" panose="02020603050405020304" pitchFamily="18" charset="0"/>
              <a:ea typeface="宋体" panose="02010600030101010101" pitchFamily="2" charset="-122"/>
            </a:endParaRPr>
          </a:p>
        </p:txBody>
      </p:sp>
      <p:sp>
        <p:nvSpPr>
          <p:cNvPr id="280579" name="Rectangle 6"/>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8.5.2  Hopfield</a:t>
            </a:r>
            <a:r>
              <a:rPr lang="zh-CN" altLang="en-US" sz="3600" b="0" dirty="0">
                <a:latin typeface="Times New Roman" panose="02020603050405020304" pitchFamily="18" charset="0"/>
                <a:ea typeface="黑体" panose="02010609060101010101" pitchFamily="2" charset="-122"/>
              </a:rPr>
              <a:t>神经网络优化方法</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1601"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81602" name="Rectangle 5"/>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338950" name="Rectangle 6"/>
          <p:cNvSpPr/>
          <p:nvPr/>
        </p:nvSpPr>
        <p:spPr>
          <a:xfrm>
            <a:off x="250825" y="1152525"/>
            <a:ext cx="8512175" cy="5400675"/>
          </a:xfrm>
          <a:prstGeom prst="rect">
            <a:avLst/>
          </a:prstGeom>
          <a:noFill/>
          <a:ln w="9525">
            <a:noFill/>
          </a:ln>
        </p:spPr>
        <p:txBody>
          <a:bodyPr anchor="t" anchorCtr="0"/>
          <a:p>
            <a:pPr marL="469900" indent="-469900" algn="just">
              <a:lnSpc>
                <a:spcPct val="140000"/>
              </a:lnSpc>
              <a:spcBef>
                <a:spcPct val="20000"/>
              </a:spcBef>
              <a:buClr>
                <a:schemeClr val="accent2"/>
              </a:buClr>
              <a:buFont typeface="Wingdings" panose="05000000000000000000" pitchFamily="2" charset="2"/>
              <a:buChar char="o"/>
            </a:pPr>
            <a:r>
              <a:rPr lang="en-US" altLang="zh-CN" sz="2600" b="1" dirty="0">
                <a:latin typeface="Times New Roman" panose="02020603050405020304" pitchFamily="18" charset="0"/>
                <a:ea typeface="宋体" panose="02010600030101010101" pitchFamily="2" charset="-122"/>
              </a:rPr>
              <a:t>Hopfield</a:t>
            </a:r>
            <a:r>
              <a:rPr lang="zh-CN" altLang="en-US" sz="2600" b="1" dirty="0">
                <a:latin typeface="Times New Roman" panose="02020603050405020304" pitchFamily="18" charset="0"/>
                <a:ea typeface="宋体" panose="02010600030101010101" pitchFamily="2" charset="-122"/>
              </a:rPr>
              <a:t>神经网络中，神经元状态为</a:t>
            </a:r>
            <a:r>
              <a:rPr lang="en-US" altLang="zh-CN" sz="2600" b="1" dirty="0">
                <a:latin typeface="Times New Roman" panose="02020603050405020304" pitchFamily="18" charset="0"/>
                <a:ea typeface="宋体" panose="02010600030101010101" pitchFamily="2" charset="-122"/>
              </a:rPr>
              <a:t>1</a:t>
            </a:r>
            <a:r>
              <a:rPr lang="zh-CN" altLang="en-US" sz="2600" b="1" dirty="0">
                <a:latin typeface="Times New Roman" panose="02020603050405020304" pitchFamily="18" charset="0"/>
                <a:ea typeface="宋体" panose="02010600030101010101" pitchFamily="2" charset="-122"/>
              </a:rPr>
              <a:t>是根据其输入是否大于阈值确定的，是确定性的。</a:t>
            </a:r>
            <a:endParaRPr lang="zh-CN" altLang="en-US" sz="2600" b="1" dirty="0">
              <a:latin typeface="Times New Roman" panose="02020603050405020304" pitchFamily="18" charset="0"/>
              <a:ea typeface="宋体" panose="02010600030101010101" pitchFamily="2" charset="-122"/>
            </a:endParaRPr>
          </a:p>
          <a:p>
            <a:pPr marL="469900" indent="-469900" algn="just">
              <a:lnSpc>
                <a:spcPct val="140000"/>
              </a:lnSpc>
              <a:spcBef>
                <a:spcPct val="80000"/>
              </a:spcBef>
              <a:buClr>
                <a:schemeClr val="accent2"/>
              </a:buClr>
              <a:buFont typeface="Wingdings" panose="05000000000000000000" pitchFamily="2" charset="2"/>
              <a:buChar char="o"/>
            </a:pPr>
            <a:r>
              <a:rPr lang="zh-CN" altLang="en-US" sz="2600" b="1" dirty="0">
                <a:latin typeface="Times New Roman" panose="02020603050405020304" pitchFamily="18" charset="0"/>
                <a:ea typeface="宋体" panose="02010600030101010101" pitchFamily="2" charset="-122"/>
              </a:rPr>
              <a:t>随机神经网络中，神经元状态为</a:t>
            </a:r>
            <a:r>
              <a:rPr lang="en-US" altLang="zh-CN" sz="2600" b="1" dirty="0">
                <a:latin typeface="Times New Roman" panose="02020603050405020304" pitchFamily="18" charset="0"/>
                <a:ea typeface="宋体" panose="02010600030101010101" pitchFamily="2" charset="-122"/>
              </a:rPr>
              <a:t>1</a:t>
            </a:r>
            <a:r>
              <a:rPr lang="zh-CN" altLang="en-US" sz="2600" b="1" dirty="0">
                <a:latin typeface="Times New Roman" panose="02020603050405020304" pitchFamily="18" charset="0"/>
                <a:ea typeface="宋体" panose="02010600030101010101" pitchFamily="2" charset="-122"/>
              </a:rPr>
              <a:t>是随机的，服从一定的概率分布。例如，服从玻尔兹曼</a:t>
            </a:r>
            <a:r>
              <a:rPr lang="en-US" altLang="zh-CN" sz="2600" b="1" dirty="0">
                <a:latin typeface="Times New Roman" panose="02020603050405020304" pitchFamily="18" charset="0"/>
                <a:ea typeface="宋体" panose="02010600030101010101" pitchFamily="2" charset="-122"/>
              </a:rPr>
              <a:t>(Boltzmann)</a:t>
            </a:r>
            <a:r>
              <a:rPr lang="zh-CN" altLang="en-US" sz="2600" b="1" dirty="0">
                <a:latin typeface="Times New Roman" panose="02020603050405020304" pitchFamily="18" charset="0"/>
                <a:ea typeface="宋体" panose="02010600030101010101" pitchFamily="2" charset="-122"/>
              </a:rPr>
              <a:t>、高斯</a:t>
            </a:r>
            <a:r>
              <a:rPr lang="en-US" altLang="zh-CN" sz="2600" b="1" dirty="0">
                <a:latin typeface="Times New Roman" panose="02020603050405020304" pitchFamily="18" charset="0"/>
                <a:ea typeface="宋体" panose="02010600030101010101" pitchFamily="2" charset="-122"/>
              </a:rPr>
              <a:t>(Gaussian)</a:t>
            </a:r>
            <a:r>
              <a:rPr lang="zh-CN" altLang="en-US" sz="2600" b="1" dirty="0">
                <a:latin typeface="Times New Roman" panose="02020603050405020304" pitchFamily="18" charset="0"/>
                <a:ea typeface="宋体" panose="02010600030101010101" pitchFamily="2" charset="-122"/>
              </a:rPr>
              <a:t>、柯西</a:t>
            </a:r>
            <a:r>
              <a:rPr lang="en-US" altLang="zh-CN" sz="2600" b="1" dirty="0">
                <a:latin typeface="Times New Roman" panose="02020603050405020304" pitchFamily="18" charset="0"/>
                <a:ea typeface="宋体" panose="02010600030101010101" pitchFamily="2" charset="-122"/>
              </a:rPr>
              <a:t>(Cauchy)</a:t>
            </a:r>
            <a:r>
              <a:rPr lang="zh-CN" altLang="en-US" sz="2600" b="1" dirty="0">
                <a:latin typeface="Times New Roman" panose="02020603050405020304" pitchFamily="18" charset="0"/>
                <a:ea typeface="宋体" panose="02010600030101010101" pitchFamily="2" charset="-122"/>
              </a:rPr>
              <a:t>分布等，从而构成玻尔兹曼机、高斯机、柯西机等随机机。</a:t>
            </a:r>
            <a:endParaRPr lang="zh-CN" altLang="en-US" sz="2600" b="1"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38950">
                                            <p:txEl>
                                              <p:charRg st="0" end="44"/>
                                            </p:txEl>
                                          </p:spTgt>
                                        </p:tgtEl>
                                        <p:attrNameLst>
                                          <p:attrName>style.visibility</p:attrName>
                                        </p:attrNameLst>
                                      </p:cBhvr>
                                      <p:to>
                                        <p:strVal val="visible"/>
                                      </p:to>
                                    </p:set>
                                    <p:animEffect transition="in" filter="slide(fromTop)">
                                      <p:cBhvr>
                                        <p:cTn id="7" dur="500"/>
                                        <p:tgtEl>
                                          <p:spTgt spid="338950">
                                            <p:txEl>
                                              <p:charRg st="0" end="4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338950">
                                            <p:txEl>
                                              <p:charRg st="44" end="145"/>
                                            </p:txEl>
                                          </p:spTgt>
                                        </p:tgtEl>
                                        <p:attrNameLst>
                                          <p:attrName>style.visibility</p:attrName>
                                        </p:attrNameLst>
                                      </p:cBhvr>
                                      <p:to>
                                        <p:strVal val="visible"/>
                                      </p:to>
                                    </p:set>
                                    <p:animEffect transition="in" filter="slide(fromTop)">
                                      <p:cBhvr>
                                        <p:cTn id="12" dur="500"/>
                                        <p:tgtEl>
                                          <p:spTgt spid="338950">
                                            <p:txEl>
                                              <p:charRg st="44" end="14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50"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262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82626" name="Rectangle 2"/>
          <p:cNvSpPr>
            <a:spLocks noGrp="1"/>
          </p:cNvSpPr>
          <p:nvPr>
            <p:ph type="title"/>
          </p:nvPr>
        </p:nvSpPr>
        <p:spPr/>
        <p:txBody>
          <a:bodyPr vert="horz" wrap="square" lIns="91440" tIns="45720" rIns="91440" bIns="45720" anchor="b" anchorCtr="0"/>
          <a:p>
            <a:pPr eaLnBrk="1" hangingPunct="1"/>
            <a:endParaRPr lang="zh-CN" altLang="zh-CN" dirty="0"/>
          </a:p>
        </p:txBody>
      </p:sp>
      <p:sp>
        <p:nvSpPr>
          <p:cNvPr id="282627"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340997" name="Rectangle 5"/>
          <p:cNvSpPr/>
          <p:nvPr/>
        </p:nvSpPr>
        <p:spPr>
          <a:xfrm>
            <a:off x="381000" y="1066800"/>
            <a:ext cx="8229600" cy="5400675"/>
          </a:xfrm>
          <a:prstGeom prst="rect">
            <a:avLst/>
          </a:prstGeom>
          <a:noFill/>
          <a:ln w="9525">
            <a:noFill/>
          </a:ln>
        </p:spPr>
        <p:txBody>
          <a:bodyPr anchor="t" anchorCtr="0"/>
          <a:p>
            <a:pPr algn="just">
              <a:lnSpc>
                <a:spcPct val="120000"/>
              </a:lnSpc>
              <a:spcBef>
                <a:spcPct val="40000"/>
              </a:spcBef>
              <a:buClr>
                <a:schemeClr val="accent2"/>
              </a:buClr>
              <a:buFont typeface="Wingdings" panose="05000000000000000000" pitchFamily="2" charset="2"/>
            </a:pPr>
            <a:r>
              <a:rPr lang="en-US" altLang="zh-CN" sz="2800" b="1" dirty="0">
                <a:latin typeface="Times New Roman" panose="02020603050405020304" pitchFamily="18" charset="0"/>
                <a:ea typeface="宋体" panose="02010600030101010101" pitchFamily="2" charset="-122"/>
              </a:rPr>
              <a:t>1.  Boltzmann</a:t>
            </a:r>
            <a:r>
              <a:rPr lang="zh-CN" altLang="en-US" sz="2800" b="1" dirty="0">
                <a:latin typeface="Times New Roman" panose="02020603050405020304" pitchFamily="18" charset="0"/>
                <a:ea typeface="宋体" panose="02010600030101010101" pitchFamily="2" charset="-122"/>
              </a:rPr>
              <a:t>机</a:t>
            </a:r>
            <a:endParaRPr lang="zh-CN" altLang="en-US" sz="2800" b="1" dirty="0">
              <a:latin typeface="Times New Roman" panose="02020603050405020304" pitchFamily="18"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1985</a:t>
            </a:r>
            <a:r>
              <a:rPr lang="zh-CN" altLang="en-US" sz="2400" b="1" dirty="0">
                <a:latin typeface="宋体" panose="02010600030101010101" pitchFamily="2" charset="-122"/>
                <a:ea typeface="宋体" panose="02010600030101010101" pitchFamily="2" charset="-122"/>
              </a:rPr>
              <a:t>年，加拿大多伦多大学教授欣顿</a:t>
            </a:r>
            <a:r>
              <a:rPr lang="en-US" altLang="zh-CN" sz="2400" b="1" dirty="0">
                <a:latin typeface="Times New Roman" panose="02020603050405020304" pitchFamily="18" charset="0"/>
                <a:ea typeface="宋体" panose="02010600030101010101" pitchFamily="2" charset="-122"/>
              </a:rPr>
              <a:t>(Hinton)</a:t>
            </a:r>
            <a:r>
              <a:rPr lang="zh-CN" altLang="en-US" sz="2400" b="1" dirty="0">
                <a:latin typeface="宋体" panose="02010600030101010101" pitchFamily="2" charset="-122"/>
                <a:ea typeface="宋体" panose="02010600030101010101" pitchFamily="2" charset="-122"/>
              </a:rPr>
              <a:t>等人借助统计物理学的概念和方法，提出了</a:t>
            </a:r>
            <a:r>
              <a:rPr lang="en-US" altLang="zh-CN" sz="2400" b="1" dirty="0">
                <a:latin typeface="Times New Roman" panose="02020603050405020304" pitchFamily="18" charset="0"/>
                <a:ea typeface="宋体" panose="02010600030101010101" pitchFamily="2" charset="-122"/>
              </a:rPr>
              <a:t>Boltzmann</a:t>
            </a:r>
            <a:r>
              <a:rPr lang="zh-CN" altLang="en-US" sz="2400" b="1" dirty="0">
                <a:latin typeface="宋体" panose="02010600030101010101" pitchFamily="2" charset="-122"/>
                <a:ea typeface="宋体" panose="02010600030101010101" pitchFamily="2" charset="-122"/>
              </a:rPr>
              <a:t>机神经网络模型。</a:t>
            </a:r>
            <a:endParaRPr lang="zh-CN" altLang="en-US" sz="2400" b="1" dirty="0">
              <a:latin typeface="Times New Roman" panose="02020603050405020304" pitchFamily="18"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Boltzmann</a:t>
            </a:r>
            <a:r>
              <a:rPr lang="zh-CN" altLang="en-US" sz="2400" b="1" dirty="0">
                <a:latin typeface="Times New Roman" panose="02020603050405020304" pitchFamily="18" charset="0"/>
                <a:ea typeface="宋体" panose="02010600030101010101" pitchFamily="2" charset="-122"/>
              </a:rPr>
              <a:t>机是离散</a:t>
            </a:r>
            <a:r>
              <a:rPr lang="en-US" altLang="zh-CN" sz="2400" b="1" dirty="0">
                <a:latin typeface="Times New Roman" panose="02020603050405020304" pitchFamily="18" charset="0"/>
                <a:ea typeface="宋体" panose="02010600030101010101" pitchFamily="2" charset="-122"/>
              </a:rPr>
              <a:t>Hopfield</a:t>
            </a:r>
            <a:r>
              <a:rPr lang="zh-CN" altLang="en-US" sz="2400" b="1" dirty="0">
                <a:latin typeface="Times New Roman" panose="02020603050405020304" pitchFamily="18" charset="0"/>
                <a:ea typeface="宋体" panose="02010600030101010101" pitchFamily="2" charset="-122"/>
              </a:rPr>
              <a:t>神经网络的一种变型，通过对离散</a:t>
            </a:r>
            <a:r>
              <a:rPr lang="en-US" altLang="zh-CN" sz="2400" b="1" dirty="0">
                <a:latin typeface="Times New Roman" panose="02020603050405020304" pitchFamily="18" charset="0"/>
                <a:ea typeface="宋体" panose="02010600030101010101" pitchFamily="2" charset="-122"/>
              </a:rPr>
              <a:t>Hopfield</a:t>
            </a:r>
            <a:r>
              <a:rPr lang="zh-CN" altLang="en-US" sz="2400" b="1" dirty="0">
                <a:latin typeface="Times New Roman" panose="02020603050405020304" pitchFamily="18" charset="0"/>
                <a:ea typeface="宋体" panose="02010600030101010101" pitchFamily="2" charset="-122"/>
              </a:rPr>
              <a:t>神经网络加以扰动，使其以概率的形式表达，而网络的模型方程不变，只是输出值类似于</a:t>
            </a:r>
            <a:r>
              <a:rPr lang="en-US" altLang="zh-CN" sz="2400" b="1" dirty="0">
                <a:latin typeface="Times New Roman" panose="02020603050405020304" pitchFamily="18" charset="0"/>
                <a:ea typeface="宋体" panose="02010600030101010101" pitchFamily="2" charset="-122"/>
              </a:rPr>
              <a:t>Boltzmann</a:t>
            </a:r>
            <a:r>
              <a:rPr lang="zh-CN" altLang="en-US" sz="2400" b="1" dirty="0">
                <a:latin typeface="Times New Roman" panose="02020603050405020304" pitchFamily="18" charset="0"/>
                <a:ea typeface="宋体" panose="02010600030101010101" pitchFamily="2" charset="-122"/>
              </a:rPr>
              <a:t>分布以概率分布取值。</a:t>
            </a:r>
            <a:endParaRPr lang="zh-CN" altLang="en-US" sz="2400" b="1" dirty="0">
              <a:latin typeface="Times New Roman" panose="02020603050405020304" pitchFamily="18"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buChar char="o"/>
            </a:pP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Boltzmann</a:t>
            </a:r>
            <a:r>
              <a:rPr lang="zh-CN" altLang="en-US" sz="2400" b="1" dirty="0">
                <a:latin typeface="Times New Roman" panose="02020603050405020304" pitchFamily="18" charset="0"/>
                <a:ea typeface="宋体" panose="02010600030101010101" pitchFamily="2" charset="-122"/>
              </a:rPr>
              <a:t>机是按</a:t>
            </a:r>
            <a:r>
              <a:rPr lang="en-US" altLang="zh-CN" sz="2400" b="1" dirty="0">
                <a:latin typeface="Times New Roman" panose="02020603050405020304" pitchFamily="18" charset="0"/>
                <a:ea typeface="宋体" panose="02010600030101010101" pitchFamily="2" charset="-122"/>
              </a:rPr>
              <a:t>Boltzmann</a:t>
            </a:r>
            <a:r>
              <a:rPr lang="zh-CN" altLang="en-US" sz="2400" b="1" dirty="0">
                <a:latin typeface="Times New Roman" panose="02020603050405020304" pitchFamily="18" charset="0"/>
                <a:ea typeface="宋体" panose="02010600030101010101" pitchFamily="2" charset="-122"/>
              </a:rPr>
              <a:t>概率分布动作的神经网络。</a:t>
            </a:r>
            <a:endParaRPr lang="zh-CN" altLang="en-US" sz="28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0997">
                                            <p:txEl>
                                              <p:charRg st="0" end="15"/>
                                            </p:txEl>
                                          </p:spTgt>
                                        </p:tgtEl>
                                        <p:attrNameLst>
                                          <p:attrName>style.visibility</p:attrName>
                                        </p:attrNameLst>
                                      </p:cBhvr>
                                      <p:to>
                                        <p:strVal val="visible"/>
                                      </p:to>
                                    </p:set>
                                    <p:animEffect transition="in" filter="dissolve">
                                      <p:cBhvr>
                                        <p:cTn id="7" dur="500"/>
                                        <p:tgtEl>
                                          <p:spTgt spid="340997">
                                            <p:txEl>
                                              <p:charRg st="0"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0997">
                                            <p:txEl>
                                              <p:charRg st="15" end="80"/>
                                            </p:txEl>
                                          </p:spTgt>
                                        </p:tgtEl>
                                        <p:attrNameLst>
                                          <p:attrName>style.visibility</p:attrName>
                                        </p:attrNameLst>
                                      </p:cBhvr>
                                      <p:to>
                                        <p:strVal val="visible"/>
                                      </p:to>
                                    </p:set>
                                    <p:animEffect transition="in" filter="dissolve">
                                      <p:cBhvr>
                                        <p:cTn id="12" dur="500"/>
                                        <p:tgtEl>
                                          <p:spTgt spid="340997">
                                            <p:txEl>
                                              <p:charRg st="15" end="8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0997">
                                            <p:txEl>
                                              <p:charRg st="80" end="185"/>
                                            </p:txEl>
                                          </p:spTgt>
                                        </p:tgtEl>
                                        <p:attrNameLst>
                                          <p:attrName>style.visibility</p:attrName>
                                        </p:attrNameLst>
                                      </p:cBhvr>
                                      <p:to>
                                        <p:strVal val="visible"/>
                                      </p:to>
                                    </p:set>
                                    <p:animEffect transition="in" filter="dissolve">
                                      <p:cBhvr>
                                        <p:cTn id="17" dur="500"/>
                                        <p:tgtEl>
                                          <p:spTgt spid="340997">
                                            <p:txEl>
                                              <p:charRg st="80" end="18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0997">
                                            <p:txEl>
                                              <p:charRg st="185" end="221"/>
                                            </p:txEl>
                                          </p:spTgt>
                                        </p:tgtEl>
                                        <p:attrNameLst>
                                          <p:attrName>style.visibility</p:attrName>
                                        </p:attrNameLst>
                                      </p:cBhvr>
                                      <p:to>
                                        <p:strVal val="visible"/>
                                      </p:to>
                                    </p:set>
                                    <p:animEffect transition="in" filter="dissolve">
                                      <p:cBhvr>
                                        <p:cTn id="22" dur="500"/>
                                        <p:tgtEl>
                                          <p:spTgt spid="340997">
                                            <p:txEl>
                                              <p:charRg st="185" end="2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7"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3649" name="图片 1"/>
          <p:cNvPicPr>
            <a:picLocks noChangeAspect="1"/>
          </p:cNvPicPr>
          <p:nvPr/>
        </p:nvPicPr>
        <p:blipFill>
          <a:blip r:embed="rId1"/>
          <a:stretch>
            <a:fillRect/>
          </a:stretch>
        </p:blipFill>
        <p:spPr>
          <a:xfrm>
            <a:off x="82550" y="1076325"/>
            <a:ext cx="8978900" cy="2019300"/>
          </a:xfrm>
          <a:prstGeom prst="rect">
            <a:avLst/>
          </a:prstGeom>
          <a:noFill/>
          <a:ln w="9525">
            <a:noFill/>
          </a:ln>
        </p:spPr>
      </p:pic>
      <p:sp>
        <p:nvSpPr>
          <p:cNvPr id="283650"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83651" name="文本框 1"/>
          <p:cNvSpPr txBox="1"/>
          <p:nvPr/>
        </p:nvSpPr>
        <p:spPr>
          <a:xfrm>
            <a:off x="482600" y="4100513"/>
            <a:ext cx="8178800" cy="1384300"/>
          </a:xfrm>
          <a:prstGeom prst="rect">
            <a:avLst/>
          </a:prstGeom>
          <a:noFill/>
          <a:ln w="9525">
            <a:noFill/>
          </a:ln>
        </p:spPr>
        <p:txBody>
          <a:bodyPr wrap="square" anchor="t" anchorCtr="0">
            <a:spAutoFit/>
          </a:bodyPr>
          <a:p>
            <a:r>
              <a:rPr lang="zh-CN" altLang="en-US" sz="2800">
                <a:latin typeface="Arial" panose="020B0604020202020204" pitchFamily="34" charset="0"/>
                <a:ea typeface="宋体" panose="02010600030101010101" pitchFamily="2" charset="-122"/>
              </a:rPr>
              <a:t>受限玻尔兹曼机（RBM）它是一种可以用于降维、分类、回归、协同过滤、特征学习以及主题建模的算法。</a:t>
            </a:r>
            <a:endParaRPr lang="zh-CN" altLang="en-US" sz="28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3"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84674" name="文本框 1"/>
          <p:cNvSpPr txBox="1"/>
          <p:nvPr/>
        </p:nvSpPr>
        <p:spPr>
          <a:xfrm>
            <a:off x="263525" y="920750"/>
            <a:ext cx="8048625" cy="2860675"/>
          </a:xfrm>
          <a:prstGeom prst="rect">
            <a:avLst/>
          </a:prstGeom>
          <a:noFill/>
          <a:ln w="9525">
            <a:noFill/>
          </a:ln>
        </p:spPr>
        <p:txBody>
          <a:bodyPr wrap="square" anchor="t" anchorCtr="0">
            <a:spAutoFit/>
          </a:bodyPr>
          <a:p>
            <a:pPr>
              <a:lnSpc>
                <a:spcPct val="150000"/>
              </a:lnSpc>
            </a:pPr>
            <a:r>
              <a:rPr lang="zh-CN" altLang="en-US" sz="2400">
                <a:latin typeface="Arial" panose="020B0604020202020204" pitchFamily="34" charset="0"/>
                <a:ea typeface="宋体" panose="02010600030101010101" pitchFamily="2" charset="-122"/>
              </a:rPr>
              <a:t>RBM 是两层神经网络，这些浅层神经网络是 DBN（深度信念网络）的构建块。</a:t>
            </a:r>
            <a:endParaRPr lang="zh-CN" altLang="en-US" sz="2400">
              <a:latin typeface="Arial" panose="020B0604020202020204" pitchFamily="34" charset="0"/>
              <a:ea typeface="宋体" panose="02010600030101010101" pitchFamily="2" charset="-122"/>
            </a:endParaRPr>
          </a:p>
          <a:p>
            <a:pPr>
              <a:lnSpc>
                <a:spcPct val="150000"/>
              </a:lnSpc>
            </a:pPr>
            <a:r>
              <a:rPr lang="zh-CN" altLang="en-US" sz="2400">
                <a:latin typeface="Arial" panose="020B0604020202020204" pitchFamily="34" charset="0"/>
                <a:ea typeface="宋体" panose="02010600030101010101" pitchFamily="2" charset="-122"/>
              </a:rPr>
              <a:t>RBM 的第一层被称为可见层或者输入层，它的第二层叫做隐藏层。</a:t>
            </a:r>
            <a:endParaRPr lang="zh-CN" altLang="en-US" sz="2400">
              <a:latin typeface="Arial" panose="020B0604020202020204" pitchFamily="34" charset="0"/>
              <a:ea typeface="宋体" panose="02010600030101010101" pitchFamily="2" charset="-122"/>
            </a:endParaRPr>
          </a:p>
          <a:p>
            <a:pPr>
              <a:lnSpc>
                <a:spcPct val="150000"/>
              </a:lnSpc>
            </a:pPr>
            <a:r>
              <a:rPr lang="zh-CN" altLang="en-US" sz="2400">
                <a:latin typeface="Arial" panose="020B0604020202020204" pitchFamily="34" charset="0"/>
                <a:ea typeface="宋体" panose="02010600030101010101" pitchFamily="2" charset="-122"/>
              </a:rPr>
              <a:t>层内无连接，层间全连接</a:t>
            </a:r>
            <a:endParaRPr lang="zh-CN" altLang="en-US" sz="2400">
              <a:latin typeface="Arial" panose="020B0604020202020204" pitchFamily="34" charset="0"/>
              <a:ea typeface="宋体" panose="02010600030101010101" pitchFamily="2" charset="-122"/>
            </a:endParaRPr>
          </a:p>
        </p:txBody>
      </p:sp>
      <p:pic>
        <p:nvPicPr>
          <p:cNvPr id="284675" name="图片 2"/>
          <p:cNvPicPr>
            <a:picLocks noChangeAspect="1"/>
          </p:cNvPicPr>
          <p:nvPr/>
        </p:nvPicPr>
        <p:blipFill>
          <a:blip r:embed="rId1"/>
          <a:stretch>
            <a:fillRect/>
          </a:stretch>
        </p:blipFill>
        <p:spPr>
          <a:xfrm>
            <a:off x="4318000" y="2724150"/>
            <a:ext cx="3994150" cy="3802063"/>
          </a:xfrm>
          <a:prstGeom prst="rect">
            <a:avLst/>
          </a:prstGeom>
          <a:noFill/>
          <a:ln w="9525">
            <a:noFill/>
          </a:ln>
        </p:spPr>
      </p:pic>
    </p:spTree>
  </p:cSld>
  <p:clrMapOvr>
    <a:masterClrMapping/>
  </p:clrMapOvr>
  <p:transition>
    <p:random/>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7"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285698" name="图片 1"/>
          <p:cNvPicPr>
            <a:picLocks noChangeAspect="1"/>
          </p:cNvPicPr>
          <p:nvPr/>
        </p:nvPicPr>
        <p:blipFill>
          <a:blip r:embed="rId1"/>
          <a:stretch>
            <a:fillRect/>
          </a:stretch>
        </p:blipFill>
        <p:spPr>
          <a:xfrm>
            <a:off x="0" y="762000"/>
            <a:ext cx="3762375" cy="523875"/>
          </a:xfrm>
          <a:prstGeom prst="rect">
            <a:avLst/>
          </a:prstGeom>
          <a:noFill/>
          <a:ln w="9525">
            <a:noFill/>
          </a:ln>
        </p:spPr>
      </p:pic>
      <p:pic>
        <p:nvPicPr>
          <p:cNvPr id="285699" name="图片 2"/>
          <p:cNvPicPr>
            <a:picLocks noChangeAspect="1"/>
          </p:cNvPicPr>
          <p:nvPr/>
        </p:nvPicPr>
        <p:blipFill>
          <a:blip r:embed="rId2"/>
          <a:stretch>
            <a:fillRect/>
          </a:stretch>
        </p:blipFill>
        <p:spPr>
          <a:xfrm>
            <a:off x="361950" y="2974975"/>
            <a:ext cx="8420100" cy="3571875"/>
          </a:xfrm>
          <a:prstGeom prst="rect">
            <a:avLst/>
          </a:prstGeom>
          <a:noFill/>
          <a:ln w="9525">
            <a:noFill/>
          </a:ln>
        </p:spPr>
      </p:pic>
      <p:sp>
        <p:nvSpPr>
          <p:cNvPr id="285700" name="文本框 3"/>
          <p:cNvSpPr txBox="1"/>
          <p:nvPr/>
        </p:nvSpPr>
        <p:spPr>
          <a:xfrm>
            <a:off x="363538" y="1160463"/>
            <a:ext cx="8418512" cy="1814512"/>
          </a:xfrm>
          <a:prstGeom prst="rect">
            <a:avLst/>
          </a:prstGeom>
          <a:noFill/>
          <a:ln w="9525">
            <a:noFill/>
          </a:ln>
        </p:spPr>
        <p:txBody>
          <a:bodyPr wrap="square" anchor="t" anchorCtr="0">
            <a:spAutoFit/>
          </a:bodyPr>
          <a:p>
            <a:r>
              <a:rPr lang="zh-CN" altLang="en-US" sz="2800">
                <a:latin typeface="Arial" panose="020B0604020202020204" pitchFamily="34" charset="0"/>
                <a:ea typeface="宋体" panose="02010600030101010101" pitchFamily="2" charset="-122"/>
              </a:rPr>
              <a:t>在隐藏层的节点 </a:t>
            </a:r>
            <a:r>
              <a:rPr lang="en-US" altLang="zh-CN" sz="2800">
                <a:latin typeface="Arial" panose="020B0604020202020204" pitchFamily="34" charset="0"/>
                <a:ea typeface="宋体" panose="02010600030101010101" pitchFamily="2" charset="-122"/>
              </a:rPr>
              <a:t>v</a:t>
            </a:r>
            <a:r>
              <a:rPr lang="zh-CN" altLang="en-US" sz="2800">
                <a:latin typeface="Arial" panose="020B0604020202020204" pitchFamily="34" charset="0"/>
                <a:ea typeface="宋体" panose="02010600030101010101" pitchFamily="2" charset="-122"/>
              </a:rPr>
              <a:t>1，和一个权重相乘，然后再加上一个偏置项。这两个运算的结果可作为非线性激活函数的输入，在给定输入 </a:t>
            </a:r>
            <a:r>
              <a:rPr lang="en-US" altLang="zh-CN" sz="2800">
                <a:latin typeface="Arial" panose="020B0604020202020204" pitchFamily="34" charset="0"/>
                <a:ea typeface="宋体" panose="02010600030101010101" pitchFamily="2" charset="-122"/>
              </a:rPr>
              <a:t>v1</a:t>
            </a:r>
            <a:r>
              <a:rPr lang="zh-CN" altLang="en-US" sz="2800">
                <a:latin typeface="Arial" panose="020B0604020202020204" pitchFamily="34" charset="0"/>
                <a:ea typeface="宋体" panose="02010600030101010101" pitchFamily="2" charset="-122"/>
              </a:rPr>
              <a:t>时激活函数能给出对应隐藏层节点的输出</a:t>
            </a:r>
            <a:endParaRPr lang="zh-CN" altLang="en-US" sz="28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1"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86722" name="文本框 2"/>
          <p:cNvSpPr txBox="1"/>
          <p:nvPr/>
        </p:nvSpPr>
        <p:spPr>
          <a:xfrm>
            <a:off x="363538" y="990600"/>
            <a:ext cx="8645525" cy="1814513"/>
          </a:xfrm>
          <a:prstGeom prst="rect">
            <a:avLst/>
          </a:prstGeom>
          <a:noFill/>
          <a:ln w="9525">
            <a:noFill/>
          </a:ln>
        </p:spPr>
        <p:txBody>
          <a:bodyPr wrap="square" anchor="t" anchorCtr="0">
            <a:spAutoFit/>
          </a:bodyPr>
          <a:p>
            <a:r>
              <a:rPr lang="zh-CN" altLang="en-US" sz="2800">
                <a:latin typeface="Arial" panose="020B0604020202020204" pitchFamily="34" charset="0"/>
                <a:ea typeface="宋体" panose="02010600030101010101" pitchFamily="2" charset="-122"/>
              </a:rPr>
              <a:t> RBM 可以被定义为对称二分图（symmetrical bipartite graph）。</a:t>
            </a:r>
            <a:endParaRPr lang="zh-CN" altLang="en-US" sz="2800">
              <a:latin typeface="Arial" panose="020B0604020202020204" pitchFamily="34" charset="0"/>
              <a:ea typeface="宋体" panose="02010600030101010101" pitchFamily="2" charset="-122"/>
            </a:endParaRPr>
          </a:p>
          <a:p>
            <a:r>
              <a:rPr lang="zh-CN" altLang="en-US" sz="2800">
                <a:latin typeface="Arial" panose="020B0604020202020204" pitchFamily="34" charset="0"/>
                <a:ea typeface="宋体" panose="02010600030101010101" pitchFamily="2" charset="-122"/>
              </a:rPr>
              <a:t>对称意味着每个可见节点都与一个隐藏节点相连（如下所示）。二分则意味着它具有两部分，或者两层。</a:t>
            </a:r>
            <a:endParaRPr lang="zh-CN" altLang="en-US" sz="2800">
              <a:latin typeface="Arial" panose="020B0604020202020204" pitchFamily="34" charset="0"/>
              <a:ea typeface="宋体" panose="02010600030101010101" pitchFamily="2" charset="-122"/>
            </a:endParaRPr>
          </a:p>
        </p:txBody>
      </p:sp>
      <p:pic>
        <p:nvPicPr>
          <p:cNvPr id="286723" name="图片 3"/>
          <p:cNvPicPr>
            <a:picLocks noChangeAspect="1"/>
          </p:cNvPicPr>
          <p:nvPr/>
        </p:nvPicPr>
        <p:blipFill>
          <a:blip r:embed="rId1"/>
          <a:stretch>
            <a:fillRect/>
          </a:stretch>
        </p:blipFill>
        <p:spPr>
          <a:xfrm>
            <a:off x="1524000" y="2805113"/>
            <a:ext cx="6096000" cy="3971925"/>
          </a:xfrm>
          <a:prstGeom prst="rect">
            <a:avLst/>
          </a:prstGeom>
          <a:noFill/>
          <a:ln w="9525">
            <a:noFill/>
          </a:ln>
        </p:spPr>
      </p:pic>
    </p:spTree>
  </p:cSld>
  <p:clrMapOvr>
    <a:masterClrMapping/>
  </p:clrMapOvr>
  <p:transition>
    <p:random/>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745"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87746" name="文本框 2"/>
          <p:cNvSpPr txBox="1"/>
          <p:nvPr/>
        </p:nvSpPr>
        <p:spPr>
          <a:xfrm>
            <a:off x="200025" y="990600"/>
            <a:ext cx="8809038" cy="1384300"/>
          </a:xfrm>
          <a:prstGeom prst="rect">
            <a:avLst/>
          </a:prstGeom>
          <a:noFill/>
          <a:ln w="9525">
            <a:noFill/>
          </a:ln>
        </p:spPr>
        <p:txBody>
          <a:bodyPr wrap="square" anchor="t" anchorCtr="0">
            <a:spAutoFit/>
          </a:bodyPr>
          <a:p>
            <a:r>
              <a:rPr lang="zh-CN" altLang="en-US" sz="2800">
                <a:latin typeface="Arial" panose="020B0604020202020204" pitchFamily="34" charset="0"/>
                <a:ea typeface="宋体" panose="02010600030101010101" pitchFamily="2" charset="-122"/>
              </a:rPr>
              <a:t>如何以一种无监督的方式通过自身来</a:t>
            </a:r>
            <a:r>
              <a:rPr lang="zh-CN" altLang="en-US" sz="2800" b="1">
                <a:latin typeface="Arial" panose="020B0604020202020204" pitchFamily="34" charset="0"/>
                <a:ea typeface="宋体" panose="02010600030101010101" pitchFamily="2" charset="-122"/>
              </a:rPr>
              <a:t>重建数据（</a:t>
            </a:r>
            <a:r>
              <a:rPr lang="en-US" altLang="zh-CN" sz="2800" b="1">
                <a:latin typeface="Arial" panose="020B0604020202020204" pitchFamily="34" charset="0"/>
                <a:ea typeface="宋体" panose="02010600030101010101" pitchFamily="2" charset="-122"/>
              </a:rPr>
              <a:t>reconstruction</a:t>
            </a:r>
            <a:r>
              <a:rPr lang="zh-CN" altLang="en-US" sz="2800" b="1">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a:t>
            </a:r>
            <a:endParaRPr lang="zh-CN" altLang="en-US" sz="2800">
              <a:latin typeface="Arial" panose="020B0604020202020204" pitchFamily="34" charset="0"/>
              <a:ea typeface="宋体" panose="02010600030101010101" pitchFamily="2" charset="-122"/>
            </a:endParaRPr>
          </a:p>
          <a:p>
            <a:r>
              <a:rPr lang="zh-CN" altLang="en-US" sz="2800">
                <a:latin typeface="Arial" panose="020B0604020202020204" pitchFamily="34" charset="0"/>
                <a:ea typeface="宋体" panose="02010600030101010101" pitchFamily="2" charset="-122"/>
              </a:rPr>
              <a:t>可见层和第一个隐藏层之间会存在数次前向和反向传播。</a:t>
            </a:r>
            <a:endParaRPr lang="zh-CN" altLang="en-US" sz="2800">
              <a:latin typeface="Arial" panose="020B0604020202020204" pitchFamily="34" charset="0"/>
              <a:ea typeface="宋体" panose="02010600030101010101" pitchFamily="2" charset="-122"/>
            </a:endParaRPr>
          </a:p>
        </p:txBody>
      </p:sp>
      <p:pic>
        <p:nvPicPr>
          <p:cNvPr id="287747" name="图片 3"/>
          <p:cNvPicPr>
            <a:picLocks noChangeAspect="1"/>
          </p:cNvPicPr>
          <p:nvPr/>
        </p:nvPicPr>
        <p:blipFill>
          <a:blip r:embed="rId1"/>
          <a:stretch>
            <a:fillRect/>
          </a:stretch>
        </p:blipFill>
        <p:spPr>
          <a:xfrm>
            <a:off x="1524000" y="2805113"/>
            <a:ext cx="6096000" cy="3971925"/>
          </a:xfrm>
          <a:prstGeom prst="rect">
            <a:avLst/>
          </a:prstGeom>
          <a:noFill/>
          <a:ln w="9525">
            <a:noFill/>
          </a:ln>
        </p:spPr>
      </p:pic>
    </p:spTree>
  </p:cSld>
  <p:clrMapOvr>
    <a:masterClrMapping/>
  </p:clrMapOvr>
  <p:transition>
    <p:random/>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8769" name="图片 1"/>
          <p:cNvPicPr>
            <a:picLocks noChangeAspect="1"/>
          </p:cNvPicPr>
          <p:nvPr/>
        </p:nvPicPr>
        <p:blipFill>
          <a:blip r:embed="rId1"/>
          <a:stretch>
            <a:fillRect/>
          </a:stretch>
        </p:blipFill>
        <p:spPr>
          <a:xfrm>
            <a:off x="1263650" y="3235325"/>
            <a:ext cx="7153275" cy="3609975"/>
          </a:xfrm>
          <a:prstGeom prst="rect">
            <a:avLst/>
          </a:prstGeom>
          <a:noFill/>
          <a:ln w="9525">
            <a:noFill/>
          </a:ln>
        </p:spPr>
      </p:pic>
      <p:sp>
        <p:nvSpPr>
          <p:cNvPr id="288770"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88771" name="文本框 2"/>
          <p:cNvSpPr txBox="1"/>
          <p:nvPr/>
        </p:nvSpPr>
        <p:spPr>
          <a:xfrm>
            <a:off x="200025" y="990600"/>
            <a:ext cx="8809038" cy="1814513"/>
          </a:xfrm>
          <a:prstGeom prst="rect">
            <a:avLst/>
          </a:prstGeom>
          <a:noFill/>
          <a:ln w="9525">
            <a:noFill/>
          </a:ln>
        </p:spPr>
        <p:txBody>
          <a:bodyPr wrap="square" anchor="t" anchorCtr="0">
            <a:spAutoFit/>
          </a:bodyPr>
          <a:p>
            <a:r>
              <a:rPr lang="zh-CN" altLang="en-US" sz="2800">
                <a:latin typeface="Arial" panose="020B0604020202020204" pitchFamily="34" charset="0"/>
                <a:ea typeface="宋体" panose="02010600030101010101" pitchFamily="2" charset="-122"/>
              </a:rPr>
              <a:t>在重建阶段，第一个隐藏层的激活状态变成了</a:t>
            </a:r>
            <a:r>
              <a:rPr lang="zh-CN" altLang="en-US" sz="2800" b="1">
                <a:latin typeface="Arial" panose="020B0604020202020204" pitchFamily="34" charset="0"/>
                <a:ea typeface="宋体" panose="02010600030101010101" pitchFamily="2" charset="-122"/>
              </a:rPr>
              <a:t>反向传递</a:t>
            </a:r>
            <a:r>
              <a:rPr lang="zh-CN" altLang="en-US" sz="2800">
                <a:latin typeface="Arial" panose="020B0604020202020204" pitchFamily="34" charset="0"/>
                <a:ea typeface="宋体" panose="02010600030101010101" pitchFamily="2" charset="-122"/>
              </a:rPr>
              <a:t>过程中的</a:t>
            </a:r>
            <a:r>
              <a:rPr lang="zh-CN" altLang="en-US" sz="2800" b="1">
                <a:latin typeface="Arial" panose="020B0604020202020204" pitchFamily="34" charset="0"/>
                <a:ea typeface="宋体" panose="02010600030101010101" pitchFamily="2" charset="-122"/>
              </a:rPr>
              <a:t>输入；</a:t>
            </a:r>
            <a:r>
              <a:rPr lang="zh-CN" altLang="en-US" sz="2800">
                <a:latin typeface="Arial" panose="020B0604020202020204" pitchFamily="34" charset="0"/>
                <a:ea typeface="宋体" panose="02010600030101010101" pitchFamily="2" charset="-122"/>
              </a:rPr>
              <a:t>每个连接边相同的</a:t>
            </a:r>
            <a:r>
              <a:rPr lang="zh-CN" altLang="en-US" sz="2800" b="1">
                <a:latin typeface="Arial" panose="020B0604020202020204" pitchFamily="34" charset="0"/>
                <a:ea typeface="宋体" panose="02010600030101010101" pitchFamily="2" charset="-122"/>
              </a:rPr>
              <a:t>权重相乘</a:t>
            </a:r>
            <a:r>
              <a:rPr lang="zh-CN" altLang="en-US" sz="2800">
                <a:latin typeface="Arial" panose="020B0604020202020204" pitchFamily="34" charset="0"/>
                <a:ea typeface="宋体" panose="02010600030101010101" pitchFamily="2" charset="-122"/>
              </a:rPr>
              <a:t>，就像 </a:t>
            </a:r>
            <a:r>
              <a:rPr lang="en-US" altLang="zh-CN" sz="2800">
                <a:latin typeface="Arial" panose="020B0604020202020204" pitchFamily="34" charset="0"/>
                <a:ea typeface="宋体" panose="02010600030101010101" pitchFamily="2" charset="-122"/>
              </a:rPr>
              <a:t>v</a:t>
            </a:r>
            <a:r>
              <a:rPr lang="zh-CN" altLang="en-US" sz="2800">
                <a:latin typeface="Arial" panose="020B0604020202020204" pitchFamily="34" charset="0"/>
                <a:ea typeface="宋体" panose="02010600030101010101" pitchFamily="2" charset="-122"/>
              </a:rPr>
              <a:t> 在前向传递的过程中随着权重调节一样。乘积和在每个可见节点处与可见层的偏置项相加；完成一次重建</a:t>
            </a:r>
            <a:endParaRPr lang="zh-CN" altLang="en-US" sz="28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0188" y="925513"/>
            <a:ext cx="8683625" cy="5908675"/>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RBM 的权重是随机初始化的，所以，重建结果和原始输入的差距通常会比较大。</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可以将 r 和输入值之间的差值看做重建误差；这个误差会沿着 RBM 的权重反向传播，以一个迭代学习的过程不断反向传播，直到达到某个误差最小值。</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在前向传递过程中，给定权重的情况下 RBM 会使用输入来预测节点的激活值</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在反向传播的过程中，RBM 尝试在给定激活值 a 的情况下估计输入 x 的概率。</a:t>
            </a:r>
            <a:endParaRPr lang="zh-CN" altLang="en-US" sz="2800">
              <a:latin typeface="Arial" panose="020B0604020202020204" pitchFamily="34" charset="0"/>
              <a:ea typeface="宋体" panose="02010600030101010101" pitchFamily="2" charset="-122"/>
            </a:endParaRPr>
          </a:p>
        </p:txBody>
      </p:sp>
      <p:sp>
        <p:nvSpPr>
          <p:cNvPr id="289794"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charRg st="110" end="14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charRg st="147" end="18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p:txBody>
          <a:bodyPr anchor="b" anchorCtr="0"/>
          <a:p>
            <a:endParaRPr lang="zh-CN" altLang="en-US"/>
          </a:p>
        </p:txBody>
      </p:sp>
      <p:pic>
        <p:nvPicPr>
          <p:cNvPr id="49154" name="内容占位符 2"/>
          <p:cNvPicPr>
            <a:picLocks noGrp="1" noChangeAspect="1"/>
          </p:cNvPicPr>
          <p:nvPr>
            <p:ph idx="1"/>
          </p:nvPr>
        </p:nvPicPr>
        <p:blipFill>
          <a:blip r:embed="rId1"/>
          <a:stretch>
            <a:fillRect/>
          </a:stretch>
        </p:blipFill>
        <p:spPr>
          <a:xfrm>
            <a:off x="169863" y="1381125"/>
            <a:ext cx="8804275" cy="4654550"/>
          </a:xfrm>
        </p:spPr>
      </p:pic>
      <p:pic>
        <p:nvPicPr>
          <p:cNvPr id="49155" name="图片 3"/>
          <p:cNvPicPr>
            <a:picLocks noChangeAspect="1"/>
          </p:cNvPicPr>
          <p:nvPr/>
        </p:nvPicPr>
        <p:blipFill>
          <a:blip r:embed="rId2"/>
          <a:stretch>
            <a:fillRect/>
          </a:stretch>
        </p:blipFill>
        <p:spPr>
          <a:xfrm>
            <a:off x="170180" y="2085975"/>
            <a:ext cx="8865870" cy="3949700"/>
          </a:xfrm>
          <a:prstGeom prst="rect">
            <a:avLst/>
          </a:prstGeom>
          <a:noFill/>
          <a:ln w="9525">
            <a:noFill/>
          </a:ln>
        </p:spPr>
      </p:pic>
      <p:sp>
        <p:nvSpPr>
          <p:cNvPr id="2" name="文本框 1"/>
          <p:cNvSpPr txBox="1"/>
          <p:nvPr/>
        </p:nvSpPr>
        <p:spPr>
          <a:xfrm>
            <a:off x="990600" y="-21541740"/>
            <a:ext cx="4572000" cy="5262245"/>
          </a:xfrm>
          <a:prstGeom prst="rect">
            <a:avLst/>
          </a:prstGeom>
          <a:noFill/>
        </p:spPr>
        <p:txBody>
          <a:bodyPr wrap="square" rtlCol="0" anchor="t">
            <a:spAutoFit/>
          </a:bodyPr>
          <a:p>
            <a:r>
              <a:rPr lang="zh-CN" altLang="en-US" sz="2400"/>
              <a:t>-90年代中期，由Vapnik等人发明的SVM算法诞生，很快就在若干个方面体现出了对比神经网络的优势: 无需调参;高效;全局最优解。SVM迅速打败了神经网络算法成为主流。</a:t>
            </a:r>
            <a:endParaRPr lang="zh-CN" altLang="en-US" sz="2400"/>
          </a:p>
          <a:p>
            <a:r>
              <a:rPr lang="zh-CN" altLang="en-US" sz="2400"/>
              <a:t>当时，标准神经网络MLP有3层神经元。SVM本质上可以看做一种2层网络，层数少，需要的样本量小。优化算法清晰、简单。</a:t>
            </a:r>
            <a:endParaRPr lang="zh-CN" altLang="en-US" sz="2400"/>
          </a:p>
          <a:p>
            <a:r>
              <a:rPr lang="zh-CN" altLang="en-US" sz="2400"/>
              <a:t>在1990年代，大量2层结构的优化算法模型提出，促使统计机器学习方法成为主流。人工神经网络则再次陷入低谷</a:t>
            </a:r>
            <a:endParaRPr lang="zh-CN" altLang="en-US" sz="2400"/>
          </a:p>
        </p:txBody>
      </p:sp>
      <p:sp>
        <p:nvSpPr>
          <p:cNvPr id="5" name="文本框 4"/>
          <p:cNvSpPr txBox="1"/>
          <p:nvPr>
            <p:custDataLst>
              <p:tags r:id="rId3"/>
            </p:custDataLst>
          </p:nvPr>
        </p:nvSpPr>
        <p:spPr>
          <a:xfrm>
            <a:off x="2286000" y="-9912985"/>
            <a:ext cx="4572000" cy="5262245"/>
          </a:xfrm>
          <a:prstGeom prst="rect">
            <a:avLst/>
          </a:prstGeom>
          <a:noFill/>
        </p:spPr>
        <p:txBody>
          <a:bodyPr wrap="square" rtlCol="0" anchor="t">
            <a:spAutoFit/>
          </a:bodyPr>
          <a:p>
            <a:r>
              <a:rPr lang="zh-CN" altLang="en-US" sz="2400"/>
              <a:t>-90年代中期，由Vapnik等人发明的SVM算法诞生，很快就在若干个方面体现出了对比神经网络的优势: 无需调参;高效;全局最优解。SVM迅速打败了神经网络算法成为主流。</a:t>
            </a:r>
            <a:endParaRPr lang="zh-CN" altLang="en-US" sz="2400"/>
          </a:p>
          <a:p>
            <a:r>
              <a:rPr lang="zh-CN" altLang="en-US" sz="2400"/>
              <a:t>当时，标准神经网络MLP有3层神经元。SVM本质上可以看做一种2层网络，层数少，需要的样本量小。优化算法清晰、简单。</a:t>
            </a:r>
            <a:endParaRPr lang="zh-CN" altLang="en-US" sz="2400"/>
          </a:p>
          <a:p>
            <a:r>
              <a:rPr lang="zh-CN" altLang="en-US" sz="2400"/>
              <a:t>在1990年代，大量2层结构的优化算法模型提出，促使统计机器学习方法成为主流。人工神经网络则再次陷入低谷</a:t>
            </a:r>
            <a:endParaRPr lang="zh-CN" altLang="en-US" sz="2400"/>
          </a:p>
        </p:txBody>
      </p:sp>
      <p:sp>
        <p:nvSpPr>
          <p:cNvPr id="8" name="文本框 7"/>
          <p:cNvSpPr txBox="1"/>
          <p:nvPr>
            <p:custDataLst>
              <p:tags r:id="rId4"/>
            </p:custDataLst>
          </p:nvPr>
        </p:nvSpPr>
        <p:spPr>
          <a:xfrm>
            <a:off x="2413000" y="-9785985"/>
            <a:ext cx="4572000" cy="5262245"/>
          </a:xfrm>
          <a:prstGeom prst="rect">
            <a:avLst/>
          </a:prstGeom>
          <a:noFill/>
        </p:spPr>
        <p:txBody>
          <a:bodyPr wrap="square" rtlCol="0" anchor="t">
            <a:spAutoFit/>
          </a:bodyPr>
          <a:p>
            <a:r>
              <a:rPr lang="zh-CN" altLang="en-US" sz="2400"/>
              <a:t>-90年代中期，由Vapnik等人发明的SVM算法诞生，很快就在若干个方面体现出了对比神经网络的优势: 无需调参;高效;全局最优解。SVM迅速打败了神经网络算法成为主流。</a:t>
            </a:r>
            <a:endParaRPr lang="zh-CN" altLang="en-US" sz="2400"/>
          </a:p>
          <a:p>
            <a:r>
              <a:rPr lang="zh-CN" altLang="en-US" sz="2400"/>
              <a:t>当时，标准神经网络MLP有3层神经元。SVM本质上可以看做一种2层网络，层数少，需要的样本量小。优化算法清晰、简单。</a:t>
            </a:r>
            <a:endParaRPr lang="zh-CN" altLang="en-US" sz="2400"/>
          </a:p>
          <a:p>
            <a:r>
              <a:rPr lang="zh-CN" altLang="en-US" sz="2400"/>
              <a:t>在1990年代，大量2层结构的优化算法模型提出，促使统计机器学习方法成为主流。人工神经网络则再次陷入低谷</a:t>
            </a:r>
            <a:endParaRPr lang="zh-CN" altLang="en-US" sz="2400"/>
          </a:p>
        </p:txBody>
      </p:sp>
      <p:sp>
        <p:nvSpPr>
          <p:cNvPr id="10" name="文本框 9"/>
          <p:cNvSpPr txBox="1"/>
          <p:nvPr>
            <p:custDataLst>
              <p:tags r:id="rId5"/>
            </p:custDataLst>
          </p:nvPr>
        </p:nvSpPr>
        <p:spPr>
          <a:xfrm>
            <a:off x="2540000" y="-9658985"/>
            <a:ext cx="4572000" cy="5262245"/>
          </a:xfrm>
          <a:prstGeom prst="rect">
            <a:avLst/>
          </a:prstGeom>
          <a:noFill/>
        </p:spPr>
        <p:txBody>
          <a:bodyPr wrap="square" rtlCol="0" anchor="t">
            <a:spAutoFit/>
          </a:bodyPr>
          <a:p>
            <a:r>
              <a:rPr lang="zh-CN" altLang="en-US" sz="2400"/>
              <a:t>-90年代中期，由Vapnik等人发明的SVM算法诞生，很快就在若干个方面体现出了对比神经网络的优势: 无需调参;高效;全局最优解。SVM迅速打败了神经网络算法成为主流。</a:t>
            </a:r>
            <a:endParaRPr lang="zh-CN" altLang="en-US" sz="2400"/>
          </a:p>
          <a:p>
            <a:r>
              <a:rPr lang="zh-CN" altLang="en-US" sz="2400"/>
              <a:t>当时，标准神经网络MLP有3层神经元。SVM本质上可以看做一种2层网络，层数少，需要的样本量小。优化算法清晰、简单。</a:t>
            </a:r>
            <a:endParaRPr lang="zh-CN" altLang="en-US" sz="2400"/>
          </a:p>
          <a:p>
            <a:r>
              <a:rPr lang="zh-CN" altLang="en-US" sz="2400"/>
              <a:t>在1990年代，大量2层结构的优化算法模型提出，促使统计机器学习方法成为主流。人工神经网络则再次陷入低谷</a:t>
            </a:r>
            <a:endParaRPr lang="zh-CN" altLang="en-US" sz="2400"/>
          </a:p>
        </p:txBody>
      </p:sp>
      <p:sp>
        <p:nvSpPr>
          <p:cNvPr id="11" name="文本框 10"/>
          <p:cNvSpPr txBox="1"/>
          <p:nvPr/>
        </p:nvSpPr>
        <p:spPr>
          <a:xfrm>
            <a:off x="170180" y="1981200"/>
            <a:ext cx="8804275" cy="4119245"/>
          </a:xfrm>
          <a:prstGeom prst="rect">
            <a:avLst/>
          </a:prstGeom>
          <a:noFill/>
        </p:spPr>
        <p:txBody>
          <a:bodyPr wrap="square" rtlCol="0">
            <a:noAutofit/>
          </a:bodyPr>
          <a:p>
            <a:pPr>
              <a:lnSpc>
                <a:spcPct val="120000"/>
              </a:lnSpc>
              <a:spcBef>
                <a:spcPts val="0"/>
              </a:spcBef>
              <a:spcAft>
                <a:spcPts val="0"/>
              </a:spcAft>
            </a:pPr>
            <a:r>
              <a:rPr lang="zh-CN" altLang="en-US" sz="2400"/>
              <a:t>-</a:t>
            </a:r>
            <a:r>
              <a:rPr lang="en-US" altLang="zh-CN" sz="2400"/>
              <a:t>- </a:t>
            </a:r>
            <a:r>
              <a:rPr lang="zh-CN" altLang="en-US" sz="2400"/>
              <a:t>90年代中期，由Vapnik等人发明的</a:t>
            </a:r>
            <a:r>
              <a:rPr lang="zh-CN" altLang="en-US" sz="2400">
                <a:solidFill>
                  <a:srgbClr val="FF0000"/>
                </a:solidFill>
              </a:rPr>
              <a:t>SVM算法诞生</a:t>
            </a:r>
            <a:endParaRPr lang="zh-CN" altLang="en-US" sz="2400"/>
          </a:p>
          <a:p>
            <a:pPr>
              <a:lnSpc>
                <a:spcPct val="120000"/>
              </a:lnSpc>
              <a:spcBef>
                <a:spcPts val="0"/>
              </a:spcBef>
              <a:spcAft>
                <a:spcPts val="0"/>
              </a:spcAft>
            </a:pPr>
            <a:r>
              <a:rPr lang="en-US" altLang="zh-CN" sz="2400"/>
              <a:t>-- </a:t>
            </a:r>
            <a:r>
              <a:rPr lang="zh-CN" altLang="en-US" sz="2400"/>
              <a:t>体现出了对比神经网络的优势：无需调参；高效；全局最优解。</a:t>
            </a:r>
            <a:r>
              <a:rPr lang="en-US" altLang="zh-CN" sz="2400"/>
              <a:t> </a:t>
            </a:r>
            <a:endParaRPr lang="en-US" altLang="zh-CN" sz="2400"/>
          </a:p>
          <a:p>
            <a:pPr>
              <a:lnSpc>
                <a:spcPct val="120000"/>
              </a:lnSpc>
              <a:spcBef>
                <a:spcPts val="0"/>
              </a:spcBef>
              <a:spcAft>
                <a:spcPts val="0"/>
              </a:spcAft>
            </a:pPr>
            <a:r>
              <a:rPr lang="en-US" altLang="zh-CN" sz="2400"/>
              <a:t>    </a:t>
            </a:r>
            <a:r>
              <a:rPr lang="zh-CN" altLang="en-US" sz="2400"/>
              <a:t>SVM迅速打败了神经网络算法成为主流。</a:t>
            </a:r>
            <a:endParaRPr lang="zh-CN" altLang="en-US" sz="2400"/>
          </a:p>
          <a:p>
            <a:pPr>
              <a:lnSpc>
                <a:spcPct val="120000"/>
              </a:lnSpc>
              <a:spcBef>
                <a:spcPts val="0"/>
              </a:spcBef>
              <a:spcAft>
                <a:spcPts val="0"/>
              </a:spcAft>
            </a:pPr>
            <a:endParaRPr lang="zh-CN" altLang="en-US" sz="2400"/>
          </a:p>
          <a:p>
            <a:pPr>
              <a:lnSpc>
                <a:spcPct val="120000"/>
              </a:lnSpc>
              <a:spcBef>
                <a:spcPts val="0"/>
              </a:spcBef>
              <a:spcAft>
                <a:spcPts val="0"/>
              </a:spcAft>
            </a:pPr>
            <a:r>
              <a:rPr lang="en-US" altLang="zh-CN" sz="2400"/>
              <a:t>-- </a:t>
            </a:r>
            <a:r>
              <a:rPr lang="zh-CN" altLang="en-US" sz="2400"/>
              <a:t>当时，标准神经网络MLP有3层神经元。</a:t>
            </a:r>
            <a:endParaRPr lang="zh-CN" altLang="en-US" sz="2400"/>
          </a:p>
          <a:p>
            <a:pPr>
              <a:lnSpc>
                <a:spcPct val="120000"/>
              </a:lnSpc>
              <a:spcBef>
                <a:spcPts val="0"/>
              </a:spcBef>
              <a:spcAft>
                <a:spcPts val="0"/>
              </a:spcAft>
            </a:pPr>
            <a:r>
              <a:rPr lang="en-US" altLang="zh-CN" sz="2400"/>
              <a:t>-- </a:t>
            </a:r>
            <a:r>
              <a:rPr lang="zh-CN" altLang="en-US" sz="2400"/>
              <a:t>SVM本质上可以看做一种2层网络，层数少，需要的样本量小。</a:t>
            </a:r>
            <a:r>
              <a:rPr lang="en-US" altLang="zh-CN" sz="2400"/>
              <a:t> </a:t>
            </a:r>
            <a:endParaRPr lang="en-US" altLang="zh-CN" sz="2400"/>
          </a:p>
          <a:p>
            <a:pPr>
              <a:lnSpc>
                <a:spcPct val="120000"/>
              </a:lnSpc>
              <a:spcBef>
                <a:spcPts val="0"/>
              </a:spcBef>
              <a:spcAft>
                <a:spcPts val="0"/>
              </a:spcAft>
            </a:pPr>
            <a:r>
              <a:rPr lang="en-US" altLang="zh-CN" sz="2400"/>
              <a:t>   </a:t>
            </a:r>
            <a:r>
              <a:rPr lang="zh-CN" altLang="en-US" sz="2400"/>
              <a:t>优化算法清晰、简单。</a:t>
            </a:r>
            <a:endParaRPr lang="zh-CN" altLang="en-US" sz="2400"/>
          </a:p>
          <a:p>
            <a:pPr>
              <a:lnSpc>
                <a:spcPct val="120000"/>
              </a:lnSpc>
              <a:spcBef>
                <a:spcPts val="0"/>
              </a:spcBef>
              <a:spcAft>
                <a:spcPts val="0"/>
              </a:spcAft>
            </a:pPr>
            <a:r>
              <a:rPr lang="en-US" altLang="zh-CN" sz="2400"/>
              <a:t>-- </a:t>
            </a:r>
            <a:r>
              <a:rPr lang="zh-CN" altLang="en-US" sz="2400"/>
              <a:t>在1990年代，大量2层结构的优化算法模型提出，促使统计机器学习方法成为主流。人工神经网络则再次陷入低谷</a:t>
            </a:r>
            <a:endParaRPr lang="zh-CN" altLang="en-US" sz="24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7" name="文本框 1"/>
          <p:cNvSpPr txBox="1"/>
          <p:nvPr/>
        </p:nvSpPr>
        <p:spPr>
          <a:xfrm>
            <a:off x="230188" y="925513"/>
            <a:ext cx="8683625" cy="2030412"/>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这两个概率估计将共同得到关于输入 x 和激活值 a 的联合概率分布，或者 p(x, a)</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b="1">
                <a:latin typeface="Arial" panose="020B0604020202020204" pitchFamily="34" charset="0"/>
                <a:ea typeface="宋体" panose="02010600030101010101" pitchFamily="2" charset="-122"/>
              </a:rPr>
              <a:t>重建是在预测原始输入的概率分布</a:t>
            </a:r>
            <a:r>
              <a:rPr lang="en-US" altLang="zh-CN" sz="2800" b="1">
                <a:latin typeface="Arial" panose="020B0604020202020204" pitchFamily="34" charset="0"/>
                <a:ea typeface="宋体" panose="02010600030101010101" pitchFamily="2" charset="-122"/>
              </a:rPr>
              <a:t>--被称之为生成学习</a:t>
            </a:r>
            <a:endParaRPr lang="en-US" altLang="zh-CN" sz="2800" b="1">
              <a:latin typeface="Arial" panose="020B0604020202020204" pitchFamily="34" charset="0"/>
              <a:ea typeface="宋体" panose="02010600030101010101" pitchFamily="2" charset="-122"/>
            </a:endParaRPr>
          </a:p>
        </p:txBody>
      </p:sp>
      <p:sp>
        <p:nvSpPr>
          <p:cNvPr id="290818"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90819" name="文本框 3"/>
          <p:cNvSpPr txBox="1"/>
          <p:nvPr/>
        </p:nvSpPr>
        <p:spPr>
          <a:xfrm>
            <a:off x="280988" y="3092450"/>
            <a:ext cx="8685212" cy="2030413"/>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若假设 RBM 的输入数据和重建结果是不同形状的正态曲线，它们只有部分重叠。</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怎么衡量重建的有效性呢？</a:t>
            </a:r>
            <a:endParaRPr lang="zh-CN" altLang="en-US" sz="28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1841" name="文本框 1"/>
          <p:cNvSpPr txBox="1"/>
          <p:nvPr/>
        </p:nvSpPr>
        <p:spPr>
          <a:xfrm>
            <a:off x="230188" y="925513"/>
            <a:ext cx="8683625" cy="1384300"/>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衡量输入数据的预测概率分布和真实分布之间的距离，RBM 使用 </a:t>
            </a:r>
            <a:r>
              <a:rPr lang="zh-CN" altLang="en-US" sz="2800" b="1">
                <a:latin typeface="Arial" panose="020B0604020202020204" pitchFamily="34" charset="0"/>
                <a:ea typeface="宋体" panose="02010600030101010101" pitchFamily="2" charset="-122"/>
              </a:rPr>
              <a:t>KL 散度</a:t>
            </a:r>
            <a:r>
              <a:rPr lang="zh-CN" altLang="en-US" sz="2800">
                <a:latin typeface="Arial" panose="020B0604020202020204" pitchFamily="34" charset="0"/>
                <a:ea typeface="宋体" panose="02010600030101010101" pitchFamily="2" charset="-122"/>
              </a:rPr>
              <a:t>来度量</a:t>
            </a:r>
            <a:r>
              <a:rPr lang="zh-CN" altLang="en-US" sz="2800" b="1">
                <a:latin typeface="Arial" panose="020B0604020202020204" pitchFamily="34" charset="0"/>
                <a:ea typeface="宋体" panose="02010600030101010101" pitchFamily="2" charset="-122"/>
              </a:rPr>
              <a:t>两个分布的相似性</a:t>
            </a:r>
            <a:r>
              <a:rPr lang="zh-CN" altLang="en-US" sz="2800">
                <a:latin typeface="Arial" panose="020B0604020202020204" pitchFamily="34" charset="0"/>
                <a:ea typeface="宋体" panose="02010600030101010101" pitchFamily="2" charset="-122"/>
              </a:rPr>
              <a:t>。</a:t>
            </a:r>
            <a:endParaRPr lang="zh-CN" altLang="en-US" sz="2800">
              <a:latin typeface="Arial" panose="020B0604020202020204" pitchFamily="34" charset="0"/>
              <a:ea typeface="宋体" panose="02010600030101010101" pitchFamily="2" charset="-122"/>
            </a:endParaRPr>
          </a:p>
        </p:txBody>
      </p:sp>
      <p:sp>
        <p:nvSpPr>
          <p:cNvPr id="291842"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91843" name="文本框 3"/>
          <p:cNvSpPr txBox="1"/>
          <p:nvPr/>
        </p:nvSpPr>
        <p:spPr>
          <a:xfrm>
            <a:off x="230188" y="2524125"/>
            <a:ext cx="8683625" cy="2676525"/>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KL 散度测量的是两条曲线的非重叠区域或者说发散区域，RBM 的优化算法尝试最小化这些区域。</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当共享权重与第一个隐藏层的激活值相乘时就可以得出原始输入的近似。</a:t>
            </a:r>
            <a:endParaRPr lang="zh-CN" altLang="en-US" sz="28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2865" name="图片 1"/>
          <p:cNvPicPr>
            <a:picLocks noChangeAspect="1"/>
          </p:cNvPicPr>
          <p:nvPr/>
        </p:nvPicPr>
        <p:blipFill>
          <a:blip r:embed="rId1"/>
          <a:stretch>
            <a:fillRect/>
          </a:stretch>
        </p:blipFill>
        <p:spPr>
          <a:xfrm>
            <a:off x="230188" y="2757488"/>
            <a:ext cx="8694737" cy="3732212"/>
          </a:xfrm>
          <a:prstGeom prst="rect">
            <a:avLst/>
          </a:prstGeom>
          <a:noFill/>
          <a:ln w="9525">
            <a:noFill/>
          </a:ln>
        </p:spPr>
      </p:pic>
      <p:sp>
        <p:nvSpPr>
          <p:cNvPr id="292866"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92867" name="文本框 2"/>
          <p:cNvSpPr txBox="1"/>
          <p:nvPr/>
        </p:nvSpPr>
        <p:spPr>
          <a:xfrm>
            <a:off x="230188" y="925513"/>
            <a:ext cx="8683625" cy="1384300"/>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图的左边是一组输入的概率分布 p 及其重构分布 q，图的右侧是它们的差的积分。</a:t>
            </a:r>
            <a:endParaRPr lang="zh-CN" altLang="en-US" sz="28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3889"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93890" name="文本框 2"/>
          <p:cNvSpPr txBox="1"/>
          <p:nvPr/>
        </p:nvSpPr>
        <p:spPr>
          <a:xfrm>
            <a:off x="230188" y="925513"/>
            <a:ext cx="8683625" cy="3322637"/>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迭代地根据它们产生的误差来调节权重，RBM 学会了逼近原始数据。可以说</a:t>
            </a:r>
            <a:r>
              <a:rPr lang="zh-CN" altLang="en-US" sz="2800" b="1">
                <a:latin typeface="Arial" panose="020B0604020202020204" pitchFamily="34" charset="0"/>
                <a:ea typeface="宋体" panose="02010600030101010101" pitchFamily="2" charset="-122"/>
              </a:rPr>
              <a:t>权重</a:t>
            </a:r>
            <a:r>
              <a:rPr lang="zh-CN" altLang="en-US" sz="2800">
                <a:latin typeface="Arial" panose="020B0604020202020204" pitchFamily="34" charset="0"/>
                <a:ea typeface="宋体" panose="02010600030101010101" pitchFamily="2" charset="-122"/>
              </a:rPr>
              <a:t>在慢慢地反映</a:t>
            </a:r>
            <a:r>
              <a:rPr lang="zh-CN" altLang="en-US" sz="2800" b="1">
                <a:latin typeface="Arial" panose="020B0604020202020204" pitchFamily="34" charset="0"/>
                <a:ea typeface="宋体" panose="02010600030101010101" pitchFamily="2" charset="-122"/>
              </a:rPr>
              <a:t>输入数据的结构</a:t>
            </a:r>
            <a:r>
              <a:rPr lang="zh-CN" altLang="en-US" sz="2800">
                <a:latin typeface="Arial" panose="020B0604020202020204" pitchFamily="34" charset="0"/>
                <a:ea typeface="宋体" panose="02010600030101010101" pitchFamily="2" charset="-122"/>
              </a:rPr>
              <a:t>，并通过</a:t>
            </a:r>
            <a:r>
              <a:rPr lang="zh-CN" altLang="en-US" sz="2800" b="1">
                <a:latin typeface="Arial" panose="020B0604020202020204" pitchFamily="34" charset="0"/>
                <a:ea typeface="宋体" panose="02010600030101010101" pitchFamily="2" charset="-122"/>
              </a:rPr>
              <a:t>隐藏层的激活值进行编码</a:t>
            </a:r>
            <a:r>
              <a:rPr lang="zh-CN" altLang="en-US" sz="2800">
                <a:latin typeface="Arial" panose="020B0604020202020204" pitchFamily="34" charset="0"/>
                <a:ea typeface="宋体" panose="02010600030101010101" pitchFamily="2" charset="-122"/>
              </a:rPr>
              <a:t>，学习过程就像两个概率分布在逐步重合。</a:t>
            </a:r>
            <a:endParaRPr lang="zh-CN" altLang="en-US" sz="2800">
              <a:latin typeface="Arial" panose="020B0604020202020204" pitchFamily="34" charset="0"/>
              <a:ea typeface="宋体" panose="02010600030101010101" pitchFamily="2" charset="-122"/>
            </a:endParaRPr>
          </a:p>
          <a:p>
            <a:pPr>
              <a:lnSpc>
                <a:spcPct val="150000"/>
              </a:lnSpc>
            </a:pPr>
            <a:endParaRPr lang="zh-CN" altLang="en-US" sz="2800">
              <a:latin typeface="Arial" panose="020B0604020202020204" pitchFamily="34" charset="0"/>
              <a:ea typeface="宋体" panose="02010600030101010101" pitchFamily="2" charset="-122"/>
            </a:endParaRPr>
          </a:p>
        </p:txBody>
      </p:sp>
      <p:pic>
        <p:nvPicPr>
          <p:cNvPr id="293891" name="图片 3"/>
          <p:cNvPicPr>
            <a:picLocks noChangeAspect="1"/>
          </p:cNvPicPr>
          <p:nvPr/>
        </p:nvPicPr>
        <p:blipFill>
          <a:blip r:embed="rId1"/>
          <a:stretch>
            <a:fillRect/>
          </a:stretch>
        </p:blipFill>
        <p:spPr>
          <a:xfrm>
            <a:off x="1717675" y="3522663"/>
            <a:ext cx="5511800" cy="3316287"/>
          </a:xfrm>
          <a:prstGeom prst="rect">
            <a:avLst/>
          </a:prstGeom>
          <a:noFill/>
          <a:ln w="9525">
            <a:noFill/>
          </a:ln>
        </p:spPr>
      </p:pic>
    </p:spTree>
  </p:cSld>
  <p:clrMapOvr>
    <a:masterClrMapping/>
  </p:clrMapOvr>
  <p:transition>
    <p:random/>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3"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3" name="文本框 2"/>
          <p:cNvSpPr txBox="1"/>
          <p:nvPr/>
        </p:nvSpPr>
        <p:spPr>
          <a:xfrm>
            <a:off x="230188" y="925513"/>
            <a:ext cx="8683625" cy="5262562"/>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想象一下仅输入狗和大象图片的 RBM，它只有两个输出节点，每个结点对应一种动物。</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在前向传递的过程中 RBM 会问自己这样的问题：在给定的这些像素下，我应该向哪个节点发送更强的信号呢，大象节点还是狗的节点？</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在反向传递的过程中 RBM 的问题是：给定一头大象的时候，应该期望那种像素分布？</a:t>
            </a:r>
            <a:endParaRPr lang="zh-CN" altLang="en-US" sz="2800">
              <a:latin typeface="Arial" panose="020B0604020202020204" pitchFamily="34" charset="0"/>
              <a:ea typeface="宋体" panose="02010600030101010101" pitchFamily="2" charset="-122"/>
            </a:endParaRPr>
          </a:p>
          <a:p>
            <a:pPr>
              <a:lnSpc>
                <a:spcPct val="150000"/>
              </a:lnSpc>
            </a:pPr>
            <a:endParaRPr lang="zh-CN" altLang="en-US" sz="280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41" end="10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104" end="14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5937"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95938" name="文本框 1"/>
          <p:cNvSpPr txBox="1"/>
          <p:nvPr/>
        </p:nvSpPr>
        <p:spPr>
          <a:xfrm>
            <a:off x="184150" y="974725"/>
            <a:ext cx="8350250" cy="5907088"/>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那就是</a:t>
            </a:r>
            <a:r>
              <a:rPr lang="zh-CN" altLang="en-US" sz="2800" b="1">
                <a:latin typeface="Arial" panose="020B0604020202020204" pitchFamily="34" charset="0"/>
                <a:ea typeface="宋体" panose="02010600030101010101" pitchFamily="2" charset="-122"/>
              </a:rPr>
              <a:t>联合概率分布</a:t>
            </a:r>
            <a:r>
              <a:rPr lang="zh-CN" altLang="en-US" sz="2800">
                <a:latin typeface="Arial" panose="020B0604020202020204" pitchFamily="34" charset="0"/>
                <a:ea typeface="宋体" panose="02010600030101010101" pitchFamily="2" charset="-122"/>
              </a:rPr>
              <a:t>：给定 a 时 x 的概率以及给定 x 时 a 的概率，可以根据 RBM 两层之间的</a:t>
            </a:r>
            <a:r>
              <a:rPr lang="zh-CN" altLang="en-US" sz="2800" b="1">
                <a:latin typeface="Arial" panose="020B0604020202020204" pitchFamily="34" charset="0"/>
                <a:ea typeface="宋体" panose="02010600030101010101" pitchFamily="2" charset="-122"/>
              </a:rPr>
              <a:t>共享权重而确定</a:t>
            </a:r>
            <a:r>
              <a:rPr lang="zh-CN" altLang="en-US" sz="2800">
                <a:latin typeface="Arial" panose="020B0604020202020204" pitchFamily="34" charset="0"/>
                <a:ea typeface="宋体" panose="02010600030101010101" pitchFamily="2" charset="-122"/>
              </a:rPr>
              <a:t>。</a:t>
            </a:r>
            <a:endParaRPr lang="zh-CN" altLang="en-US" sz="2800">
              <a:latin typeface="Arial" panose="020B0604020202020204" pitchFamily="34" charset="0"/>
              <a:ea typeface="宋体" panose="02010600030101010101" pitchFamily="2" charset="-122"/>
            </a:endParaRPr>
          </a:p>
          <a:p>
            <a:pPr>
              <a:lnSpc>
                <a:spcPct val="150000"/>
              </a:lnSpc>
            </a:pP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从某种意义上而言，</a:t>
            </a:r>
            <a:r>
              <a:rPr lang="zh-CN" altLang="en-US" sz="2800" b="1">
                <a:latin typeface="Arial" panose="020B0604020202020204" pitchFamily="34" charset="0"/>
                <a:ea typeface="宋体" panose="02010600030101010101" pitchFamily="2" charset="-122"/>
              </a:rPr>
              <a:t>学习重建</a:t>
            </a:r>
            <a:r>
              <a:rPr lang="zh-CN" altLang="en-US" sz="2800">
                <a:latin typeface="Arial" panose="020B0604020202020204" pitchFamily="34" charset="0"/>
                <a:ea typeface="宋体" panose="02010600030101010101" pitchFamily="2" charset="-122"/>
              </a:rPr>
              <a:t>的过程就是学习在给定的图像集合下，哪些像素会倾向于</a:t>
            </a:r>
            <a:r>
              <a:rPr lang="zh-CN" altLang="en-US" sz="2800" b="1">
                <a:latin typeface="Arial" panose="020B0604020202020204" pitchFamily="34" charset="0"/>
                <a:ea typeface="宋体" panose="02010600030101010101" pitchFamily="2" charset="-122"/>
              </a:rPr>
              <a:t>同时出现</a:t>
            </a:r>
            <a:r>
              <a:rPr lang="zh-CN" altLang="en-US" sz="2800">
                <a:latin typeface="Arial" panose="020B0604020202020204" pitchFamily="34" charset="0"/>
                <a:ea typeface="宋体" panose="02010600030101010101" pitchFamily="2" charset="-122"/>
              </a:rPr>
              <a:t>。</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由深层网络的隐藏层节点所产生的</a:t>
            </a:r>
            <a:r>
              <a:rPr lang="zh-CN" altLang="en-US" sz="2800" b="1">
                <a:latin typeface="Arial" panose="020B0604020202020204" pitchFamily="34" charset="0"/>
                <a:ea typeface="宋体" panose="02010600030101010101" pitchFamily="2" charset="-122"/>
              </a:rPr>
              <a:t>激活状态表现出来的共现现象</a:t>
            </a:r>
            <a:endParaRPr lang="zh-CN" altLang="en-US" sz="2800" b="1">
              <a:latin typeface="Arial" panose="020B0604020202020204" pitchFamily="34" charset="0"/>
              <a:ea typeface="宋体" panose="02010600030101010101" pitchFamily="2" charset="-122"/>
            </a:endParaRPr>
          </a:p>
          <a:p>
            <a:pPr>
              <a:lnSpc>
                <a:spcPct val="150000"/>
              </a:lnSpc>
            </a:pPr>
            <a:endParaRPr lang="zh-CN" altLang="en-US" sz="2800" b="1">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61"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296962" name="文本框 1"/>
          <p:cNvSpPr txBox="1"/>
          <p:nvPr/>
        </p:nvSpPr>
        <p:spPr>
          <a:xfrm>
            <a:off x="184150" y="974725"/>
            <a:ext cx="8350250" cy="3322638"/>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 RBM 有</a:t>
            </a:r>
            <a:r>
              <a:rPr lang="zh-CN" altLang="en-US" sz="2800" b="1">
                <a:latin typeface="Arial" panose="020B0604020202020204" pitchFamily="34" charset="0"/>
                <a:ea typeface="宋体" panose="02010600030101010101" pitchFamily="2" charset="-122"/>
              </a:rPr>
              <a:t>两个偏置项</a:t>
            </a:r>
            <a:r>
              <a:rPr lang="zh-CN" altLang="en-US" sz="2800">
                <a:latin typeface="Arial" panose="020B0604020202020204" pitchFamily="34" charset="0"/>
                <a:ea typeface="宋体" panose="02010600030101010101" pitchFamily="2" charset="-122"/>
              </a:rPr>
              <a:t>。</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这是有别于其它自动编码器的一个方面。</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隐藏层的偏置项有助于 RBM 在前向传递中获得非零激活值；</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可见层的偏置有助于 RBM 学习后向传递中的重建。</a:t>
            </a:r>
            <a:endParaRPr lang="zh-CN" altLang="en-US" sz="28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985"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sz="3600" dirty="0">
                <a:solidFill>
                  <a:schemeClr val="bg1"/>
                </a:solidFill>
                <a:latin typeface="Times New Roman" panose="02020603050405020304" pitchFamily="18" charset="0"/>
                <a:ea typeface="黑体" panose="02010609060101010101" pitchFamily="2" charset="-122"/>
              </a:rPr>
              <a:t>多层受限玻尔兹曼机</a:t>
            </a:r>
            <a:endParaRPr lang="zh-CN" sz="3600" dirty="0">
              <a:solidFill>
                <a:schemeClr val="bg1"/>
              </a:solidFill>
              <a:latin typeface="Times New Roman" panose="02020603050405020304" pitchFamily="18" charset="0"/>
              <a:ea typeface="黑体" panose="02010609060101010101" pitchFamily="2" charset="-122"/>
            </a:endParaRPr>
          </a:p>
        </p:txBody>
      </p:sp>
      <p:sp>
        <p:nvSpPr>
          <p:cNvPr id="297986" name="文本框 1"/>
          <p:cNvSpPr txBox="1"/>
          <p:nvPr/>
        </p:nvSpPr>
        <p:spPr>
          <a:xfrm>
            <a:off x="184150" y="974725"/>
            <a:ext cx="8350250" cy="5907088"/>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多层受限玻尔兹曼机</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RBM 学到了与第一隐藏层激活值有关的输入数据的结构，那么数据就会沿着网络向下传递一层。</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第一个隐藏层就成为了新的可见层或输入层。这一层的激活值会和第二个隐藏层的权重相乘，以产生另一组的激活。</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对于每一个新的隐藏层，权重都会通过迭代反复调整，直至该层能够逼近来自于前一层的输入</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b="1">
                <a:latin typeface="Arial" panose="020B0604020202020204" pitchFamily="34" charset="0"/>
                <a:ea typeface="宋体" panose="02010600030101010101" pitchFamily="2" charset="-122"/>
              </a:rPr>
              <a:t>这是贪婪的、逐层的、无监督的预训练。</a:t>
            </a:r>
            <a:endParaRPr lang="zh-CN" altLang="en-US" sz="2800" b="1">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9009"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sz="3600" dirty="0">
                <a:solidFill>
                  <a:schemeClr val="bg1"/>
                </a:solidFill>
                <a:latin typeface="Times New Roman" panose="02020603050405020304" pitchFamily="18" charset="0"/>
                <a:ea typeface="黑体" panose="02010609060101010101" pitchFamily="2" charset="-122"/>
              </a:rPr>
              <a:t>多层受限玻尔兹曼机</a:t>
            </a:r>
            <a:endParaRPr lang="zh-CN" sz="3600" dirty="0">
              <a:solidFill>
                <a:schemeClr val="bg1"/>
              </a:solidFill>
              <a:latin typeface="Times New Roman" panose="02020603050405020304" pitchFamily="18" charset="0"/>
              <a:ea typeface="黑体" panose="02010609060101010101" pitchFamily="2" charset="-122"/>
            </a:endParaRPr>
          </a:p>
        </p:txBody>
      </p:sp>
      <p:sp>
        <p:nvSpPr>
          <p:cNvPr id="299010" name="文本框 1"/>
          <p:cNvSpPr txBox="1"/>
          <p:nvPr/>
        </p:nvSpPr>
        <p:spPr>
          <a:xfrm>
            <a:off x="184150" y="974725"/>
            <a:ext cx="8350250" cy="4568825"/>
          </a:xfrm>
          <a:prstGeom prst="rect">
            <a:avLst/>
          </a:prstGeom>
          <a:noFill/>
          <a:ln w="9525">
            <a:noFill/>
          </a:ln>
        </p:spPr>
        <p:txBody>
          <a:bodyPr wrap="square" anchor="t" anchorCtr="0">
            <a:spAutoFit/>
          </a:bodyPr>
          <a:p>
            <a:pPr>
              <a:lnSpc>
                <a:spcPct val="150000"/>
              </a:lnSpc>
            </a:pPr>
            <a:r>
              <a:rPr lang="zh-CN" altLang="en-US" sz="2800">
                <a:latin typeface="Arial" panose="020B0604020202020204" pitchFamily="34" charset="0"/>
                <a:ea typeface="宋体" panose="02010600030101010101" pitchFamily="2" charset="-122"/>
              </a:rPr>
              <a:t>这些权重早已接近数据的特征，所以在使用深度信念网络进行图像分类的时候，后续的监督学习阶段可以更简单地学习。</a:t>
            </a:r>
            <a:endParaRPr lang="zh-CN" altLang="en-US" sz="2800">
              <a:latin typeface="Arial" panose="020B0604020202020204" pitchFamily="34" charset="0"/>
              <a:ea typeface="宋体" panose="02010600030101010101" pitchFamily="2" charset="-122"/>
            </a:endParaRPr>
          </a:p>
          <a:p>
            <a:pPr>
              <a:lnSpc>
                <a:spcPct val="150000"/>
              </a:lnSpc>
            </a:pPr>
            <a:r>
              <a:rPr lang="zh-CN" altLang="en-US" sz="2800">
                <a:latin typeface="Arial" panose="020B0604020202020204" pitchFamily="34" charset="0"/>
                <a:ea typeface="宋体" panose="02010600030101010101" pitchFamily="2" charset="-122"/>
              </a:rPr>
              <a:t>RBM</a:t>
            </a:r>
            <a:r>
              <a:rPr lang="en-US" altLang="zh-CN" sz="2800">
                <a:latin typeface="Arial" panose="020B0604020202020204" pitchFamily="34" charset="0"/>
                <a:ea typeface="宋体" panose="02010600030101010101" pitchFamily="2" charset="-122"/>
              </a:rPr>
              <a:t>--合适的权重初始化</a:t>
            </a:r>
            <a:endParaRPr lang="en-US" altLang="zh-CN" sz="2800">
              <a:latin typeface="Arial" panose="020B0604020202020204" pitchFamily="34" charset="0"/>
              <a:ea typeface="宋体" panose="02010600030101010101" pitchFamily="2" charset="-122"/>
            </a:endParaRPr>
          </a:p>
          <a:p>
            <a:pPr>
              <a:lnSpc>
                <a:spcPct val="150000"/>
              </a:lnSpc>
            </a:pPr>
            <a:endParaRPr lang="en-US" altLang="zh-CN" sz="2800">
              <a:latin typeface="Arial" panose="020B0604020202020204" pitchFamily="34" charset="0"/>
              <a:ea typeface="宋体" panose="02010600030101010101" pitchFamily="2" charset="-122"/>
            </a:endParaRPr>
          </a:p>
          <a:p>
            <a:pPr>
              <a:lnSpc>
                <a:spcPct val="150000"/>
              </a:lnSpc>
            </a:pPr>
            <a:r>
              <a:rPr lang="en-US" altLang="zh-CN" sz="1800">
                <a:latin typeface="Arial" panose="020B0604020202020204" pitchFamily="34" charset="0"/>
                <a:ea typeface="宋体" panose="02010600030101010101" pitchFamily="2" charset="-122"/>
              </a:rPr>
              <a:t>https://github.com/deeplearning4j/dl4j-examples/blob/master/dl4j-examples/src/main/java/org/deeplearning4j/examples/unsupervised/deepbelief/DeepAutoEncoderExample.java</a:t>
            </a:r>
            <a:endParaRPr lang="en-US" altLang="zh-CN" sz="18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0033"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00034" name="图片 2"/>
          <p:cNvPicPr>
            <a:picLocks noChangeAspect="1"/>
          </p:cNvPicPr>
          <p:nvPr/>
        </p:nvPicPr>
        <p:blipFill>
          <a:blip r:embed="rId1"/>
          <a:stretch>
            <a:fillRect/>
          </a:stretch>
        </p:blipFill>
        <p:spPr>
          <a:xfrm>
            <a:off x="195263" y="841375"/>
            <a:ext cx="8753475" cy="5915025"/>
          </a:xfrm>
          <a:prstGeom prst="rect">
            <a:avLst/>
          </a:prstGeom>
          <a:noFill/>
          <a:ln w="9525">
            <a:noFill/>
          </a:ln>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0177" name="标题 1"/>
          <p:cNvSpPr>
            <a:spLocks noGrp="1"/>
          </p:cNvSpPr>
          <p:nvPr>
            <p:ph type="title"/>
          </p:nvPr>
        </p:nvSpPr>
        <p:spPr/>
        <p:txBody>
          <a:bodyPr anchor="b" anchorCtr="0"/>
          <a:p>
            <a:endParaRPr lang="zh-CN" altLang="en-US"/>
          </a:p>
        </p:txBody>
      </p:sp>
      <p:pic>
        <p:nvPicPr>
          <p:cNvPr id="50178" name="内容占位符 2"/>
          <p:cNvPicPr>
            <a:picLocks noGrp="1" noChangeAspect="1"/>
          </p:cNvPicPr>
          <p:nvPr>
            <p:ph idx="1"/>
          </p:nvPr>
        </p:nvPicPr>
        <p:blipFill>
          <a:blip r:embed="rId1"/>
          <a:stretch>
            <a:fillRect/>
          </a:stretch>
        </p:blipFill>
        <p:spPr>
          <a:xfrm>
            <a:off x="90488" y="1228725"/>
            <a:ext cx="8905875" cy="4710113"/>
          </a:xfrm>
        </p:spPr>
      </p:pic>
    </p:spTree>
  </p:cSld>
  <p:clrMapOvr>
    <a:masterClrMapping/>
  </p:clrMapOvr>
  <p:transition>
    <p:random/>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1057"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01058" name="图片 1"/>
          <p:cNvPicPr>
            <a:picLocks noChangeAspect="1"/>
          </p:cNvPicPr>
          <p:nvPr/>
        </p:nvPicPr>
        <p:blipFill>
          <a:blip r:embed="rId1"/>
          <a:stretch>
            <a:fillRect/>
          </a:stretch>
        </p:blipFill>
        <p:spPr>
          <a:xfrm>
            <a:off x="1588" y="887413"/>
            <a:ext cx="9142412" cy="4383087"/>
          </a:xfrm>
          <a:prstGeom prst="rect">
            <a:avLst/>
          </a:prstGeom>
          <a:noFill/>
          <a:ln w="9525">
            <a:noFill/>
          </a:ln>
        </p:spPr>
      </p:pic>
      <p:pic>
        <p:nvPicPr>
          <p:cNvPr id="301059" name="图片 2"/>
          <p:cNvPicPr>
            <a:picLocks noChangeAspect="1"/>
          </p:cNvPicPr>
          <p:nvPr/>
        </p:nvPicPr>
        <p:blipFill>
          <a:blip r:embed="rId2"/>
          <a:stretch>
            <a:fillRect/>
          </a:stretch>
        </p:blipFill>
        <p:spPr>
          <a:xfrm>
            <a:off x="-4762" y="5419725"/>
            <a:ext cx="9148762" cy="1457325"/>
          </a:xfrm>
          <a:prstGeom prst="rect">
            <a:avLst/>
          </a:prstGeom>
          <a:noFill/>
          <a:ln w="9525">
            <a:noFill/>
          </a:ln>
        </p:spPr>
      </p:pic>
    </p:spTree>
  </p:cSld>
  <p:clrMapOvr>
    <a:masterClrMapping/>
  </p:clrMapOvr>
  <p:transition>
    <p:random/>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2081"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02082" name="图片 1"/>
          <p:cNvPicPr>
            <a:picLocks noChangeAspect="1"/>
          </p:cNvPicPr>
          <p:nvPr/>
        </p:nvPicPr>
        <p:blipFill>
          <a:blip r:embed="rId1"/>
          <a:stretch>
            <a:fillRect/>
          </a:stretch>
        </p:blipFill>
        <p:spPr>
          <a:xfrm>
            <a:off x="0" y="987425"/>
            <a:ext cx="9159875" cy="2025650"/>
          </a:xfrm>
          <a:prstGeom prst="rect">
            <a:avLst/>
          </a:prstGeom>
          <a:noFill/>
          <a:ln w="9525">
            <a:noFill/>
          </a:ln>
        </p:spPr>
      </p:pic>
      <p:pic>
        <p:nvPicPr>
          <p:cNvPr id="302083" name="图片 3"/>
          <p:cNvPicPr>
            <a:picLocks noChangeAspect="1"/>
          </p:cNvPicPr>
          <p:nvPr/>
        </p:nvPicPr>
        <p:blipFill>
          <a:blip r:embed="rId2"/>
          <a:stretch>
            <a:fillRect/>
          </a:stretch>
        </p:blipFill>
        <p:spPr>
          <a:xfrm>
            <a:off x="2195513" y="3625850"/>
            <a:ext cx="4567237" cy="2543175"/>
          </a:xfrm>
          <a:prstGeom prst="rect">
            <a:avLst/>
          </a:prstGeom>
          <a:noFill/>
          <a:ln w="9525">
            <a:noFill/>
          </a:ln>
        </p:spPr>
      </p:pic>
    </p:spTree>
  </p:cSld>
  <p:clrMapOvr>
    <a:masterClrMapping/>
  </p:clrMapOvr>
  <p:transition>
    <p:random/>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3105"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03106" name="图片 1"/>
          <p:cNvPicPr>
            <a:picLocks noChangeAspect="1"/>
          </p:cNvPicPr>
          <p:nvPr/>
        </p:nvPicPr>
        <p:blipFill>
          <a:blip r:embed="rId1"/>
          <a:stretch>
            <a:fillRect/>
          </a:stretch>
        </p:blipFill>
        <p:spPr>
          <a:xfrm>
            <a:off x="0" y="765175"/>
            <a:ext cx="9202738" cy="4121150"/>
          </a:xfrm>
          <a:prstGeom prst="rect">
            <a:avLst/>
          </a:prstGeom>
          <a:noFill/>
          <a:ln w="9525">
            <a:noFill/>
          </a:ln>
        </p:spPr>
      </p:pic>
      <p:pic>
        <p:nvPicPr>
          <p:cNvPr id="303107" name="图片 2"/>
          <p:cNvPicPr>
            <a:picLocks noChangeAspect="1"/>
          </p:cNvPicPr>
          <p:nvPr/>
        </p:nvPicPr>
        <p:blipFill>
          <a:blip r:embed="rId2"/>
          <a:stretch>
            <a:fillRect/>
          </a:stretch>
        </p:blipFill>
        <p:spPr>
          <a:xfrm>
            <a:off x="6908800" y="3698875"/>
            <a:ext cx="914400" cy="1273175"/>
          </a:xfrm>
          <a:prstGeom prst="rect">
            <a:avLst/>
          </a:prstGeom>
          <a:noFill/>
          <a:ln w="9525">
            <a:noFill/>
          </a:ln>
        </p:spPr>
      </p:pic>
      <p:pic>
        <p:nvPicPr>
          <p:cNvPr id="303108" name="图片 3"/>
          <p:cNvPicPr>
            <a:picLocks noChangeAspect="1"/>
          </p:cNvPicPr>
          <p:nvPr/>
        </p:nvPicPr>
        <p:blipFill>
          <a:blip r:embed="rId2"/>
          <a:stretch>
            <a:fillRect/>
          </a:stretch>
        </p:blipFill>
        <p:spPr>
          <a:xfrm>
            <a:off x="6465888" y="3979863"/>
            <a:ext cx="914400" cy="915987"/>
          </a:xfrm>
          <a:prstGeom prst="rect">
            <a:avLst/>
          </a:prstGeom>
          <a:noFill/>
          <a:ln w="9525">
            <a:noFill/>
          </a:ln>
        </p:spPr>
      </p:pic>
    </p:spTree>
  </p:cSld>
  <p:clrMapOvr>
    <a:masterClrMapping/>
  </p:clrMapOvr>
  <p:transition>
    <p:random/>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29"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04130" name="图片 1"/>
          <p:cNvPicPr>
            <a:picLocks noChangeAspect="1"/>
          </p:cNvPicPr>
          <p:nvPr/>
        </p:nvPicPr>
        <p:blipFill>
          <a:blip r:embed="rId1"/>
          <a:stretch>
            <a:fillRect/>
          </a:stretch>
        </p:blipFill>
        <p:spPr>
          <a:xfrm>
            <a:off x="31750" y="1504950"/>
            <a:ext cx="9080500" cy="3282950"/>
          </a:xfrm>
          <a:prstGeom prst="rect">
            <a:avLst/>
          </a:prstGeom>
          <a:noFill/>
          <a:ln w="9525">
            <a:noFill/>
          </a:ln>
        </p:spPr>
      </p:pic>
      <p:pic>
        <p:nvPicPr>
          <p:cNvPr id="304131" name="图片 2"/>
          <p:cNvPicPr>
            <a:picLocks noChangeAspect="1"/>
          </p:cNvPicPr>
          <p:nvPr/>
        </p:nvPicPr>
        <p:blipFill>
          <a:blip r:embed="rId2"/>
          <a:stretch>
            <a:fillRect/>
          </a:stretch>
        </p:blipFill>
        <p:spPr>
          <a:xfrm>
            <a:off x="357188" y="5006975"/>
            <a:ext cx="8058150" cy="352425"/>
          </a:xfrm>
          <a:prstGeom prst="rect">
            <a:avLst/>
          </a:prstGeom>
          <a:noFill/>
          <a:ln w="9525">
            <a:noFill/>
          </a:ln>
        </p:spPr>
      </p:pic>
      <p:pic>
        <p:nvPicPr>
          <p:cNvPr id="304132" name="图片 3"/>
          <p:cNvPicPr>
            <a:picLocks noChangeAspect="1"/>
          </p:cNvPicPr>
          <p:nvPr/>
        </p:nvPicPr>
        <p:blipFill>
          <a:blip r:embed="rId3"/>
          <a:stretch>
            <a:fillRect/>
          </a:stretch>
        </p:blipFill>
        <p:spPr>
          <a:xfrm>
            <a:off x="1876425" y="5359400"/>
            <a:ext cx="4362450" cy="400050"/>
          </a:xfrm>
          <a:prstGeom prst="rect">
            <a:avLst/>
          </a:prstGeom>
          <a:noFill/>
          <a:ln w="9525">
            <a:noFill/>
          </a:ln>
        </p:spPr>
      </p:pic>
    </p:spTree>
  </p:cSld>
  <p:clrMapOvr>
    <a:masterClrMapping/>
  </p:clrMapOvr>
  <p:transition>
    <p:random/>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5153"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05154" name="图片 1"/>
          <p:cNvPicPr>
            <a:picLocks noChangeAspect="1"/>
          </p:cNvPicPr>
          <p:nvPr/>
        </p:nvPicPr>
        <p:blipFill>
          <a:blip r:embed="rId1"/>
          <a:stretch>
            <a:fillRect/>
          </a:stretch>
        </p:blipFill>
        <p:spPr>
          <a:xfrm>
            <a:off x="76200" y="765175"/>
            <a:ext cx="9015413" cy="4730750"/>
          </a:xfrm>
          <a:prstGeom prst="rect">
            <a:avLst/>
          </a:prstGeom>
          <a:noFill/>
          <a:ln w="9525">
            <a:noFill/>
          </a:ln>
        </p:spPr>
      </p:pic>
      <p:pic>
        <p:nvPicPr>
          <p:cNvPr id="305155" name="图片 2"/>
          <p:cNvPicPr>
            <a:picLocks noChangeAspect="1"/>
          </p:cNvPicPr>
          <p:nvPr/>
        </p:nvPicPr>
        <p:blipFill>
          <a:blip r:embed="rId2"/>
          <a:stretch>
            <a:fillRect/>
          </a:stretch>
        </p:blipFill>
        <p:spPr>
          <a:xfrm>
            <a:off x="47625" y="5476875"/>
            <a:ext cx="9012238" cy="1123950"/>
          </a:xfrm>
          <a:prstGeom prst="rect">
            <a:avLst/>
          </a:prstGeom>
          <a:noFill/>
          <a:ln w="9525">
            <a:noFill/>
          </a:ln>
        </p:spPr>
      </p:pic>
    </p:spTree>
  </p:cSld>
  <p:clrMapOvr>
    <a:masterClrMapping/>
  </p:clrMapOvr>
  <p:transition>
    <p:random/>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6177"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06178" name="图片 1"/>
          <p:cNvPicPr>
            <a:picLocks noChangeAspect="1"/>
          </p:cNvPicPr>
          <p:nvPr/>
        </p:nvPicPr>
        <p:blipFill>
          <a:blip r:embed="rId1"/>
          <a:stretch>
            <a:fillRect/>
          </a:stretch>
        </p:blipFill>
        <p:spPr>
          <a:xfrm>
            <a:off x="17463" y="2354263"/>
            <a:ext cx="9126537" cy="2147887"/>
          </a:xfrm>
          <a:prstGeom prst="rect">
            <a:avLst/>
          </a:prstGeom>
          <a:noFill/>
          <a:ln w="9525">
            <a:noFill/>
          </a:ln>
        </p:spPr>
      </p:pic>
    </p:spTree>
  </p:cSld>
  <p:clrMapOvr>
    <a:masterClrMapping/>
  </p:clrMapOvr>
  <p:transition>
    <p:random/>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01"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07202" name="图片 1"/>
          <p:cNvPicPr>
            <a:picLocks noChangeAspect="1"/>
          </p:cNvPicPr>
          <p:nvPr/>
        </p:nvPicPr>
        <p:blipFill>
          <a:blip r:embed="rId1"/>
          <a:stretch>
            <a:fillRect/>
          </a:stretch>
        </p:blipFill>
        <p:spPr>
          <a:xfrm>
            <a:off x="69850" y="114300"/>
            <a:ext cx="9074150" cy="5499100"/>
          </a:xfrm>
          <a:prstGeom prst="rect">
            <a:avLst/>
          </a:prstGeom>
          <a:noFill/>
          <a:ln w="9525">
            <a:noFill/>
          </a:ln>
        </p:spPr>
      </p:pic>
      <p:pic>
        <p:nvPicPr>
          <p:cNvPr id="307203" name="图片 2"/>
          <p:cNvPicPr>
            <a:picLocks noChangeAspect="1"/>
          </p:cNvPicPr>
          <p:nvPr/>
        </p:nvPicPr>
        <p:blipFill>
          <a:blip r:embed="rId2"/>
          <a:stretch>
            <a:fillRect/>
          </a:stretch>
        </p:blipFill>
        <p:spPr>
          <a:xfrm>
            <a:off x="477838" y="5613400"/>
            <a:ext cx="8258175" cy="428625"/>
          </a:xfrm>
          <a:prstGeom prst="rect">
            <a:avLst/>
          </a:prstGeom>
          <a:noFill/>
          <a:ln w="9525">
            <a:noFill/>
          </a:ln>
        </p:spPr>
      </p:pic>
      <p:pic>
        <p:nvPicPr>
          <p:cNvPr id="307204" name="图片 4"/>
          <p:cNvPicPr>
            <a:picLocks noChangeAspect="1"/>
          </p:cNvPicPr>
          <p:nvPr/>
        </p:nvPicPr>
        <p:blipFill>
          <a:blip r:embed="rId3"/>
          <a:stretch>
            <a:fillRect/>
          </a:stretch>
        </p:blipFill>
        <p:spPr>
          <a:xfrm>
            <a:off x="166688" y="6042025"/>
            <a:ext cx="8878887" cy="708025"/>
          </a:xfrm>
          <a:prstGeom prst="rect">
            <a:avLst/>
          </a:prstGeom>
          <a:noFill/>
          <a:ln w="9525">
            <a:noFill/>
          </a:ln>
        </p:spPr>
      </p:pic>
    </p:spTree>
  </p:cSld>
  <p:clrMapOvr>
    <a:masterClrMapping/>
  </p:clrMapOvr>
  <p:transition>
    <p:random/>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9249"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09250" name="图片 2"/>
          <p:cNvPicPr>
            <a:picLocks noChangeAspect="1"/>
          </p:cNvPicPr>
          <p:nvPr/>
        </p:nvPicPr>
        <p:blipFill>
          <a:blip r:embed="rId1"/>
          <a:stretch>
            <a:fillRect/>
          </a:stretch>
        </p:blipFill>
        <p:spPr>
          <a:xfrm>
            <a:off x="476250" y="876300"/>
            <a:ext cx="7762875" cy="857250"/>
          </a:xfrm>
          <a:prstGeom prst="rect">
            <a:avLst/>
          </a:prstGeom>
          <a:noFill/>
          <a:ln w="9525">
            <a:noFill/>
          </a:ln>
        </p:spPr>
      </p:pic>
      <p:pic>
        <p:nvPicPr>
          <p:cNvPr id="309251" name="图片 3"/>
          <p:cNvPicPr>
            <a:picLocks noChangeAspect="1"/>
          </p:cNvPicPr>
          <p:nvPr/>
        </p:nvPicPr>
        <p:blipFill>
          <a:blip r:embed="rId2"/>
          <a:stretch>
            <a:fillRect/>
          </a:stretch>
        </p:blipFill>
        <p:spPr>
          <a:xfrm>
            <a:off x="0" y="1733550"/>
            <a:ext cx="9083675" cy="998538"/>
          </a:xfrm>
          <a:prstGeom prst="rect">
            <a:avLst/>
          </a:prstGeom>
          <a:noFill/>
          <a:ln w="9525">
            <a:noFill/>
          </a:ln>
        </p:spPr>
      </p:pic>
      <p:pic>
        <p:nvPicPr>
          <p:cNvPr id="309252" name="图片 4"/>
          <p:cNvPicPr>
            <a:picLocks noChangeAspect="1"/>
          </p:cNvPicPr>
          <p:nvPr/>
        </p:nvPicPr>
        <p:blipFill>
          <a:blip r:embed="rId3"/>
          <a:stretch>
            <a:fillRect/>
          </a:stretch>
        </p:blipFill>
        <p:spPr>
          <a:xfrm>
            <a:off x="1417638" y="2581275"/>
            <a:ext cx="6308725" cy="4284663"/>
          </a:xfrm>
          <a:prstGeom prst="rect">
            <a:avLst/>
          </a:prstGeom>
          <a:noFill/>
          <a:ln w="9525">
            <a:noFill/>
          </a:ln>
        </p:spPr>
      </p:pic>
    </p:spTree>
  </p:cSld>
  <p:clrMapOvr>
    <a:masterClrMapping/>
  </p:clrMapOvr>
  <p:transition>
    <p:random/>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0273"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a:t>
            </a:r>
            <a:r>
              <a:rPr lang="zh-CN" altLang="en-US" sz="3600" dirty="0">
                <a:solidFill>
                  <a:schemeClr val="bg1"/>
                </a:solidFill>
                <a:latin typeface="Times New Roman" panose="02020603050405020304" pitchFamily="18" charset="0"/>
                <a:ea typeface="黑体" panose="02010609060101010101" pitchFamily="2" charset="-122"/>
              </a:rPr>
              <a:t>随机神经网络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10274" name="图片 1"/>
          <p:cNvPicPr>
            <a:picLocks noChangeAspect="1"/>
          </p:cNvPicPr>
          <p:nvPr/>
        </p:nvPicPr>
        <p:blipFill>
          <a:blip r:embed="rId1"/>
          <a:stretch>
            <a:fillRect/>
          </a:stretch>
        </p:blipFill>
        <p:spPr>
          <a:xfrm>
            <a:off x="0" y="765175"/>
            <a:ext cx="3829050" cy="533400"/>
          </a:xfrm>
          <a:prstGeom prst="rect">
            <a:avLst/>
          </a:prstGeom>
          <a:noFill/>
          <a:ln w="9525">
            <a:noFill/>
          </a:ln>
        </p:spPr>
      </p:pic>
      <p:pic>
        <p:nvPicPr>
          <p:cNvPr id="310275" name="图片 2"/>
          <p:cNvPicPr>
            <a:picLocks noChangeAspect="1"/>
          </p:cNvPicPr>
          <p:nvPr/>
        </p:nvPicPr>
        <p:blipFill>
          <a:blip r:embed="rId2"/>
          <a:stretch>
            <a:fillRect/>
          </a:stretch>
        </p:blipFill>
        <p:spPr>
          <a:xfrm>
            <a:off x="41275" y="1604963"/>
            <a:ext cx="9139238" cy="3321050"/>
          </a:xfrm>
          <a:prstGeom prst="rect">
            <a:avLst/>
          </a:prstGeom>
          <a:noFill/>
          <a:ln w="9525">
            <a:noFill/>
          </a:ln>
        </p:spPr>
      </p:pic>
    </p:spTree>
  </p:cSld>
  <p:clrMapOvr>
    <a:masterClrMapping/>
  </p:clrMapOvr>
  <p:transition>
    <p:random/>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1297"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11298" name="图片 1"/>
          <p:cNvPicPr>
            <a:picLocks noChangeAspect="1"/>
          </p:cNvPicPr>
          <p:nvPr/>
        </p:nvPicPr>
        <p:blipFill>
          <a:blip r:embed="rId1"/>
          <a:stretch>
            <a:fillRect/>
          </a:stretch>
        </p:blipFill>
        <p:spPr>
          <a:xfrm>
            <a:off x="0" y="1482725"/>
            <a:ext cx="9031288" cy="2989263"/>
          </a:xfrm>
          <a:prstGeom prst="rect">
            <a:avLst/>
          </a:prstGeom>
          <a:noFill/>
          <a:ln w="9525">
            <a:noFill/>
          </a:ln>
        </p:spPr>
      </p:pic>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p:txBody>
          <a:bodyPr anchor="b" anchorCtr="0"/>
          <a:p>
            <a:endParaRPr lang="en-US" altLang="zh-CN" sz="2400" b="0">
              <a:solidFill>
                <a:schemeClr val="tx1"/>
              </a:solidFill>
            </a:endParaRPr>
          </a:p>
        </p:txBody>
      </p:sp>
      <p:pic>
        <p:nvPicPr>
          <p:cNvPr id="51202" name="内容占位符 2"/>
          <p:cNvPicPr>
            <a:picLocks noGrp="1" noChangeAspect="1"/>
          </p:cNvPicPr>
          <p:nvPr>
            <p:ph idx="1"/>
          </p:nvPr>
        </p:nvPicPr>
        <p:blipFill>
          <a:blip r:embed="rId1"/>
          <a:stretch>
            <a:fillRect/>
          </a:stretch>
        </p:blipFill>
        <p:spPr>
          <a:xfrm>
            <a:off x="155575" y="1042988"/>
            <a:ext cx="8832850" cy="5384800"/>
          </a:xfrm>
        </p:spPr>
      </p:pic>
      <p:pic>
        <p:nvPicPr>
          <p:cNvPr id="3" name="图片 2"/>
          <p:cNvPicPr>
            <a:picLocks noChangeAspect="1"/>
          </p:cNvPicPr>
          <p:nvPr>
            <p:custDataLst>
              <p:tags r:id="rId2"/>
            </p:custDataLst>
          </p:nvPr>
        </p:nvPicPr>
        <p:blipFill>
          <a:blip r:embed="rId3"/>
          <a:stretch>
            <a:fillRect/>
          </a:stretch>
        </p:blipFill>
        <p:spPr>
          <a:xfrm>
            <a:off x="304800" y="2057400"/>
            <a:ext cx="8684260" cy="1030605"/>
          </a:xfrm>
          <a:prstGeom prst="rect">
            <a:avLst/>
          </a:prstGeom>
        </p:spPr>
      </p:pic>
      <p:sp>
        <p:nvSpPr>
          <p:cNvPr id="2" name="文本框 1"/>
          <p:cNvSpPr txBox="1"/>
          <p:nvPr/>
        </p:nvSpPr>
        <p:spPr>
          <a:xfrm>
            <a:off x="304800" y="1752600"/>
            <a:ext cx="8778875" cy="1322070"/>
          </a:xfrm>
          <a:prstGeom prst="rect">
            <a:avLst/>
          </a:prstGeom>
          <a:noFill/>
        </p:spPr>
        <p:txBody>
          <a:bodyPr wrap="square" rtlCol="0">
            <a:spAutoFit/>
          </a:bodyPr>
          <a:p>
            <a:pPr>
              <a:lnSpc>
                <a:spcPct val="150000"/>
              </a:lnSpc>
            </a:pPr>
            <a:r>
              <a:rPr lang="zh-CN" altLang="en-US" sz="2000">
                <a:sym typeface="+mn-ea"/>
              </a:rPr>
              <a:t>1981年诺贝尔医学奖，发给了David Hubel、Torsten Wiesel和Roger</a:t>
            </a:r>
            <a:r>
              <a:rPr lang="en-US" altLang="zh-CN" sz="2000">
                <a:sym typeface="+mn-ea"/>
              </a:rPr>
              <a:t> </a:t>
            </a:r>
            <a:r>
              <a:rPr lang="zh-CN" altLang="en-US" sz="2000">
                <a:sym typeface="+mn-ea"/>
              </a:rPr>
              <a:t>Sperry。</a:t>
            </a:r>
            <a:endParaRPr lang="zh-CN" altLang="en-US" sz="2000">
              <a:sym typeface="+mn-ea"/>
            </a:endParaRPr>
          </a:p>
          <a:p>
            <a:pPr>
              <a:lnSpc>
                <a:spcPct val="150000"/>
              </a:lnSpc>
            </a:pPr>
            <a:r>
              <a:rPr lang="zh-CN" altLang="en-US" sz="2000">
                <a:sym typeface="+mn-ea"/>
              </a:rPr>
              <a:t>主要贡献是: 发现了人的视觉系统的信息处理是分级。</a:t>
            </a:r>
            <a:endParaRPr lang="zh-CN" altLang="en-US" sz="2000" b="0">
              <a:solidFill>
                <a:schemeClr val="tx1"/>
              </a:solidFill>
            </a:endParaRPr>
          </a:p>
          <a:p>
            <a:endParaRPr lang="zh-CN" altLang="en-US" sz="2000" b="0">
              <a:solidFill>
                <a:schemeClr val="tx1"/>
              </a:solidFill>
            </a:endParaRPr>
          </a:p>
        </p:txBody>
      </p:sp>
    </p:spTree>
  </p:cSld>
  <p:clrMapOvr>
    <a:masterClrMapping/>
  </p:clrMapOvr>
  <p:transition>
    <p:random/>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2321"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12322" name="图片 1"/>
          <p:cNvPicPr>
            <a:picLocks noChangeAspect="1"/>
          </p:cNvPicPr>
          <p:nvPr/>
        </p:nvPicPr>
        <p:blipFill>
          <a:blip r:embed="rId1"/>
          <a:stretch>
            <a:fillRect/>
          </a:stretch>
        </p:blipFill>
        <p:spPr>
          <a:xfrm>
            <a:off x="0" y="1614488"/>
            <a:ext cx="9144000" cy="2951162"/>
          </a:xfrm>
          <a:prstGeom prst="rect">
            <a:avLst/>
          </a:prstGeom>
          <a:noFill/>
          <a:ln w="9525">
            <a:noFill/>
          </a:ln>
        </p:spPr>
      </p:pic>
    </p:spTree>
  </p:cSld>
  <p:clrMapOvr>
    <a:masterClrMapping/>
  </p:clrMapOvr>
  <p:transition>
    <p:random/>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4369"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14370" name="图片 2"/>
          <p:cNvPicPr>
            <a:picLocks noChangeAspect="1"/>
          </p:cNvPicPr>
          <p:nvPr/>
        </p:nvPicPr>
        <p:blipFill>
          <a:blip r:embed="rId1"/>
          <a:stretch>
            <a:fillRect/>
          </a:stretch>
        </p:blipFill>
        <p:spPr>
          <a:xfrm>
            <a:off x="896938" y="3825875"/>
            <a:ext cx="7350125" cy="944563"/>
          </a:xfrm>
          <a:prstGeom prst="rect">
            <a:avLst/>
          </a:prstGeom>
          <a:noFill/>
          <a:ln w="9525">
            <a:noFill/>
          </a:ln>
        </p:spPr>
      </p:pic>
      <p:pic>
        <p:nvPicPr>
          <p:cNvPr id="314371" name="图片 3"/>
          <p:cNvPicPr>
            <a:picLocks noChangeAspect="1"/>
          </p:cNvPicPr>
          <p:nvPr/>
        </p:nvPicPr>
        <p:blipFill>
          <a:blip r:embed="rId2"/>
          <a:stretch>
            <a:fillRect/>
          </a:stretch>
        </p:blipFill>
        <p:spPr>
          <a:xfrm>
            <a:off x="871538" y="3009900"/>
            <a:ext cx="7400925" cy="838200"/>
          </a:xfrm>
          <a:prstGeom prst="rect">
            <a:avLst/>
          </a:prstGeom>
          <a:noFill/>
          <a:ln w="9525">
            <a:noFill/>
          </a:ln>
        </p:spPr>
      </p:pic>
      <p:pic>
        <p:nvPicPr>
          <p:cNvPr id="314372" name="图片 4"/>
          <p:cNvPicPr>
            <a:picLocks noChangeAspect="1"/>
          </p:cNvPicPr>
          <p:nvPr/>
        </p:nvPicPr>
        <p:blipFill>
          <a:blip r:embed="rId2"/>
          <a:stretch>
            <a:fillRect/>
          </a:stretch>
        </p:blipFill>
        <p:spPr>
          <a:xfrm>
            <a:off x="871538" y="3009900"/>
            <a:ext cx="7400925" cy="838200"/>
          </a:xfrm>
          <a:prstGeom prst="rect">
            <a:avLst/>
          </a:prstGeom>
          <a:noFill/>
          <a:ln w="9525">
            <a:noFill/>
          </a:ln>
        </p:spPr>
      </p:pic>
      <p:pic>
        <p:nvPicPr>
          <p:cNvPr id="314373" name="图片 5"/>
          <p:cNvPicPr>
            <a:picLocks noChangeAspect="1"/>
          </p:cNvPicPr>
          <p:nvPr/>
        </p:nvPicPr>
        <p:blipFill>
          <a:blip r:embed="rId3"/>
          <a:stretch>
            <a:fillRect/>
          </a:stretch>
        </p:blipFill>
        <p:spPr>
          <a:xfrm>
            <a:off x="0" y="915988"/>
            <a:ext cx="9144000" cy="1470025"/>
          </a:xfrm>
          <a:prstGeom prst="rect">
            <a:avLst/>
          </a:prstGeom>
          <a:noFill/>
          <a:ln w="9525">
            <a:noFill/>
          </a:ln>
        </p:spPr>
      </p:pic>
      <p:pic>
        <p:nvPicPr>
          <p:cNvPr id="314374" name="图片 6"/>
          <p:cNvPicPr>
            <a:picLocks noChangeAspect="1"/>
          </p:cNvPicPr>
          <p:nvPr/>
        </p:nvPicPr>
        <p:blipFill>
          <a:blip r:embed="rId4"/>
          <a:stretch>
            <a:fillRect/>
          </a:stretch>
        </p:blipFill>
        <p:spPr>
          <a:xfrm>
            <a:off x="700088" y="5181600"/>
            <a:ext cx="7743825" cy="1009650"/>
          </a:xfrm>
          <a:prstGeom prst="rect">
            <a:avLst/>
          </a:prstGeom>
          <a:noFill/>
          <a:ln w="9525">
            <a:noFill/>
          </a:ln>
        </p:spPr>
      </p:pic>
    </p:spTree>
  </p:cSld>
  <p:clrMapOvr>
    <a:masterClrMapping/>
  </p:clrMapOvr>
  <p:transition>
    <p:random/>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5393"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15394" name="图片 1"/>
          <p:cNvPicPr>
            <a:picLocks noChangeAspect="1"/>
          </p:cNvPicPr>
          <p:nvPr/>
        </p:nvPicPr>
        <p:blipFill>
          <a:blip r:embed="rId1"/>
          <a:stretch>
            <a:fillRect/>
          </a:stretch>
        </p:blipFill>
        <p:spPr>
          <a:xfrm>
            <a:off x="26988" y="1639888"/>
            <a:ext cx="9117012" cy="3906837"/>
          </a:xfrm>
          <a:prstGeom prst="rect">
            <a:avLst/>
          </a:prstGeom>
          <a:noFill/>
          <a:ln w="9525">
            <a:noFill/>
          </a:ln>
        </p:spPr>
      </p:pic>
      <p:pic>
        <p:nvPicPr>
          <p:cNvPr id="315395" name="图片 3"/>
          <p:cNvPicPr>
            <a:picLocks noChangeAspect="1"/>
          </p:cNvPicPr>
          <p:nvPr/>
        </p:nvPicPr>
        <p:blipFill>
          <a:blip r:embed="rId2"/>
          <a:stretch>
            <a:fillRect/>
          </a:stretch>
        </p:blipFill>
        <p:spPr>
          <a:xfrm>
            <a:off x="130175" y="873125"/>
            <a:ext cx="419100" cy="428625"/>
          </a:xfrm>
          <a:prstGeom prst="rect">
            <a:avLst/>
          </a:prstGeom>
          <a:noFill/>
          <a:ln w="9525">
            <a:noFill/>
          </a:ln>
        </p:spPr>
      </p:pic>
      <p:pic>
        <p:nvPicPr>
          <p:cNvPr id="315396" name="图片 4"/>
          <p:cNvPicPr>
            <a:picLocks noChangeAspect="1"/>
          </p:cNvPicPr>
          <p:nvPr/>
        </p:nvPicPr>
        <p:blipFill>
          <a:blip r:embed="rId3"/>
          <a:stretch>
            <a:fillRect/>
          </a:stretch>
        </p:blipFill>
        <p:spPr>
          <a:xfrm>
            <a:off x="549275" y="873125"/>
            <a:ext cx="1733550" cy="428625"/>
          </a:xfrm>
          <a:prstGeom prst="rect">
            <a:avLst/>
          </a:prstGeom>
          <a:noFill/>
          <a:ln w="9525">
            <a:noFill/>
          </a:ln>
        </p:spPr>
      </p:pic>
    </p:spTree>
  </p:cSld>
  <p:clrMapOvr>
    <a:masterClrMapping/>
  </p:clrMapOvr>
  <p:transition>
    <p:random/>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41"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17442" name="图片 2"/>
          <p:cNvPicPr>
            <a:picLocks noChangeAspect="1"/>
          </p:cNvPicPr>
          <p:nvPr/>
        </p:nvPicPr>
        <p:blipFill>
          <a:blip r:embed="rId1"/>
          <a:stretch>
            <a:fillRect/>
          </a:stretch>
        </p:blipFill>
        <p:spPr>
          <a:xfrm>
            <a:off x="0" y="2535238"/>
            <a:ext cx="9090025" cy="1787525"/>
          </a:xfrm>
          <a:prstGeom prst="rect">
            <a:avLst/>
          </a:prstGeom>
          <a:noFill/>
          <a:ln w="9525">
            <a:noFill/>
          </a:ln>
        </p:spPr>
      </p:pic>
    </p:spTree>
  </p:cSld>
  <p:clrMapOvr>
    <a:masterClrMapping/>
  </p:clrMapOvr>
  <p:transition>
    <p:random/>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8465"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18466" name="图片 1"/>
          <p:cNvPicPr>
            <a:picLocks noChangeAspect="1"/>
          </p:cNvPicPr>
          <p:nvPr/>
        </p:nvPicPr>
        <p:blipFill>
          <a:blip r:embed="rId1"/>
          <a:stretch>
            <a:fillRect/>
          </a:stretch>
        </p:blipFill>
        <p:spPr>
          <a:xfrm>
            <a:off x="0" y="765175"/>
            <a:ext cx="2895600" cy="495300"/>
          </a:xfrm>
          <a:prstGeom prst="rect">
            <a:avLst/>
          </a:prstGeom>
          <a:noFill/>
          <a:ln w="9525">
            <a:noFill/>
          </a:ln>
        </p:spPr>
      </p:pic>
      <p:pic>
        <p:nvPicPr>
          <p:cNvPr id="318467" name="图片 2"/>
          <p:cNvPicPr>
            <a:picLocks noChangeAspect="1"/>
          </p:cNvPicPr>
          <p:nvPr/>
        </p:nvPicPr>
        <p:blipFill>
          <a:blip r:embed="rId2"/>
          <a:stretch>
            <a:fillRect/>
          </a:stretch>
        </p:blipFill>
        <p:spPr>
          <a:xfrm>
            <a:off x="3001963" y="1425575"/>
            <a:ext cx="2171700" cy="828675"/>
          </a:xfrm>
          <a:prstGeom prst="rect">
            <a:avLst/>
          </a:prstGeom>
          <a:noFill/>
          <a:ln w="9525">
            <a:noFill/>
          </a:ln>
        </p:spPr>
      </p:pic>
      <p:pic>
        <p:nvPicPr>
          <p:cNvPr id="318468" name="图片 3"/>
          <p:cNvPicPr>
            <a:picLocks noChangeAspect="1"/>
          </p:cNvPicPr>
          <p:nvPr/>
        </p:nvPicPr>
        <p:blipFill>
          <a:blip r:embed="rId3"/>
          <a:stretch>
            <a:fillRect/>
          </a:stretch>
        </p:blipFill>
        <p:spPr>
          <a:xfrm>
            <a:off x="1063625" y="2254250"/>
            <a:ext cx="6048375" cy="428625"/>
          </a:xfrm>
          <a:prstGeom prst="rect">
            <a:avLst/>
          </a:prstGeom>
          <a:noFill/>
          <a:ln w="9525">
            <a:noFill/>
          </a:ln>
        </p:spPr>
      </p:pic>
      <p:pic>
        <p:nvPicPr>
          <p:cNvPr id="318469" name="图片 5"/>
          <p:cNvPicPr>
            <a:picLocks noChangeAspect="1"/>
          </p:cNvPicPr>
          <p:nvPr/>
        </p:nvPicPr>
        <p:blipFill>
          <a:blip r:embed="rId4"/>
          <a:stretch>
            <a:fillRect/>
          </a:stretch>
        </p:blipFill>
        <p:spPr>
          <a:xfrm>
            <a:off x="3001963" y="2713038"/>
            <a:ext cx="2219325" cy="542925"/>
          </a:xfrm>
          <a:prstGeom prst="rect">
            <a:avLst/>
          </a:prstGeom>
          <a:noFill/>
          <a:ln w="9525">
            <a:noFill/>
          </a:ln>
        </p:spPr>
      </p:pic>
      <p:pic>
        <p:nvPicPr>
          <p:cNvPr id="318470" name="图片 6"/>
          <p:cNvPicPr>
            <a:picLocks noChangeAspect="1"/>
          </p:cNvPicPr>
          <p:nvPr/>
        </p:nvPicPr>
        <p:blipFill>
          <a:blip r:embed="rId5"/>
          <a:stretch>
            <a:fillRect/>
          </a:stretch>
        </p:blipFill>
        <p:spPr>
          <a:xfrm>
            <a:off x="1063625" y="3254375"/>
            <a:ext cx="1295400" cy="800100"/>
          </a:xfrm>
          <a:prstGeom prst="rect">
            <a:avLst/>
          </a:prstGeom>
          <a:noFill/>
          <a:ln w="9525">
            <a:noFill/>
          </a:ln>
        </p:spPr>
      </p:pic>
      <p:pic>
        <p:nvPicPr>
          <p:cNvPr id="318471" name="图片 7"/>
          <p:cNvPicPr>
            <a:picLocks noChangeAspect="1"/>
          </p:cNvPicPr>
          <p:nvPr/>
        </p:nvPicPr>
        <p:blipFill>
          <a:blip r:embed="rId6"/>
          <a:stretch>
            <a:fillRect/>
          </a:stretch>
        </p:blipFill>
        <p:spPr>
          <a:xfrm>
            <a:off x="2384425" y="3254375"/>
            <a:ext cx="5495925" cy="809625"/>
          </a:xfrm>
          <a:prstGeom prst="rect">
            <a:avLst/>
          </a:prstGeom>
          <a:noFill/>
          <a:ln w="9525">
            <a:noFill/>
          </a:ln>
        </p:spPr>
      </p:pic>
      <p:pic>
        <p:nvPicPr>
          <p:cNvPr id="318472" name="图片 8"/>
          <p:cNvPicPr>
            <a:picLocks noChangeAspect="1"/>
          </p:cNvPicPr>
          <p:nvPr/>
        </p:nvPicPr>
        <p:blipFill>
          <a:blip r:embed="rId7"/>
          <a:stretch>
            <a:fillRect/>
          </a:stretch>
        </p:blipFill>
        <p:spPr>
          <a:xfrm>
            <a:off x="366713" y="4094163"/>
            <a:ext cx="8410575" cy="990600"/>
          </a:xfrm>
          <a:prstGeom prst="rect">
            <a:avLst/>
          </a:prstGeom>
          <a:noFill/>
          <a:ln w="9525">
            <a:noFill/>
          </a:ln>
        </p:spPr>
      </p:pic>
      <p:pic>
        <p:nvPicPr>
          <p:cNvPr id="318473" name="图片 9"/>
          <p:cNvPicPr>
            <a:picLocks noChangeAspect="1"/>
          </p:cNvPicPr>
          <p:nvPr/>
        </p:nvPicPr>
        <p:blipFill>
          <a:blip r:embed="rId8"/>
          <a:stretch>
            <a:fillRect/>
          </a:stretch>
        </p:blipFill>
        <p:spPr>
          <a:xfrm>
            <a:off x="576263" y="5070475"/>
            <a:ext cx="7991475" cy="1733550"/>
          </a:xfrm>
          <a:prstGeom prst="rect">
            <a:avLst/>
          </a:prstGeom>
          <a:noFill/>
          <a:ln w="9525">
            <a:noFill/>
          </a:ln>
        </p:spPr>
      </p:pic>
    </p:spTree>
  </p:cSld>
  <p:clrMapOvr>
    <a:masterClrMapping/>
  </p:clrMapOvr>
  <p:transition>
    <p:random/>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0513"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20514" name="图片 2"/>
          <p:cNvPicPr>
            <a:picLocks noChangeAspect="1"/>
          </p:cNvPicPr>
          <p:nvPr/>
        </p:nvPicPr>
        <p:blipFill>
          <a:blip r:embed="rId1"/>
          <a:stretch>
            <a:fillRect/>
          </a:stretch>
        </p:blipFill>
        <p:spPr>
          <a:xfrm>
            <a:off x="352425" y="933450"/>
            <a:ext cx="8439150" cy="3495675"/>
          </a:xfrm>
          <a:prstGeom prst="rect">
            <a:avLst/>
          </a:prstGeom>
          <a:noFill/>
          <a:ln w="9525">
            <a:noFill/>
          </a:ln>
        </p:spPr>
      </p:pic>
      <p:pic>
        <p:nvPicPr>
          <p:cNvPr id="320515" name="图片 3"/>
          <p:cNvPicPr>
            <a:picLocks noChangeAspect="1"/>
          </p:cNvPicPr>
          <p:nvPr/>
        </p:nvPicPr>
        <p:blipFill>
          <a:blip r:embed="rId2"/>
          <a:stretch>
            <a:fillRect/>
          </a:stretch>
        </p:blipFill>
        <p:spPr>
          <a:xfrm>
            <a:off x="352425" y="4429125"/>
            <a:ext cx="8486775" cy="1552575"/>
          </a:xfrm>
          <a:prstGeom prst="rect">
            <a:avLst/>
          </a:prstGeom>
          <a:noFill/>
          <a:ln w="9525">
            <a:noFill/>
          </a:ln>
        </p:spPr>
      </p:pic>
    </p:spTree>
  </p:cSld>
  <p:clrMapOvr>
    <a:masterClrMapping/>
  </p:clrMapOvr>
  <p:transition>
    <p:random/>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1537"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21538" name="图片 1"/>
          <p:cNvPicPr>
            <a:picLocks noChangeAspect="1"/>
          </p:cNvPicPr>
          <p:nvPr/>
        </p:nvPicPr>
        <p:blipFill>
          <a:blip r:embed="rId1"/>
          <a:stretch>
            <a:fillRect/>
          </a:stretch>
        </p:blipFill>
        <p:spPr>
          <a:xfrm>
            <a:off x="-36512" y="765175"/>
            <a:ext cx="9180512" cy="1627188"/>
          </a:xfrm>
          <a:prstGeom prst="rect">
            <a:avLst/>
          </a:prstGeom>
          <a:noFill/>
          <a:ln w="9525">
            <a:noFill/>
          </a:ln>
        </p:spPr>
      </p:pic>
      <p:pic>
        <p:nvPicPr>
          <p:cNvPr id="321539" name="图片 2"/>
          <p:cNvPicPr>
            <a:picLocks noChangeAspect="1"/>
          </p:cNvPicPr>
          <p:nvPr/>
        </p:nvPicPr>
        <p:blipFill>
          <a:blip r:embed="rId2"/>
          <a:stretch>
            <a:fillRect/>
          </a:stretch>
        </p:blipFill>
        <p:spPr>
          <a:xfrm>
            <a:off x="0" y="2392363"/>
            <a:ext cx="9424988" cy="3963987"/>
          </a:xfrm>
          <a:prstGeom prst="rect">
            <a:avLst/>
          </a:prstGeom>
          <a:noFill/>
          <a:ln w="9525">
            <a:noFill/>
          </a:ln>
        </p:spPr>
      </p:pic>
    </p:spTree>
  </p:cSld>
  <p:clrMapOvr>
    <a:masterClrMapping/>
  </p:clrMapOvr>
  <p:transition>
    <p:random/>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3585"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23586" name="图片 1"/>
          <p:cNvPicPr>
            <a:picLocks noChangeAspect="1"/>
          </p:cNvPicPr>
          <p:nvPr/>
        </p:nvPicPr>
        <p:blipFill>
          <a:blip r:embed="rId1"/>
          <a:stretch>
            <a:fillRect/>
          </a:stretch>
        </p:blipFill>
        <p:spPr>
          <a:xfrm>
            <a:off x="0" y="765175"/>
            <a:ext cx="3057525" cy="628650"/>
          </a:xfrm>
          <a:prstGeom prst="rect">
            <a:avLst/>
          </a:prstGeom>
          <a:noFill/>
          <a:ln w="9525">
            <a:noFill/>
          </a:ln>
        </p:spPr>
      </p:pic>
      <p:pic>
        <p:nvPicPr>
          <p:cNvPr id="323587" name="图片 2"/>
          <p:cNvPicPr>
            <a:picLocks noChangeAspect="1"/>
          </p:cNvPicPr>
          <p:nvPr/>
        </p:nvPicPr>
        <p:blipFill>
          <a:blip r:embed="rId2"/>
          <a:stretch>
            <a:fillRect/>
          </a:stretch>
        </p:blipFill>
        <p:spPr>
          <a:xfrm>
            <a:off x="0" y="1839913"/>
            <a:ext cx="9140825" cy="2403475"/>
          </a:xfrm>
          <a:prstGeom prst="rect">
            <a:avLst/>
          </a:prstGeom>
          <a:noFill/>
          <a:ln w="9525">
            <a:noFill/>
          </a:ln>
        </p:spPr>
      </p:pic>
      <p:pic>
        <p:nvPicPr>
          <p:cNvPr id="323588" name="图片 3"/>
          <p:cNvPicPr>
            <a:picLocks noChangeAspect="1"/>
          </p:cNvPicPr>
          <p:nvPr/>
        </p:nvPicPr>
        <p:blipFill>
          <a:blip r:embed="rId3"/>
          <a:stretch>
            <a:fillRect/>
          </a:stretch>
        </p:blipFill>
        <p:spPr>
          <a:xfrm>
            <a:off x="0" y="4440238"/>
            <a:ext cx="9172575" cy="1855787"/>
          </a:xfrm>
          <a:prstGeom prst="rect">
            <a:avLst/>
          </a:prstGeom>
          <a:noFill/>
          <a:ln w="9525">
            <a:noFill/>
          </a:ln>
        </p:spPr>
      </p:pic>
    </p:spTree>
  </p:cSld>
  <p:clrMapOvr>
    <a:masterClrMapping/>
  </p:clrMapOvr>
  <p:transition>
    <p:random/>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5633"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25634" name="图片 1"/>
          <p:cNvPicPr>
            <a:picLocks noChangeAspect="1"/>
          </p:cNvPicPr>
          <p:nvPr/>
        </p:nvPicPr>
        <p:blipFill>
          <a:blip r:embed="rId1"/>
          <a:stretch>
            <a:fillRect/>
          </a:stretch>
        </p:blipFill>
        <p:spPr>
          <a:xfrm>
            <a:off x="0" y="906463"/>
            <a:ext cx="9128125" cy="4976812"/>
          </a:xfrm>
          <a:prstGeom prst="rect">
            <a:avLst/>
          </a:prstGeom>
          <a:noFill/>
          <a:ln w="9525">
            <a:noFill/>
          </a:ln>
        </p:spPr>
      </p:pic>
    </p:spTree>
  </p:cSld>
  <p:clrMapOvr>
    <a:masterClrMapping/>
  </p:clrMapOvr>
  <p:transition>
    <p:random/>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81"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27682" name="图片 1"/>
          <p:cNvPicPr>
            <a:picLocks noChangeAspect="1"/>
          </p:cNvPicPr>
          <p:nvPr/>
        </p:nvPicPr>
        <p:blipFill>
          <a:blip r:embed="rId1"/>
          <a:stretch>
            <a:fillRect/>
          </a:stretch>
        </p:blipFill>
        <p:spPr>
          <a:xfrm>
            <a:off x="0" y="350838"/>
            <a:ext cx="3333750" cy="590550"/>
          </a:xfrm>
          <a:prstGeom prst="rect">
            <a:avLst/>
          </a:prstGeom>
          <a:noFill/>
          <a:ln w="9525">
            <a:noFill/>
          </a:ln>
        </p:spPr>
      </p:pic>
      <p:pic>
        <p:nvPicPr>
          <p:cNvPr id="327683" name="图片 2"/>
          <p:cNvPicPr>
            <a:picLocks noChangeAspect="1"/>
          </p:cNvPicPr>
          <p:nvPr/>
        </p:nvPicPr>
        <p:blipFill>
          <a:blip r:embed="rId2"/>
          <a:stretch>
            <a:fillRect/>
          </a:stretch>
        </p:blipFill>
        <p:spPr>
          <a:xfrm>
            <a:off x="352425" y="1017588"/>
            <a:ext cx="8321675" cy="5730875"/>
          </a:xfrm>
          <a:prstGeom prst="rect">
            <a:avLst/>
          </a:prstGeom>
          <a:noFill/>
          <a:ln w="9525">
            <a:noFill/>
          </a:ln>
        </p:spPr>
      </p:pic>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anchor="b" anchorCtr="0"/>
          <a:p>
            <a:endParaRPr lang="zh-CN" altLang="en-US"/>
          </a:p>
        </p:txBody>
      </p:sp>
      <p:pic>
        <p:nvPicPr>
          <p:cNvPr id="52226" name="内容占位符 2"/>
          <p:cNvPicPr>
            <a:picLocks noGrp="1" noChangeAspect="1"/>
          </p:cNvPicPr>
          <p:nvPr>
            <p:ph idx="1"/>
          </p:nvPr>
        </p:nvPicPr>
        <p:blipFill>
          <a:blip r:embed="rId1"/>
          <a:stretch>
            <a:fillRect/>
          </a:stretch>
        </p:blipFill>
        <p:spPr>
          <a:xfrm>
            <a:off x="125413" y="1338263"/>
            <a:ext cx="8890000" cy="4422775"/>
          </a:xfrm>
        </p:spPr>
      </p:pic>
      <p:pic>
        <p:nvPicPr>
          <p:cNvPr id="3" name="图片 2"/>
          <p:cNvPicPr>
            <a:picLocks noChangeAspect="1"/>
          </p:cNvPicPr>
          <p:nvPr>
            <p:custDataLst>
              <p:tags r:id="rId2"/>
            </p:custDataLst>
          </p:nvPr>
        </p:nvPicPr>
        <p:blipFill>
          <a:blip r:embed="rId3"/>
          <a:stretch>
            <a:fillRect/>
          </a:stretch>
        </p:blipFill>
        <p:spPr>
          <a:xfrm>
            <a:off x="533400" y="2362200"/>
            <a:ext cx="8221980" cy="1476375"/>
          </a:xfrm>
          <a:prstGeom prst="rect">
            <a:avLst/>
          </a:prstGeom>
        </p:spPr>
      </p:pic>
      <p:sp>
        <p:nvSpPr>
          <p:cNvPr id="2" name="文本框 1"/>
          <p:cNvSpPr txBox="1"/>
          <p:nvPr/>
        </p:nvSpPr>
        <p:spPr>
          <a:xfrm>
            <a:off x="228600" y="2133600"/>
            <a:ext cx="8692515" cy="1568450"/>
          </a:xfrm>
          <a:prstGeom prst="rect">
            <a:avLst/>
          </a:prstGeom>
          <a:noFill/>
        </p:spPr>
        <p:txBody>
          <a:bodyPr wrap="square" rtlCol="0">
            <a:spAutoFit/>
          </a:bodyPr>
          <a:p>
            <a:r>
              <a:rPr lang="zh-CN" altLang="en-US" sz="2400"/>
              <a:t>大脑的工作过程，是一个对接收信号</a:t>
            </a:r>
            <a:r>
              <a:rPr lang="zh-CN" altLang="en-US" sz="2400">
                <a:solidFill>
                  <a:srgbClr val="FF0000"/>
                </a:solidFill>
              </a:rPr>
              <a:t>不断迭代</a:t>
            </a:r>
            <a:r>
              <a:rPr lang="zh-CN" altLang="en-US" sz="2400"/>
              <a:t>、</a:t>
            </a:r>
            <a:r>
              <a:rPr lang="zh-CN" altLang="en-US" sz="2400">
                <a:solidFill>
                  <a:srgbClr val="FF0000"/>
                </a:solidFill>
              </a:rPr>
              <a:t>不断抽象</a:t>
            </a:r>
            <a:r>
              <a:rPr lang="zh-CN" altLang="en-US" sz="2400"/>
              <a:t>概念化的过程。</a:t>
            </a:r>
            <a:endParaRPr lang="zh-CN" altLang="en-US" sz="2400"/>
          </a:p>
          <a:p>
            <a:r>
              <a:rPr lang="zh-CN" altLang="en-US" sz="2400"/>
              <a:t>复杂的图形，往往就是由一些</a:t>
            </a:r>
            <a:r>
              <a:rPr lang="zh-CN" altLang="en-US" sz="2400">
                <a:solidFill>
                  <a:srgbClr val="FF0000"/>
                </a:solidFill>
              </a:rPr>
              <a:t>基本结构组合</a:t>
            </a:r>
            <a:r>
              <a:rPr lang="zh-CN" altLang="en-US" sz="2400"/>
              <a:t>而成的。</a:t>
            </a:r>
            <a:endParaRPr lang="zh-CN" altLang="en-US" sz="2400"/>
          </a:p>
          <a:p>
            <a:r>
              <a:rPr lang="zh-CN" altLang="en-US" sz="2400"/>
              <a:t>我们还可以看出: 大脑是一个</a:t>
            </a:r>
            <a:r>
              <a:rPr lang="zh-CN" altLang="en-US" sz="2400">
                <a:solidFill>
                  <a:srgbClr val="FF0000"/>
                </a:solidFill>
              </a:rPr>
              <a:t>深度架构</a:t>
            </a:r>
            <a:r>
              <a:rPr lang="zh-CN" altLang="en-US" sz="2400"/>
              <a:t>，</a:t>
            </a:r>
            <a:r>
              <a:rPr lang="zh-CN" altLang="en-US" sz="2400">
                <a:solidFill>
                  <a:srgbClr val="FF0000"/>
                </a:solidFill>
              </a:rPr>
              <a:t>认知过程也是深度</a:t>
            </a:r>
            <a:r>
              <a:rPr lang="zh-CN" altLang="en-US" sz="2400"/>
              <a:t>的。</a:t>
            </a:r>
            <a:endParaRPr lang="zh-CN" altLang="en-US" sz="2400"/>
          </a:p>
        </p:txBody>
      </p:sp>
    </p:spTree>
  </p:cSld>
  <p:clrMapOvr>
    <a:masterClrMapping/>
  </p:clrMapOvr>
  <p:transition>
    <p:random/>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8705"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28706" name="图片 1"/>
          <p:cNvPicPr>
            <a:picLocks noChangeAspect="1"/>
          </p:cNvPicPr>
          <p:nvPr/>
        </p:nvPicPr>
        <p:blipFill>
          <a:blip r:embed="rId1"/>
          <a:stretch>
            <a:fillRect/>
          </a:stretch>
        </p:blipFill>
        <p:spPr>
          <a:xfrm>
            <a:off x="19050" y="925513"/>
            <a:ext cx="9105900" cy="5492750"/>
          </a:xfrm>
          <a:prstGeom prst="rect">
            <a:avLst/>
          </a:prstGeom>
          <a:noFill/>
          <a:ln w="9525">
            <a:noFill/>
          </a:ln>
        </p:spPr>
      </p:pic>
    </p:spTree>
  </p:cSld>
  <p:clrMapOvr>
    <a:masterClrMapping/>
  </p:clrMapOvr>
  <p:transition>
    <p:random/>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9729"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29730" name="图片 1"/>
          <p:cNvPicPr>
            <a:picLocks noChangeAspect="1"/>
          </p:cNvPicPr>
          <p:nvPr/>
        </p:nvPicPr>
        <p:blipFill>
          <a:blip r:embed="rId1"/>
          <a:stretch>
            <a:fillRect/>
          </a:stretch>
        </p:blipFill>
        <p:spPr>
          <a:xfrm>
            <a:off x="0" y="1008063"/>
            <a:ext cx="8809038" cy="2484437"/>
          </a:xfrm>
          <a:prstGeom prst="rect">
            <a:avLst/>
          </a:prstGeom>
          <a:noFill/>
          <a:ln w="9525">
            <a:noFill/>
          </a:ln>
        </p:spPr>
      </p:pic>
    </p:spTree>
  </p:cSld>
  <p:clrMapOvr>
    <a:masterClrMapping/>
  </p:clrMapOvr>
  <p:transition>
    <p:random/>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0753"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8.4.3  RBM</a:t>
            </a:r>
            <a:r>
              <a:rPr lang="zh-CN" altLang="en-US" sz="3600" dirty="0">
                <a:solidFill>
                  <a:schemeClr val="bg1"/>
                </a:solidFill>
                <a:latin typeface="Times New Roman" panose="02020603050405020304" pitchFamily="18" charset="0"/>
                <a:ea typeface="黑体" panose="02010609060101010101" pitchFamily="2" charset="-122"/>
              </a:rPr>
              <a:t>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30754" name="图片 2"/>
          <p:cNvPicPr>
            <a:picLocks noChangeAspect="1"/>
          </p:cNvPicPr>
          <p:nvPr/>
        </p:nvPicPr>
        <p:blipFill>
          <a:blip r:embed="rId1"/>
          <a:stretch>
            <a:fillRect/>
          </a:stretch>
        </p:blipFill>
        <p:spPr>
          <a:xfrm>
            <a:off x="49213" y="4776788"/>
            <a:ext cx="9043987" cy="1182687"/>
          </a:xfrm>
          <a:prstGeom prst="rect">
            <a:avLst/>
          </a:prstGeom>
          <a:noFill/>
          <a:ln w="9525">
            <a:noFill/>
          </a:ln>
        </p:spPr>
      </p:pic>
      <p:pic>
        <p:nvPicPr>
          <p:cNvPr id="330755" name="图片 1"/>
          <p:cNvPicPr>
            <a:picLocks noChangeAspect="1"/>
          </p:cNvPicPr>
          <p:nvPr/>
        </p:nvPicPr>
        <p:blipFill>
          <a:blip r:embed="rId2"/>
          <a:stretch>
            <a:fillRect/>
          </a:stretch>
        </p:blipFill>
        <p:spPr>
          <a:xfrm>
            <a:off x="0" y="1165225"/>
            <a:ext cx="9156700" cy="3046413"/>
          </a:xfrm>
          <a:prstGeom prst="rect">
            <a:avLst/>
          </a:prstGeom>
          <a:noFill/>
          <a:ln w="9525">
            <a:noFill/>
          </a:ln>
        </p:spPr>
      </p:pic>
    </p:spTree>
  </p:cSld>
  <p:clrMapOvr>
    <a:masterClrMapping/>
  </p:clrMapOvr>
  <p:transition>
    <p:random/>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177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331778"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8.4.3  </a:t>
            </a:r>
            <a:r>
              <a:rPr lang="zh-CN" altLang="en-US" sz="3600" b="0" dirty="0">
                <a:latin typeface="Times New Roman" panose="02020603050405020304" pitchFamily="18" charset="0"/>
                <a:ea typeface="黑体" panose="02010609060101010101" pitchFamily="2" charset="-122"/>
              </a:rPr>
              <a:t>随机神经网络</a:t>
            </a:r>
            <a:endParaRPr lang="zh-CN" altLang="en-US" sz="3600" b="0" dirty="0">
              <a:latin typeface="Times New Roman" panose="02020603050405020304" pitchFamily="18" charset="0"/>
              <a:ea typeface="黑体" panose="02010609060101010101" pitchFamily="2" charset="-122"/>
            </a:endParaRPr>
          </a:p>
        </p:txBody>
      </p:sp>
      <p:sp>
        <p:nvSpPr>
          <p:cNvPr id="331779" name="Rectangle 5"/>
          <p:cNvSpPr>
            <a:spLocks noGrp="1"/>
          </p:cNvSpPr>
          <p:nvPr>
            <p:ph idx="1"/>
          </p:nvPr>
        </p:nvSpPr>
        <p:spPr/>
        <p:txBody>
          <a:bodyPr vert="horz" wrap="square" lIns="91440" tIns="45720" rIns="91440" bIns="45720" anchor="t" anchorCtr="0"/>
          <a:p>
            <a:pPr marL="187325" indent="-187325" eaLnBrk="1" hangingPunct="1">
              <a:buNone/>
            </a:pPr>
            <a:r>
              <a:rPr lang="en-US" altLang="zh-CN" b="1" dirty="0">
                <a:latin typeface="Times New Roman" panose="02020603050405020304" pitchFamily="18" charset="0"/>
              </a:rPr>
              <a:t>1.  Boltzmann</a:t>
            </a:r>
            <a:r>
              <a:rPr lang="zh-CN" altLang="en-US" b="1" dirty="0">
                <a:latin typeface="Times New Roman" panose="02020603050405020304" pitchFamily="18" charset="0"/>
              </a:rPr>
              <a:t>机 （续）</a:t>
            </a:r>
            <a:endParaRPr lang="zh-CN" altLang="en-US" dirty="0">
              <a:latin typeface="Times New Roman" panose="02020603050405020304" pitchFamily="18" charset="0"/>
            </a:endParaRPr>
          </a:p>
          <a:p>
            <a:pPr marL="187325" indent="-187325" eaLnBrk="1" hangingPunct="1"/>
            <a:r>
              <a:rPr lang="zh-CN" altLang="en-US" dirty="0">
                <a:latin typeface="Times New Roman" panose="02020603050405020304" pitchFamily="18" charset="0"/>
              </a:rPr>
              <a:t> 离散</a:t>
            </a:r>
            <a:r>
              <a:rPr lang="en-US" altLang="zh-CN" dirty="0">
                <a:latin typeface="Times New Roman" panose="02020603050405020304" pitchFamily="18" charset="0"/>
              </a:rPr>
              <a:t>Hopfield</a:t>
            </a:r>
            <a:r>
              <a:rPr lang="zh-CN" altLang="en-US" dirty="0">
                <a:latin typeface="Times New Roman" panose="02020603050405020304" pitchFamily="18" charset="0"/>
              </a:rPr>
              <a:t>神经网络的输出：</a:t>
            </a:r>
            <a:endParaRPr lang="zh-CN" altLang="en-US" dirty="0">
              <a:latin typeface="Times New Roman" panose="02020603050405020304" pitchFamily="18" charset="0"/>
            </a:endParaRPr>
          </a:p>
          <a:p>
            <a:pPr marL="187325" indent="-187325" eaLnBrk="1" hangingPunct="1"/>
            <a:endParaRPr lang="zh-CN" altLang="en-US" dirty="0">
              <a:latin typeface="Times New Roman" panose="02020603050405020304" pitchFamily="18" charset="0"/>
            </a:endParaRPr>
          </a:p>
          <a:p>
            <a:pPr marL="187325" indent="-187325" eaLnBrk="1" hangingPunct="1"/>
            <a:endParaRPr lang="zh-CN" altLang="en-US" dirty="0">
              <a:latin typeface="Times New Roman" panose="02020603050405020304" pitchFamily="18" charset="0"/>
            </a:endParaRPr>
          </a:p>
          <a:p>
            <a:pPr marL="187325" indent="-187325" eaLnBrk="1" hangingPunct="1"/>
            <a:r>
              <a:rPr lang="zh-CN" altLang="en-US" dirty="0">
                <a:latin typeface="Times New Roman" panose="02020603050405020304" pitchFamily="18" charset="0"/>
              </a:rPr>
              <a:t>  </a:t>
            </a:r>
            <a:r>
              <a:rPr lang="en-US" altLang="zh-CN" dirty="0">
                <a:latin typeface="Times New Roman" panose="02020603050405020304" pitchFamily="18" charset="0"/>
              </a:rPr>
              <a:t>Boltzman</a:t>
            </a:r>
            <a:r>
              <a:rPr lang="zh-CN" altLang="en-US" dirty="0">
                <a:latin typeface="Times New Roman" panose="02020603050405020304" pitchFamily="18" charset="0"/>
              </a:rPr>
              <a:t>机的内部状态：</a:t>
            </a:r>
            <a:endParaRPr lang="zh-CN" altLang="en-US" dirty="0">
              <a:latin typeface="Times New Roman" panose="02020603050405020304" pitchFamily="18" charset="0"/>
            </a:endParaRPr>
          </a:p>
          <a:p>
            <a:pPr marL="187325" indent="-187325" eaLnBrk="1" hangingPunct="1"/>
            <a:endParaRPr lang="zh-CN" altLang="en-US" dirty="0">
              <a:latin typeface="Times New Roman" panose="02020603050405020304" pitchFamily="18" charset="0"/>
            </a:endParaRPr>
          </a:p>
          <a:p>
            <a:pPr marL="187325" indent="-187325" eaLnBrk="1" hangingPunct="1"/>
            <a:endParaRPr lang="zh-CN" altLang="en-US" dirty="0">
              <a:latin typeface="Times New Roman" panose="02020603050405020304" pitchFamily="18" charset="0"/>
            </a:endParaRPr>
          </a:p>
          <a:p>
            <a:pPr marL="187325" indent="-187325" eaLnBrk="1" hangingPunct="1"/>
            <a:r>
              <a:rPr lang="zh-CN" altLang="en-US" dirty="0">
                <a:latin typeface="Times New Roman" panose="02020603050405020304" pitchFamily="18" charset="0"/>
              </a:rPr>
              <a:t>  神经元   输出值为</a:t>
            </a:r>
            <a:r>
              <a:rPr lang="en-US" altLang="zh-CN" dirty="0">
                <a:latin typeface="Times New Roman" panose="02020603050405020304" pitchFamily="18" charset="0"/>
              </a:rPr>
              <a:t>0</a:t>
            </a:r>
            <a:r>
              <a:rPr lang="zh-CN" altLang="en-US" dirty="0">
                <a:latin typeface="Times New Roman" panose="02020603050405020304" pitchFamily="18" charset="0"/>
              </a:rPr>
              <a:t>和</a:t>
            </a:r>
            <a:r>
              <a:rPr lang="en-US" altLang="zh-CN" dirty="0">
                <a:latin typeface="Times New Roman" panose="02020603050405020304" pitchFamily="18" charset="0"/>
              </a:rPr>
              <a:t>1</a:t>
            </a:r>
            <a:r>
              <a:rPr lang="zh-CN" altLang="en-US" dirty="0">
                <a:latin typeface="Times New Roman" panose="02020603050405020304" pitchFamily="18" charset="0"/>
              </a:rPr>
              <a:t>时的概率：</a:t>
            </a:r>
            <a:endParaRPr lang="zh-CN" altLang="en-US" dirty="0">
              <a:latin typeface="Times New Roman" panose="02020603050405020304" pitchFamily="18" charset="0"/>
            </a:endParaRPr>
          </a:p>
        </p:txBody>
      </p:sp>
      <p:sp>
        <p:nvSpPr>
          <p:cNvPr id="331780" name="Rectangle 6"/>
          <p:cNvSpPr/>
          <p:nvPr/>
        </p:nvSpPr>
        <p:spPr>
          <a:xfrm>
            <a:off x="0" y="31575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331781" name="Object 7"/>
          <p:cNvGraphicFramePr/>
          <p:nvPr/>
        </p:nvGraphicFramePr>
        <p:xfrm>
          <a:off x="2362200" y="2057400"/>
          <a:ext cx="4419600" cy="1258888"/>
        </p:xfrm>
        <a:graphic>
          <a:graphicData uri="http://schemas.openxmlformats.org/presentationml/2006/ole">
            <mc:AlternateContent xmlns:mc="http://schemas.openxmlformats.org/markup-compatibility/2006">
              <mc:Choice xmlns:v="urn:schemas-microsoft-com:vml" Requires="v">
                <p:oleObj spid="_x0000_s3304" name="" r:id="rId1" imgW="1904365" imgH="546100" progId="Equation.3">
                  <p:embed/>
                </p:oleObj>
              </mc:Choice>
              <mc:Fallback>
                <p:oleObj name="" r:id="rId1" imgW="1904365" imgH="546100" progId="Equation.3">
                  <p:embed/>
                  <p:pic>
                    <p:nvPicPr>
                      <p:cNvPr id="0" name="图片 3303"/>
                      <p:cNvPicPr/>
                      <p:nvPr/>
                    </p:nvPicPr>
                    <p:blipFill>
                      <a:blip r:embed="rId2"/>
                      <a:stretch>
                        <a:fillRect/>
                      </a:stretch>
                    </p:blipFill>
                    <p:spPr>
                      <a:xfrm>
                        <a:off x="2362200" y="2057400"/>
                        <a:ext cx="4419600" cy="1258888"/>
                      </a:xfrm>
                      <a:prstGeom prst="rect">
                        <a:avLst/>
                      </a:prstGeom>
                      <a:noFill/>
                      <a:ln w="38100">
                        <a:noFill/>
                        <a:miter/>
                      </a:ln>
                    </p:spPr>
                  </p:pic>
                </p:oleObj>
              </mc:Fallback>
            </mc:AlternateContent>
          </a:graphicData>
        </a:graphic>
      </p:graphicFrame>
      <p:sp>
        <p:nvSpPr>
          <p:cNvPr id="331782" name="Rectangle 8"/>
          <p:cNvSpPr/>
          <p:nvPr/>
        </p:nvSpPr>
        <p:spPr>
          <a:xfrm>
            <a:off x="0" y="31575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331783" name="Object 9"/>
          <p:cNvGraphicFramePr/>
          <p:nvPr/>
        </p:nvGraphicFramePr>
        <p:xfrm>
          <a:off x="2667000" y="3810000"/>
          <a:ext cx="2770188" cy="1285875"/>
        </p:xfrm>
        <a:graphic>
          <a:graphicData uri="http://schemas.openxmlformats.org/presentationml/2006/ole">
            <mc:AlternateContent xmlns:mc="http://schemas.openxmlformats.org/markup-compatibility/2006">
              <mc:Choice xmlns:v="urn:schemas-microsoft-com:vml" Requires="v">
                <p:oleObj spid="_x0000_s3305" name="" r:id="rId3" imgW="1167765" imgH="546100" progId="Equation.3">
                  <p:embed/>
                </p:oleObj>
              </mc:Choice>
              <mc:Fallback>
                <p:oleObj name="" r:id="rId3" imgW="1167765" imgH="546100" progId="Equation.3">
                  <p:embed/>
                  <p:pic>
                    <p:nvPicPr>
                      <p:cNvPr id="0" name="图片 3304"/>
                      <p:cNvPicPr/>
                      <p:nvPr/>
                    </p:nvPicPr>
                    <p:blipFill>
                      <a:blip r:embed="rId4"/>
                      <a:stretch>
                        <a:fillRect/>
                      </a:stretch>
                    </p:blipFill>
                    <p:spPr>
                      <a:xfrm>
                        <a:off x="2667000" y="3810000"/>
                        <a:ext cx="2770188" cy="1285875"/>
                      </a:xfrm>
                      <a:prstGeom prst="rect">
                        <a:avLst/>
                      </a:prstGeom>
                      <a:noFill/>
                      <a:ln w="38100">
                        <a:noFill/>
                        <a:miter/>
                      </a:ln>
                    </p:spPr>
                  </p:pic>
                </p:oleObj>
              </mc:Fallback>
            </mc:AlternateContent>
          </a:graphicData>
        </a:graphic>
      </p:graphicFrame>
      <p:sp>
        <p:nvSpPr>
          <p:cNvPr id="331784" name="Rectangle 10"/>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331785" name="Rectangle 11"/>
          <p:cNvSpPr/>
          <p:nvPr/>
        </p:nvSpPr>
        <p:spPr>
          <a:xfrm>
            <a:off x="0" y="32337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331786" name="Object 12"/>
          <p:cNvGraphicFramePr/>
          <p:nvPr/>
        </p:nvGraphicFramePr>
        <p:xfrm>
          <a:off x="1524000" y="5638800"/>
          <a:ext cx="2587625" cy="990600"/>
        </p:xfrm>
        <a:graphic>
          <a:graphicData uri="http://schemas.openxmlformats.org/presentationml/2006/ole">
            <mc:AlternateContent xmlns:mc="http://schemas.openxmlformats.org/markup-compatibility/2006">
              <mc:Choice xmlns:v="urn:schemas-microsoft-com:vml" Requires="v">
                <p:oleObj spid="_x0000_s3306" name="" r:id="rId5" imgW="1015365" imgH="393700" progId="Equation.3">
                  <p:embed/>
                </p:oleObj>
              </mc:Choice>
              <mc:Fallback>
                <p:oleObj name="" r:id="rId5" imgW="1015365" imgH="393700" progId="Equation.3">
                  <p:embed/>
                  <p:pic>
                    <p:nvPicPr>
                      <p:cNvPr id="0" name="图片 3305"/>
                      <p:cNvPicPr/>
                      <p:nvPr/>
                    </p:nvPicPr>
                    <p:blipFill>
                      <a:blip r:embed="rId6"/>
                      <a:stretch>
                        <a:fillRect/>
                      </a:stretch>
                    </p:blipFill>
                    <p:spPr>
                      <a:xfrm>
                        <a:off x="1524000" y="5638800"/>
                        <a:ext cx="2587625" cy="990600"/>
                      </a:xfrm>
                      <a:prstGeom prst="rect">
                        <a:avLst/>
                      </a:prstGeom>
                      <a:noFill/>
                      <a:ln w="38100">
                        <a:noFill/>
                        <a:miter/>
                      </a:ln>
                    </p:spPr>
                  </p:pic>
                </p:oleObj>
              </mc:Fallback>
            </mc:AlternateContent>
          </a:graphicData>
        </a:graphic>
      </p:graphicFrame>
      <p:sp>
        <p:nvSpPr>
          <p:cNvPr id="331787" name="Rectangle 13"/>
          <p:cNvSpPr/>
          <p:nvPr/>
        </p:nvSpPr>
        <p:spPr>
          <a:xfrm>
            <a:off x="0" y="38862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331788" name="Object 14"/>
          <p:cNvGraphicFramePr/>
          <p:nvPr/>
        </p:nvGraphicFramePr>
        <p:xfrm>
          <a:off x="1981200" y="5257800"/>
          <a:ext cx="209550" cy="381000"/>
        </p:xfrm>
        <a:graphic>
          <a:graphicData uri="http://schemas.openxmlformats.org/presentationml/2006/ole">
            <mc:AlternateContent xmlns:mc="http://schemas.openxmlformats.org/markup-compatibility/2006">
              <mc:Choice xmlns:v="urn:schemas-microsoft-com:vml" Requires="v">
                <p:oleObj spid="_x0000_s3308" name="" r:id="rId7" imgW="76200" imgH="139065" progId="Equation.DSMT4">
                  <p:embed/>
                </p:oleObj>
              </mc:Choice>
              <mc:Fallback>
                <p:oleObj name="" r:id="rId7" imgW="76200" imgH="139065" progId="Equation.DSMT4">
                  <p:embed/>
                  <p:pic>
                    <p:nvPicPr>
                      <p:cNvPr id="0" name="图片 3307"/>
                      <p:cNvPicPr/>
                      <p:nvPr/>
                    </p:nvPicPr>
                    <p:blipFill>
                      <a:blip r:embed="rId8"/>
                      <a:stretch>
                        <a:fillRect/>
                      </a:stretch>
                    </p:blipFill>
                    <p:spPr>
                      <a:xfrm>
                        <a:off x="1981200" y="5257800"/>
                        <a:ext cx="209550" cy="381000"/>
                      </a:xfrm>
                      <a:prstGeom prst="rect">
                        <a:avLst/>
                      </a:prstGeom>
                      <a:noFill/>
                      <a:ln w="38100">
                        <a:noFill/>
                        <a:miter/>
                      </a:ln>
                    </p:spPr>
                  </p:pic>
                </p:oleObj>
              </mc:Fallback>
            </mc:AlternateContent>
          </a:graphicData>
        </a:graphic>
      </p:graphicFrame>
      <p:graphicFrame>
        <p:nvGraphicFramePr>
          <p:cNvPr id="331789" name="Object 15"/>
          <p:cNvGraphicFramePr/>
          <p:nvPr/>
        </p:nvGraphicFramePr>
        <p:xfrm>
          <a:off x="5105400" y="5867400"/>
          <a:ext cx="2944813" cy="609600"/>
        </p:xfrm>
        <a:graphic>
          <a:graphicData uri="http://schemas.openxmlformats.org/presentationml/2006/ole">
            <mc:AlternateContent xmlns:mc="http://schemas.openxmlformats.org/markup-compatibility/2006">
              <mc:Choice xmlns:v="urn:schemas-microsoft-com:vml" Requires="v">
                <p:oleObj spid="_x0000_s3307" name="" r:id="rId9" imgW="989965" imgH="228600" progId="Equation.3">
                  <p:embed/>
                </p:oleObj>
              </mc:Choice>
              <mc:Fallback>
                <p:oleObj name="" r:id="rId9" imgW="989965" imgH="228600" progId="Equation.3">
                  <p:embed/>
                  <p:pic>
                    <p:nvPicPr>
                      <p:cNvPr id="0" name="图片 3306"/>
                      <p:cNvPicPr/>
                      <p:nvPr/>
                    </p:nvPicPr>
                    <p:blipFill>
                      <a:blip r:embed="rId10"/>
                      <a:stretch>
                        <a:fillRect/>
                      </a:stretch>
                    </p:blipFill>
                    <p:spPr>
                      <a:xfrm>
                        <a:off x="5105400" y="5867400"/>
                        <a:ext cx="2944813" cy="6096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28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332802"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8.4.3  </a:t>
            </a:r>
            <a:r>
              <a:rPr lang="zh-CN" altLang="en-US" sz="3600" b="0" dirty="0">
                <a:latin typeface="Times New Roman" panose="02020603050405020304" pitchFamily="18" charset="0"/>
                <a:ea typeface="黑体" panose="02010609060101010101" pitchFamily="2" charset="-122"/>
              </a:rPr>
              <a:t>随机神经网络</a:t>
            </a:r>
            <a:endParaRPr lang="zh-CN" altLang="en-US" sz="3600" b="0" dirty="0">
              <a:latin typeface="Times New Roman" panose="02020603050405020304" pitchFamily="18" charset="0"/>
              <a:ea typeface="黑体" panose="02010609060101010101" pitchFamily="2" charset="-122"/>
            </a:endParaRPr>
          </a:p>
        </p:txBody>
      </p:sp>
      <p:sp>
        <p:nvSpPr>
          <p:cNvPr id="332803" name="Rectangle 5"/>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332804" name="Rectangle 6"/>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332805" name="Rectangle 7"/>
          <p:cNvSpPr/>
          <p:nvPr/>
        </p:nvSpPr>
        <p:spPr>
          <a:xfrm>
            <a:off x="0" y="33575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332806" name="Rectangle 8"/>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332807" name="Rectangle 9"/>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332808" name="Rectangle 10"/>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332809" name="Rectangle 11"/>
          <p:cNvSpPr>
            <a:spLocks noGrp="1"/>
          </p:cNvSpPr>
          <p:nvPr>
            <p:ph idx="1"/>
          </p:nvPr>
        </p:nvSpPr>
        <p:spPr/>
        <p:txBody>
          <a:bodyPr vert="horz" wrap="square" lIns="91440" tIns="45720" rIns="91440" bIns="45720" anchor="t" anchorCtr="0"/>
          <a:p>
            <a:pPr marL="187325" indent="-187325" eaLnBrk="1" hangingPunct="1">
              <a:buNone/>
            </a:pPr>
            <a:r>
              <a:rPr lang="en-US" altLang="zh-CN" b="1" dirty="0">
                <a:latin typeface="Times New Roman" panose="02020603050405020304" pitchFamily="18" charset="0"/>
              </a:rPr>
              <a:t>1.  Boltzmann</a:t>
            </a:r>
            <a:r>
              <a:rPr lang="zh-CN" altLang="en-US" b="1" dirty="0">
                <a:latin typeface="Times New Roman" panose="02020603050405020304" pitchFamily="18" charset="0"/>
              </a:rPr>
              <a:t>机 （续）</a:t>
            </a:r>
            <a:endParaRPr lang="zh-CN" altLang="en-US" dirty="0">
              <a:latin typeface="Times New Roman" panose="02020603050405020304" pitchFamily="18" charset="0"/>
            </a:endParaRPr>
          </a:p>
          <a:p>
            <a:pPr marL="187325" indent="-187325" eaLnBrk="1" hangingPunct="1"/>
            <a:r>
              <a:rPr lang="zh-CN" altLang="en-US" dirty="0">
                <a:latin typeface="Times New Roman" panose="02020603050405020304" pitchFamily="18" charset="0"/>
              </a:rPr>
              <a:t> </a:t>
            </a:r>
            <a:r>
              <a:rPr lang="en-US" altLang="zh-CN" dirty="0">
                <a:latin typeface="Times New Roman" panose="02020603050405020304" pitchFamily="18" charset="0"/>
              </a:rPr>
              <a:t>Boltzmann</a:t>
            </a:r>
            <a:r>
              <a:rPr lang="zh-CN" altLang="en-US" dirty="0"/>
              <a:t>的能量函数： </a:t>
            </a:r>
            <a:endParaRPr lang="zh-CN" altLang="en-US" dirty="0"/>
          </a:p>
        </p:txBody>
      </p:sp>
      <p:graphicFrame>
        <p:nvGraphicFramePr>
          <p:cNvPr id="332810" name="Object 12"/>
          <p:cNvGraphicFramePr/>
          <p:nvPr/>
        </p:nvGraphicFramePr>
        <p:xfrm>
          <a:off x="1981200" y="1966913"/>
          <a:ext cx="3810000" cy="928687"/>
        </p:xfrm>
        <a:graphic>
          <a:graphicData uri="http://schemas.openxmlformats.org/presentationml/2006/ole">
            <mc:AlternateContent xmlns:mc="http://schemas.openxmlformats.org/markup-compatibility/2006">
              <mc:Choice xmlns:v="urn:schemas-microsoft-com:vml" Requires="v">
                <p:oleObj spid="_x0000_s3208" name="" r:id="rId1" imgW="1879600" imgH="457200" progId="Equation.DSMT4">
                  <p:embed/>
                </p:oleObj>
              </mc:Choice>
              <mc:Fallback>
                <p:oleObj name="" r:id="rId1" imgW="1879600" imgH="457200" progId="Equation.DSMT4">
                  <p:embed/>
                  <p:pic>
                    <p:nvPicPr>
                      <p:cNvPr id="0" name="图片 3207"/>
                      <p:cNvPicPr/>
                      <p:nvPr/>
                    </p:nvPicPr>
                    <p:blipFill>
                      <a:blip r:embed="rId2"/>
                      <a:stretch>
                        <a:fillRect/>
                      </a:stretch>
                    </p:blipFill>
                    <p:spPr>
                      <a:xfrm>
                        <a:off x="1981200" y="1966913"/>
                        <a:ext cx="3810000" cy="928687"/>
                      </a:xfrm>
                      <a:prstGeom prst="rect">
                        <a:avLst/>
                      </a:prstGeom>
                      <a:noFill/>
                      <a:ln w="38100">
                        <a:noFill/>
                        <a:miter/>
                      </a:ln>
                    </p:spPr>
                  </p:pic>
                </p:oleObj>
              </mc:Fallback>
            </mc:AlternateContent>
          </a:graphicData>
        </a:graphic>
      </p:graphicFrame>
      <p:sp>
        <p:nvSpPr>
          <p:cNvPr id="332811" name="Text Box 13"/>
          <p:cNvSpPr txBox="1"/>
          <p:nvPr/>
        </p:nvSpPr>
        <p:spPr>
          <a:xfrm>
            <a:off x="304800" y="2971800"/>
            <a:ext cx="6934200" cy="457200"/>
          </a:xfrm>
          <a:prstGeom prst="rect">
            <a:avLst/>
          </a:prstGeom>
          <a:noFill/>
          <a:ln w="9525">
            <a:noFill/>
          </a:ln>
        </p:spPr>
        <p:txBody>
          <a:bodyPr anchor="t" anchorCtr="0">
            <a:spAutoFit/>
          </a:bodyPr>
          <a:p>
            <a:pPr>
              <a:spcBef>
                <a:spcPct val="50000"/>
              </a:spcBef>
              <a:buClr>
                <a:schemeClr val="accent2"/>
              </a:buClr>
              <a:buFont typeface="Wingdings" panose="05000000000000000000" pitchFamily="2" charset="2"/>
              <a:buChar char="§"/>
            </a:pPr>
            <a:r>
              <a:rPr lang="en-US" altLang="zh-CN" sz="2400" b="1"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神经元   状态转换时网络能量的变化：</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p:txBody>
      </p:sp>
      <p:graphicFrame>
        <p:nvGraphicFramePr>
          <p:cNvPr id="332812" name="Object 14"/>
          <p:cNvGraphicFramePr/>
          <p:nvPr/>
        </p:nvGraphicFramePr>
        <p:xfrm>
          <a:off x="3233738" y="3554413"/>
          <a:ext cx="2328862" cy="712787"/>
        </p:xfrm>
        <a:graphic>
          <a:graphicData uri="http://schemas.openxmlformats.org/presentationml/2006/ole">
            <mc:AlternateContent xmlns:mc="http://schemas.openxmlformats.org/markup-compatibility/2006">
              <mc:Choice xmlns:v="urn:schemas-microsoft-com:vml" Requires="v">
                <p:oleObj spid="_x0000_s3207" name="" r:id="rId3" imgW="1155065" imgH="355600" progId="Equation.DSMT4">
                  <p:embed/>
                </p:oleObj>
              </mc:Choice>
              <mc:Fallback>
                <p:oleObj name="" r:id="rId3" imgW="1155065" imgH="355600" progId="Equation.DSMT4">
                  <p:embed/>
                  <p:pic>
                    <p:nvPicPr>
                      <p:cNvPr id="0" name="图片 3206"/>
                      <p:cNvPicPr/>
                      <p:nvPr/>
                    </p:nvPicPr>
                    <p:blipFill>
                      <a:blip r:embed="rId4"/>
                      <a:stretch>
                        <a:fillRect/>
                      </a:stretch>
                    </p:blipFill>
                    <p:spPr>
                      <a:xfrm>
                        <a:off x="3233738" y="3554413"/>
                        <a:ext cx="2328862" cy="712787"/>
                      </a:xfrm>
                      <a:prstGeom prst="rect">
                        <a:avLst/>
                      </a:prstGeom>
                      <a:noFill/>
                      <a:ln w="38100">
                        <a:noFill/>
                        <a:miter/>
                      </a:ln>
                    </p:spPr>
                  </p:pic>
                </p:oleObj>
              </mc:Fallback>
            </mc:AlternateContent>
          </a:graphicData>
        </a:graphic>
      </p:graphicFrame>
      <p:graphicFrame>
        <p:nvGraphicFramePr>
          <p:cNvPr id="332813" name="Object 15"/>
          <p:cNvGraphicFramePr/>
          <p:nvPr/>
        </p:nvGraphicFramePr>
        <p:xfrm>
          <a:off x="1752600" y="3048000"/>
          <a:ext cx="209550" cy="381000"/>
        </p:xfrm>
        <a:graphic>
          <a:graphicData uri="http://schemas.openxmlformats.org/presentationml/2006/ole">
            <mc:AlternateContent xmlns:mc="http://schemas.openxmlformats.org/markup-compatibility/2006">
              <mc:Choice xmlns:v="urn:schemas-microsoft-com:vml" Requires="v">
                <p:oleObj spid="_x0000_s3206" name="" r:id="rId5" imgW="76200" imgH="139065" progId="Equation.DSMT4">
                  <p:embed/>
                </p:oleObj>
              </mc:Choice>
              <mc:Fallback>
                <p:oleObj name="" r:id="rId5" imgW="76200" imgH="139065" progId="Equation.DSMT4">
                  <p:embed/>
                  <p:pic>
                    <p:nvPicPr>
                      <p:cNvPr id="0" name="图片 3205"/>
                      <p:cNvPicPr/>
                      <p:nvPr/>
                    </p:nvPicPr>
                    <p:blipFill>
                      <a:blip r:embed="rId6"/>
                      <a:stretch>
                        <a:fillRect/>
                      </a:stretch>
                    </p:blipFill>
                    <p:spPr>
                      <a:xfrm>
                        <a:off x="1752600" y="3048000"/>
                        <a:ext cx="209550" cy="381000"/>
                      </a:xfrm>
                      <a:prstGeom prst="rect">
                        <a:avLst/>
                      </a:prstGeom>
                      <a:noFill/>
                      <a:ln w="38100">
                        <a:noFill/>
                        <a:miter/>
                      </a:ln>
                    </p:spPr>
                  </p:pic>
                </p:oleObj>
              </mc:Fallback>
            </mc:AlternateContent>
          </a:graphicData>
        </a:graphic>
      </p:graphicFrame>
      <p:sp>
        <p:nvSpPr>
          <p:cNvPr id="332814" name="Text Box 16"/>
          <p:cNvSpPr txBox="1"/>
          <p:nvPr/>
        </p:nvSpPr>
        <p:spPr>
          <a:xfrm>
            <a:off x="304800" y="4419600"/>
            <a:ext cx="6934200" cy="457200"/>
          </a:xfrm>
          <a:prstGeom prst="rect">
            <a:avLst/>
          </a:prstGeom>
          <a:noFill/>
          <a:ln w="9525">
            <a:noFill/>
          </a:ln>
        </p:spPr>
        <p:txBody>
          <a:bodyPr anchor="t" anchorCtr="0">
            <a:spAutoFit/>
          </a:bodyPr>
          <a:p>
            <a:pPr>
              <a:spcBef>
                <a:spcPct val="50000"/>
              </a:spcBef>
              <a:buClr>
                <a:schemeClr val="accent2"/>
              </a:buClr>
              <a:buFont typeface="Wingdings" panose="05000000000000000000" pitchFamily="2" charset="2"/>
              <a:buChar char="§"/>
            </a:pPr>
            <a:r>
              <a:rPr lang="en-US" altLang="zh-CN" sz="2400" b="1"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神经元   改变为状态</a:t>
            </a:r>
            <a:r>
              <a:rPr lang="zh-CN" altLang="en-US" sz="2400" dirty="0">
                <a:latin typeface="Times New Roman" panose="02020603050405020304" pitchFamily="18" charset="0"/>
                <a:ea typeface="宋体" panose="02010600030101010101" pitchFamily="2" charset="-122"/>
              </a:rPr>
              <a:t>“</a:t>
            </a:r>
            <a:r>
              <a:rPr lang="en-US" altLang="zh-CN" sz="2400" dirty="0">
                <a:latin typeface="宋体" panose="02010600030101010101" pitchFamily="2" charset="-122"/>
                <a:ea typeface="宋体" panose="02010600030101010101" pitchFamily="2" charset="-122"/>
              </a:rPr>
              <a:t>1</a:t>
            </a:r>
            <a:r>
              <a:rPr lang="en-US" altLang="zh-CN" sz="2400" dirty="0">
                <a:latin typeface="Times New Roman" panose="02020603050405020304" pitchFamily="18" charset="0"/>
                <a:ea typeface="宋体" panose="02010600030101010101" pitchFamily="2" charset="-122"/>
              </a:rPr>
              <a:t>”</a:t>
            </a:r>
            <a:r>
              <a:rPr lang="zh-CN" altLang="en-US" sz="2400" dirty="0">
                <a:latin typeface="宋体" panose="02010600030101010101" pitchFamily="2" charset="-122"/>
                <a:ea typeface="宋体" panose="02010600030101010101" pitchFamily="2" charset="-122"/>
              </a:rPr>
              <a:t>的概率： </a:t>
            </a:r>
            <a:endParaRPr lang="zh-CN" altLang="en-US" sz="2400" dirty="0">
              <a:latin typeface="宋体" panose="02010600030101010101" pitchFamily="2" charset="-122"/>
              <a:ea typeface="宋体" panose="02010600030101010101" pitchFamily="2" charset="-122"/>
            </a:endParaRPr>
          </a:p>
        </p:txBody>
      </p:sp>
      <p:graphicFrame>
        <p:nvGraphicFramePr>
          <p:cNvPr id="332815" name="Object 17"/>
          <p:cNvGraphicFramePr/>
          <p:nvPr/>
        </p:nvGraphicFramePr>
        <p:xfrm>
          <a:off x="1752600" y="4495800"/>
          <a:ext cx="209550" cy="381000"/>
        </p:xfrm>
        <a:graphic>
          <a:graphicData uri="http://schemas.openxmlformats.org/presentationml/2006/ole">
            <mc:AlternateContent xmlns:mc="http://schemas.openxmlformats.org/markup-compatibility/2006">
              <mc:Choice xmlns:v="urn:schemas-microsoft-com:vml" Requires="v">
                <p:oleObj spid="_x0000_s3209" name="" r:id="rId7" imgW="76200" imgH="139065" progId="Equation.DSMT4">
                  <p:embed/>
                </p:oleObj>
              </mc:Choice>
              <mc:Fallback>
                <p:oleObj name="" r:id="rId7" imgW="76200" imgH="139065" progId="Equation.DSMT4">
                  <p:embed/>
                  <p:pic>
                    <p:nvPicPr>
                      <p:cNvPr id="0" name="图片 3208"/>
                      <p:cNvPicPr/>
                      <p:nvPr/>
                    </p:nvPicPr>
                    <p:blipFill>
                      <a:blip r:embed="rId6"/>
                      <a:stretch>
                        <a:fillRect/>
                      </a:stretch>
                    </p:blipFill>
                    <p:spPr>
                      <a:xfrm>
                        <a:off x="1752600" y="4495800"/>
                        <a:ext cx="209550" cy="381000"/>
                      </a:xfrm>
                      <a:prstGeom prst="rect">
                        <a:avLst/>
                      </a:prstGeom>
                      <a:noFill/>
                      <a:ln w="38100">
                        <a:noFill/>
                        <a:miter/>
                      </a:ln>
                    </p:spPr>
                  </p:pic>
                </p:oleObj>
              </mc:Fallback>
            </mc:AlternateContent>
          </a:graphicData>
        </a:graphic>
      </p:graphicFrame>
      <p:sp>
        <p:nvSpPr>
          <p:cNvPr id="332816" name="AutoShape 19"/>
          <p:cNvSpPr>
            <a:spLocks noChangeAspect="1" noTextEdit="1"/>
          </p:cNvSpPr>
          <p:nvPr/>
        </p:nvSpPr>
        <p:spPr>
          <a:xfrm>
            <a:off x="3124200" y="4953000"/>
            <a:ext cx="2520950" cy="1211263"/>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sp>
        <p:nvSpPr>
          <p:cNvPr id="332817" name="Line 21"/>
          <p:cNvSpPr/>
          <p:nvPr/>
        </p:nvSpPr>
        <p:spPr>
          <a:xfrm>
            <a:off x="4940300" y="5778500"/>
            <a:ext cx="519113" cy="1588"/>
          </a:xfrm>
          <a:prstGeom prst="line">
            <a:avLst/>
          </a:prstGeom>
          <a:ln w="6350" cap="flat" cmpd="sng">
            <a:solidFill>
              <a:srgbClr val="000000"/>
            </a:solidFill>
            <a:prstDash val="solid"/>
            <a:round/>
            <a:headEnd type="none" w="med" len="med"/>
            <a:tailEnd type="none" w="med" len="med"/>
          </a:ln>
        </p:spPr>
      </p:sp>
      <p:sp>
        <p:nvSpPr>
          <p:cNvPr id="332818" name="Line 22"/>
          <p:cNvSpPr/>
          <p:nvPr/>
        </p:nvSpPr>
        <p:spPr>
          <a:xfrm>
            <a:off x="3762375" y="5365750"/>
            <a:ext cx="1828800" cy="1588"/>
          </a:xfrm>
          <a:prstGeom prst="line">
            <a:avLst/>
          </a:prstGeom>
          <a:ln w="12700" cap="flat" cmpd="sng">
            <a:solidFill>
              <a:srgbClr val="000000"/>
            </a:solidFill>
            <a:prstDash val="solid"/>
            <a:round/>
            <a:headEnd type="none" w="med" len="med"/>
            <a:tailEnd type="none" w="med" len="med"/>
          </a:ln>
        </p:spPr>
      </p:sp>
      <p:sp>
        <p:nvSpPr>
          <p:cNvPr id="332819" name="Rectangle 23"/>
          <p:cNvSpPr/>
          <p:nvPr/>
        </p:nvSpPr>
        <p:spPr>
          <a:xfrm>
            <a:off x="5473700" y="5580063"/>
            <a:ext cx="101600" cy="365125"/>
          </a:xfrm>
          <a:prstGeom prst="rect">
            <a:avLst/>
          </a:prstGeom>
          <a:noFill/>
          <a:ln w="9525">
            <a:noFill/>
          </a:ln>
        </p:spPr>
        <p:txBody>
          <a:bodyPr wrap="none" lIns="0" tIns="0" rIns="0" bIns="0" anchor="t" anchorCtr="0">
            <a:spAutoFit/>
          </a:bodyPr>
          <a:p>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332820" name="Rectangle 24"/>
          <p:cNvSpPr/>
          <p:nvPr/>
        </p:nvSpPr>
        <p:spPr>
          <a:xfrm>
            <a:off x="4168775" y="5580063"/>
            <a:ext cx="541338" cy="365125"/>
          </a:xfrm>
          <a:prstGeom prst="rect">
            <a:avLst/>
          </a:prstGeom>
          <a:noFill/>
          <a:ln w="9525">
            <a:noFill/>
          </a:ln>
        </p:spPr>
        <p:txBody>
          <a:bodyPr wrap="none" lIns="0" tIns="0" rIns="0" bIns="0" anchor="t" anchorCtr="0">
            <a:spAutoFit/>
          </a:bodyPr>
          <a:p>
            <a:r>
              <a:rPr lang="en-US" altLang="zh-CN" sz="2400" dirty="0">
                <a:solidFill>
                  <a:srgbClr val="000000"/>
                </a:solidFill>
                <a:latin typeface="Times New Roman" panose="02020603050405020304" pitchFamily="18" charset="0"/>
                <a:ea typeface="宋体" panose="02010600030101010101" pitchFamily="2" charset="-122"/>
              </a:rPr>
              <a:t>exp(</a:t>
            </a:r>
            <a:endParaRPr lang="en-US" altLang="zh-CN" dirty="0">
              <a:latin typeface="Arial" panose="020B0604020202020204" pitchFamily="34" charset="0"/>
              <a:ea typeface="宋体" panose="02010600030101010101" pitchFamily="2" charset="-122"/>
            </a:endParaRPr>
          </a:p>
        </p:txBody>
      </p:sp>
      <p:sp>
        <p:nvSpPr>
          <p:cNvPr id="332821" name="Rectangle 25"/>
          <p:cNvSpPr/>
          <p:nvPr/>
        </p:nvSpPr>
        <p:spPr>
          <a:xfrm>
            <a:off x="3749675" y="5580063"/>
            <a:ext cx="152400" cy="365125"/>
          </a:xfrm>
          <a:prstGeom prst="rect">
            <a:avLst/>
          </a:prstGeom>
          <a:noFill/>
          <a:ln w="9525">
            <a:noFill/>
          </a:ln>
        </p:spPr>
        <p:txBody>
          <a:bodyPr wrap="none" lIns="0" tIns="0" rIns="0" bIns="0" anchor="t" anchorCtr="0">
            <a:spAutoFit/>
          </a:bodyPr>
          <a:p>
            <a:r>
              <a:rPr lang="en-US" altLang="zh-CN" sz="24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32822" name="Rectangle 26"/>
          <p:cNvSpPr/>
          <p:nvPr/>
        </p:nvSpPr>
        <p:spPr>
          <a:xfrm>
            <a:off x="4598988" y="4972050"/>
            <a:ext cx="152400" cy="365125"/>
          </a:xfrm>
          <a:prstGeom prst="rect">
            <a:avLst/>
          </a:prstGeom>
          <a:noFill/>
          <a:ln w="9525">
            <a:noFill/>
          </a:ln>
        </p:spPr>
        <p:txBody>
          <a:bodyPr wrap="none" lIns="0" tIns="0" rIns="0" bIns="0" anchor="t" anchorCtr="0">
            <a:spAutoFit/>
          </a:bodyPr>
          <a:p>
            <a:r>
              <a:rPr lang="en-US" altLang="zh-CN" sz="24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32823" name="Rectangle 27"/>
          <p:cNvSpPr/>
          <p:nvPr/>
        </p:nvSpPr>
        <p:spPr>
          <a:xfrm>
            <a:off x="5089525" y="5821363"/>
            <a:ext cx="169863" cy="365125"/>
          </a:xfrm>
          <a:prstGeom prst="rect">
            <a:avLst/>
          </a:prstGeom>
          <a:noFill/>
          <a:ln w="9525">
            <a:noFill/>
          </a:ln>
        </p:spPr>
        <p:txBody>
          <a:bodyPr wrap="none" lIns="0" tIns="0" rIns="0" bIns="0" anchor="t" anchorCtr="0">
            <a:spAutoFit/>
          </a:bodyPr>
          <a:p>
            <a:r>
              <a:rPr lang="en-US" altLang="zh-CN" sz="2400" i="1" dirty="0">
                <a:solidFill>
                  <a:srgbClr val="000000"/>
                </a:solidFill>
                <a:latin typeface="Times New Roman" panose="02020603050405020304" pitchFamily="18" charset="0"/>
                <a:ea typeface="宋体" panose="02010600030101010101" pitchFamily="2" charset="-122"/>
              </a:rPr>
              <a:t>T</a:t>
            </a:r>
            <a:endParaRPr lang="en-US" altLang="zh-CN" dirty="0">
              <a:latin typeface="Arial" panose="020B0604020202020204" pitchFamily="34" charset="0"/>
              <a:ea typeface="宋体" panose="02010600030101010101" pitchFamily="2" charset="-122"/>
            </a:endParaRPr>
          </a:p>
        </p:txBody>
      </p:sp>
      <p:sp>
        <p:nvSpPr>
          <p:cNvPr id="332824" name="Rectangle 28"/>
          <p:cNvSpPr/>
          <p:nvPr/>
        </p:nvSpPr>
        <p:spPr>
          <a:xfrm>
            <a:off x="5149850" y="5373688"/>
            <a:ext cx="185738" cy="365125"/>
          </a:xfrm>
          <a:prstGeom prst="rect">
            <a:avLst/>
          </a:prstGeom>
          <a:noFill/>
          <a:ln w="9525">
            <a:noFill/>
          </a:ln>
        </p:spPr>
        <p:txBody>
          <a:bodyPr wrap="none" lIns="0" tIns="0" rIns="0" bIns="0" anchor="t" anchorCtr="0">
            <a:spAutoFit/>
          </a:bodyPr>
          <a:p>
            <a:r>
              <a:rPr lang="en-US" altLang="zh-CN" sz="2400" i="1" dirty="0">
                <a:solidFill>
                  <a:srgbClr val="000000"/>
                </a:solidFill>
                <a:latin typeface="Times New Roman" panose="02020603050405020304" pitchFamily="18" charset="0"/>
                <a:ea typeface="宋体" panose="02010600030101010101" pitchFamily="2" charset="-122"/>
              </a:rPr>
              <a:t>E</a:t>
            </a:r>
            <a:endParaRPr lang="en-US" altLang="zh-CN" dirty="0">
              <a:latin typeface="Arial" panose="020B0604020202020204" pitchFamily="34" charset="0"/>
              <a:ea typeface="宋体" panose="02010600030101010101" pitchFamily="2" charset="-122"/>
            </a:endParaRPr>
          </a:p>
        </p:txBody>
      </p:sp>
      <p:sp>
        <p:nvSpPr>
          <p:cNvPr id="332825" name="Rectangle 29"/>
          <p:cNvSpPr/>
          <p:nvPr/>
        </p:nvSpPr>
        <p:spPr>
          <a:xfrm>
            <a:off x="3179763" y="5165725"/>
            <a:ext cx="152400" cy="365125"/>
          </a:xfrm>
          <a:prstGeom prst="rect">
            <a:avLst/>
          </a:prstGeom>
          <a:noFill/>
          <a:ln w="9525">
            <a:noFill/>
          </a:ln>
        </p:spPr>
        <p:txBody>
          <a:bodyPr wrap="none" lIns="0" tIns="0" rIns="0" bIns="0" anchor="t" anchorCtr="0">
            <a:spAutoFit/>
          </a:bodyPr>
          <a:p>
            <a:r>
              <a:rPr lang="en-US" altLang="zh-CN" sz="2400" i="1" dirty="0">
                <a:solidFill>
                  <a:srgbClr val="000000"/>
                </a:solidFill>
                <a:latin typeface="Times New Roman" panose="02020603050405020304" pitchFamily="18" charset="0"/>
                <a:ea typeface="宋体" panose="02010600030101010101" pitchFamily="2" charset="-122"/>
              </a:rPr>
              <a:t>p</a:t>
            </a:r>
            <a:endParaRPr lang="en-US" altLang="zh-CN" dirty="0">
              <a:latin typeface="Arial" panose="020B0604020202020204" pitchFamily="34" charset="0"/>
              <a:ea typeface="宋体" panose="02010600030101010101" pitchFamily="2" charset="-122"/>
            </a:endParaRPr>
          </a:p>
        </p:txBody>
      </p:sp>
      <p:sp>
        <p:nvSpPr>
          <p:cNvPr id="332826" name="Rectangle 30"/>
          <p:cNvSpPr/>
          <p:nvPr/>
        </p:nvSpPr>
        <p:spPr>
          <a:xfrm>
            <a:off x="5346700" y="5567363"/>
            <a:ext cx="49213" cy="212725"/>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i</a:t>
            </a:r>
            <a:endParaRPr lang="en-US" altLang="zh-CN" dirty="0">
              <a:latin typeface="Arial" panose="020B0604020202020204" pitchFamily="34" charset="0"/>
              <a:ea typeface="宋体" panose="02010600030101010101" pitchFamily="2" charset="-122"/>
            </a:endParaRPr>
          </a:p>
        </p:txBody>
      </p:sp>
      <p:sp>
        <p:nvSpPr>
          <p:cNvPr id="332827" name="Rectangle 31"/>
          <p:cNvSpPr/>
          <p:nvPr/>
        </p:nvSpPr>
        <p:spPr>
          <a:xfrm>
            <a:off x="3328988" y="5359400"/>
            <a:ext cx="49212" cy="212725"/>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i</a:t>
            </a:r>
            <a:endParaRPr lang="en-US" altLang="zh-CN" dirty="0">
              <a:latin typeface="Arial" panose="020B0604020202020204" pitchFamily="34" charset="0"/>
              <a:ea typeface="宋体" panose="02010600030101010101" pitchFamily="2" charset="-122"/>
            </a:endParaRPr>
          </a:p>
        </p:txBody>
      </p:sp>
      <p:sp>
        <p:nvSpPr>
          <p:cNvPr id="332828" name="Rectangle 32"/>
          <p:cNvSpPr/>
          <p:nvPr/>
        </p:nvSpPr>
        <p:spPr>
          <a:xfrm>
            <a:off x="4962525" y="5338763"/>
            <a:ext cx="185738" cy="365125"/>
          </a:xfrm>
          <a:prstGeom prst="rect">
            <a:avLst/>
          </a:prstGeom>
          <a:noFill/>
          <a:ln w="9525">
            <a:noFill/>
          </a:ln>
        </p:spPr>
        <p:txBody>
          <a:bodyPr wrap="none" lIns="0" tIns="0" rIns="0" bIns="0" anchor="t" anchorCtr="0">
            <a:spAutoFit/>
          </a:bodyPr>
          <a:p>
            <a:r>
              <a:rPr lang="en-US" altLang="zh-CN" sz="2400" dirty="0">
                <a:solidFill>
                  <a:srgbClr val="000000"/>
                </a:solidFill>
                <a:latin typeface="Symbol" panose="05050102010706020507" pitchFamily="18" charset="2"/>
                <a:ea typeface="宋体" panose="02010600030101010101" pitchFamily="2" charset="-122"/>
              </a:rPr>
              <a:t>D</a:t>
            </a:r>
            <a:endParaRPr lang="en-US" altLang="zh-CN" dirty="0">
              <a:latin typeface="Arial" panose="020B0604020202020204" pitchFamily="34" charset="0"/>
              <a:ea typeface="宋体" panose="02010600030101010101" pitchFamily="2" charset="-122"/>
            </a:endParaRPr>
          </a:p>
        </p:txBody>
      </p:sp>
      <p:sp>
        <p:nvSpPr>
          <p:cNvPr id="332829" name="Rectangle 33"/>
          <p:cNvSpPr/>
          <p:nvPr/>
        </p:nvSpPr>
        <p:spPr>
          <a:xfrm>
            <a:off x="4724400" y="5545138"/>
            <a:ext cx="166688" cy="365125"/>
          </a:xfrm>
          <a:prstGeom prst="rect">
            <a:avLst/>
          </a:prstGeom>
          <a:noFill/>
          <a:ln w="9525">
            <a:noFill/>
          </a:ln>
        </p:spPr>
        <p:txBody>
          <a:bodyPr wrap="none" lIns="0" tIns="0" rIns="0" bIns="0" anchor="t" anchorCtr="0">
            <a:spAutoFit/>
          </a:bodyPr>
          <a:p>
            <a:r>
              <a:rPr lang="en-US" altLang="zh-CN" sz="2400" dirty="0">
                <a:solidFill>
                  <a:srgbClr val="000000"/>
                </a:solidFill>
                <a:latin typeface="Symbol" panose="05050102010706020507" pitchFamily="18" charset="2"/>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332830" name="Rectangle 34"/>
          <p:cNvSpPr/>
          <p:nvPr/>
        </p:nvSpPr>
        <p:spPr>
          <a:xfrm>
            <a:off x="3937000" y="5545138"/>
            <a:ext cx="166688" cy="365125"/>
          </a:xfrm>
          <a:prstGeom prst="rect">
            <a:avLst/>
          </a:prstGeom>
          <a:noFill/>
          <a:ln w="9525">
            <a:noFill/>
          </a:ln>
        </p:spPr>
        <p:txBody>
          <a:bodyPr wrap="none" lIns="0" tIns="0" rIns="0" bIns="0" anchor="t" anchorCtr="0">
            <a:spAutoFit/>
          </a:bodyPr>
          <a:p>
            <a:r>
              <a:rPr lang="en-US" altLang="zh-CN" sz="2400" dirty="0">
                <a:solidFill>
                  <a:srgbClr val="000000"/>
                </a:solidFill>
                <a:latin typeface="Symbol" panose="05050102010706020507" pitchFamily="18" charset="2"/>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332831" name="Rectangle 35"/>
          <p:cNvSpPr/>
          <p:nvPr/>
        </p:nvSpPr>
        <p:spPr>
          <a:xfrm>
            <a:off x="3506788" y="5130800"/>
            <a:ext cx="166687" cy="365125"/>
          </a:xfrm>
          <a:prstGeom prst="rect">
            <a:avLst/>
          </a:prstGeom>
          <a:noFill/>
          <a:ln w="9525">
            <a:noFill/>
          </a:ln>
        </p:spPr>
        <p:txBody>
          <a:bodyPr wrap="none" lIns="0" tIns="0" rIns="0" bIns="0" anchor="t" anchorCtr="0">
            <a:spAutoFit/>
          </a:bodyPr>
          <a:p>
            <a:r>
              <a:rPr lang="en-US" altLang="zh-CN" sz="2400" dirty="0">
                <a:solidFill>
                  <a:srgbClr val="000000"/>
                </a:solidFill>
                <a:latin typeface="Symbol" panose="05050102010706020507" pitchFamily="18" charset="2"/>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382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344068" name="Rectangle 4"/>
          <p:cNvSpPr>
            <a:spLocks noGrp="1"/>
          </p:cNvSpPr>
          <p:nvPr>
            <p:ph idx="1"/>
          </p:nvPr>
        </p:nvSpPr>
        <p:spPr/>
        <p:txBody>
          <a:bodyPr vert="horz" wrap="square" lIns="91440" tIns="45720" rIns="91440" bIns="45720" anchor="t" anchorCtr="0"/>
          <a:p>
            <a:pPr eaLnBrk="1" hangingPunct="1">
              <a:buNone/>
            </a:pPr>
            <a:r>
              <a:rPr lang="en-US" altLang="zh-CN" b="1" dirty="0">
                <a:latin typeface="Times New Roman" panose="02020603050405020304" pitchFamily="18" charset="0"/>
              </a:rPr>
              <a:t> 2. </a:t>
            </a:r>
            <a:r>
              <a:rPr lang="zh-CN" altLang="en-US" b="1" dirty="0">
                <a:latin typeface="Times New Roman" panose="02020603050405020304" pitchFamily="18" charset="0"/>
              </a:rPr>
              <a:t>高斯机</a:t>
            </a:r>
            <a:r>
              <a:rPr lang="zh-CN" altLang="en-US" dirty="0"/>
              <a:t> </a:t>
            </a:r>
            <a:endParaRPr lang="zh-CN" altLang="en-US" dirty="0"/>
          </a:p>
        </p:txBody>
      </p:sp>
      <p:sp>
        <p:nvSpPr>
          <p:cNvPr id="333827" name="Rectangle 5"/>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8.4.3  </a:t>
            </a:r>
            <a:r>
              <a:rPr lang="zh-CN" altLang="en-US" sz="3600" b="0" dirty="0">
                <a:latin typeface="Times New Roman" panose="02020603050405020304" pitchFamily="18" charset="0"/>
                <a:ea typeface="黑体" panose="02010609060101010101" pitchFamily="2" charset="-122"/>
              </a:rPr>
              <a:t>随机神经网络</a:t>
            </a:r>
            <a:endParaRPr lang="zh-CN" altLang="en-US" sz="3600" b="0" dirty="0">
              <a:latin typeface="Times New Roman" panose="02020603050405020304" pitchFamily="18" charset="0"/>
              <a:ea typeface="黑体" panose="02010609060101010101" pitchFamily="2" charset="-122"/>
            </a:endParaRPr>
          </a:p>
        </p:txBody>
      </p:sp>
      <p:grpSp>
        <p:nvGrpSpPr>
          <p:cNvPr id="333828" name="Group 16"/>
          <p:cNvGrpSpPr/>
          <p:nvPr/>
        </p:nvGrpSpPr>
        <p:grpSpPr>
          <a:xfrm>
            <a:off x="381000" y="1600200"/>
            <a:ext cx="8396288" cy="1677988"/>
            <a:chOff x="240" y="1008"/>
            <a:chExt cx="5289" cy="1057"/>
          </a:xfrm>
        </p:grpSpPr>
        <p:graphicFrame>
          <p:nvGraphicFramePr>
            <p:cNvPr id="333829" name="Object 7"/>
            <p:cNvGraphicFramePr/>
            <p:nvPr/>
          </p:nvGraphicFramePr>
          <p:xfrm>
            <a:off x="912" y="1008"/>
            <a:ext cx="2064" cy="651"/>
          </p:xfrm>
          <a:graphic>
            <a:graphicData uri="http://schemas.openxmlformats.org/presentationml/2006/ole">
              <mc:AlternateContent xmlns:mc="http://schemas.openxmlformats.org/markup-compatibility/2006">
                <mc:Choice xmlns:v="urn:schemas-microsoft-com:vml" Requires="v">
                  <p:oleObj spid="_x0000_s3310" name="" r:id="rId1" imgW="1422400" imgH="444500" progId="Equation.DSMT4">
                    <p:embed/>
                  </p:oleObj>
                </mc:Choice>
                <mc:Fallback>
                  <p:oleObj name="" r:id="rId1" imgW="1422400" imgH="444500" progId="Equation.DSMT4">
                    <p:embed/>
                    <p:pic>
                      <p:nvPicPr>
                        <p:cNvPr id="0" name="图片 3309"/>
                        <p:cNvPicPr/>
                        <p:nvPr/>
                      </p:nvPicPr>
                      <p:blipFill>
                        <a:blip r:embed="rId2"/>
                        <a:stretch>
                          <a:fillRect/>
                        </a:stretch>
                      </p:blipFill>
                      <p:spPr>
                        <a:xfrm>
                          <a:off x="912" y="1008"/>
                          <a:ext cx="2064" cy="651"/>
                        </a:xfrm>
                        <a:prstGeom prst="rect">
                          <a:avLst/>
                        </a:prstGeom>
                        <a:noFill/>
                        <a:ln w="38100">
                          <a:noFill/>
                          <a:miter/>
                        </a:ln>
                      </p:spPr>
                    </p:pic>
                  </p:oleObj>
                </mc:Fallback>
              </mc:AlternateContent>
            </a:graphicData>
          </a:graphic>
        </p:graphicFrame>
        <p:sp>
          <p:nvSpPr>
            <p:cNvPr id="333830" name="Text Box 8"/>
            <p:cNvSpPr txBox="1"/>
            <p:nvPr/>
          </p:nvSpPr>
          <p:spPr>
            <a:xfrm>
              <a:off x="240" y="1776"/>
              <a:ext cx="4848" cy="288"/>
            </a:xfrm>
            <a:prstGeom prst="rect">
              <a:avLst/>
            </a:prstGeom>
            <a:noFill/>
            <a:ln w="9525">
              <a:noFill/>
            </a:ln>
          </p:spPr>
          <p:txBody>
            <a:bodyPr anchor="t" anchorCtr="0">
              <a:spAutoFit/>
            </a:bodyPr>
            <a:p>
              <a:pPr>
                <a:spcBef>
                  <a:spcPct val="50000"/>
                </a:spcBef>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均值为</a:t>
              </a:r>
              <a:r>
                <a:rPr lang="en-US" altLang="zh-CN" sz="2400" b="1" dirty="0">
                  <a:latin typeface="Times New Roman" panose="02020603050405020304" pitchFamily="18" charset="0"/>
                  <a:ea typeface="宋体" panose="02010600030101010101" pitchFamily="2" charset="-122"/>
                </a:rPr>
                <a:t>0</a:t>
              </a:r>
              <a:r>
                <a:rPr lang="zh-CN" altLang="en-US" sz="2400" b="1" dirty="0">
                  <a:latin typeface="宋体" panose="02010600030101010101" pitchFamily="2" charset="-122"/>
                  <a:ea typeface="宋体" panose="02010600030101010101" pitchFamily="2" charset="-122"/>
                </a:rPr>
                <a:t>的高斯随机变量（白噪声） ，其方差为</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p:txBody>
        </p:sp>
        <p:graphicFrame>
          <p:nvGraphicFramePr>
            <p:cNvPr id="333831" name="Object 9"/>
            <p:cNvGraphicFramePr/>
            <p:nvPr/>
          </p:nvGraphicFramePr>
          <p:xfrm>
            <a:off x="4752" y="1776"/>
            <a:ext cx="777" cy="289"/>
          </p:xfrm>
          <a:graphic>
            <a:graphicData uri="http://schemas.openxmlformats.org/presentationml/2006/ole">
              <mc:AlternateContent xmlns:mc="http://schemas.openxmlformats.org/markup-compatibility/2006">
                <mc:Choice xmlns:v="urn:schemas-microsoft-com:vml" Requires="v">
                  <p:oleObj spid="_x0000_s3309" name="" r:id="rId3" imgW="481965" imgH="177800" progId="Equation.DSMT4">
                    <p:embed/>
                  </p:oleObj>
                </mc:Choice>
                <mc:Fallback>
                  <p:oleObj name="" r:id="rId3" imgW="481965" imgH="177800" progId="Equation.DSMT4">
                    <p:embed/>
                    <p:pic>
                      <p:nvPicPr>
                        <p:cNvPr id="0" name="图片 3308"/>
                        <p:cNvPicPr/>
                        <p:nvPr/>
                      </p:nvPicPr>
                      <p:blipFill>
                        <a:blip r:embed="rId4"/>
                        <a:stretch>
                          <a:fillRect/>
                        </a:stretch>
                      </p:blipFill>
                      <p:spPr>
                        <a:xfrm>
                          <a:off x="4752" y="1776"/>
                          <a:ext cx="777" cy="289"/>
                        </a:xfrm>
                        <a:prstGeom prst="rect">
                          <a:avLst/>
                        </a:prstGeom>
                        <a:noFill/>
                        <a:ln w="38100">
                          <a:noFill/>
                          <a:miter/>
                        </a:ln>
                      </p:spPr>
                    </p:pic>
                  </p:oleObj>
                </mc:Fallback>
              </mc:AlternateContent>
            </a:graphicData>
          </a:graphic>
        </p:graphicFrame>
        <p:graphicFrame>
          <p:nvGraphicFramePr>
            <p:cNvPr id="333832" name="Object 10"/>
            <p:cNvGraphicFramePr/>
            <p:nvPr/>
          </p:nvGraphicFramePr>
          <p:xfrm>
            <a:off x="344" y="1824"/>
            <a:ext cx="184" cy="240"/>
          </p:xfrm>
          <a:graphic>
            <a:graphicData uri="http://schemas.openxmlformats.org/presentationml/2006/ole">
              <mc:AlternateContent xmlns:mc="http://schemas.openxmlformats.org/markup-compatibility/2006">
                <mc:Choice xmlns:v="urn:schemas-microsoft-com:vml" Requires="v">
                  <p:oleObj spid="_x0000_s3311" name="" r:id="rId5" imgW="127000" imgH="165100" progId="Equation.DSMT4">
                    <p:embed/>
                  </p:oleObj>
                </mc:Choice>
                <mc:Fallback>
                  <p:oleObj name="" r:id="rId5" imgW="127000" imgH="165100" progId="Equation.DSMT4">
                    <p:embed/>
                    <p:pic>
                      <p:nvPicPr>
                        <p:cNvPr id="0" name="图片 3310"/>
                        <p:cNvPicPr/>
                        <p:nvPr/>
                      </p:nvPicPr>
                      <p:blipFill>
                        <a:blip r:embed="rId6"/>
                        <a:stretch>
                          <a:fillRect/>
                        </a:stretch>
                      </p:blipFill>
                      <p:spPr>
                        <a:xfrm>
                          <a:off x="344" y="1824"/>
                          <a:ext cx="184" cy="240"/>
                        </a:xfrm>
                        <a:prstGeom prst="rect">
                          <a:avLst/>
                        </a:prstGeom>
                        <a:noFill/>
                        <a:ln w="38100">
                          <a:noFill/>
                          <a:miter/>
                        </a:ln>
                      </p:spPr>
                    </p:pic>
                  </p:oleObj>
                </mc:Fallback>
              </mc:AlternateContent>
            </a:graphicData>
          </a:graphic>
        </p:graphicFrame>
      </p:grpSp>
      <p:sp>
        <p:nvSpPr>
          <p:cNvPr id="344075" name="Text Box 11"/>
          <p:cNvSpPr txBox="1"/>
          <p:nvPr/>
        </p:nvSpPr>
        <p:spPr>
          <a:xfrm>
            <a:off x="381000" y="3733800"/>
            <a:ext cx="2895600" cy="519113"/>
          </a:xfrm>
          <a:prstGeom prst="rect">
            <a:avLst/>
          </a:prstGeom>
          <a:noFill/>
          <a:ln w="9525">
            <a:noFill/>
          </a:ln>
        </p:spPr>
        <p:txBody>
          <a:bodyPr anchor="t" anchorCtr="0">
            <a:spAutoFit/>
          </a:bodyPr>
          <a:p>
            <a:pPr>
              <a:spcBef>
                <a:spcPct val="50000"/>
              </a:spcBef>
            </a:pPr>
            <a:r>
              <a:rPr lang="en-US" altLang="zh-CN" sz="2800" b="1" dirty="0">
                <a:latin typeface="Times New Roman" panose="02020603050405020304" pitchFamily="18" charset="0"/>
                <a:ea typeface="宋体" panose="02010600030101010101" pitchFamily="2" charset="-122"/>
              </a:rPr>
              <a:t>3. </a:t>
            </a:r>
            <a:r>
              <a:rPr lang="zh-CN" altLang="en-US" sz="2800" b="1" dirty="0">
                <a:latin typeface="Times New Roman" panose="02020603050405020304" pitchFamily="18" charset="0"/>
                <a:ea typeface="宋体" panose="02010600030101010101" pitchFamily="2" charset="-122"/>
              </a:rPr>
              <a:t>柯西机 </a:t>
            </a:r>
            <a:endParaRPr lang="zh-CN" altLang="en-US" sz="2800" b="1" dirty="0">
              <a:latin typeface="Times New Roman" panose="02020603050405020304" pitchFamily="18" charset="0"/>
              <a:ea typeface="宋体" panose="02010600030101010101" pitchFamily="2" charset="-122"/>
            </a:endParaRPr>
          </a:p>
        </p:txBody>
      </p:sp>
      <p:graphicFrame>
        <p:nvGraphicFramePr>
          <p:cNvPr id="333834" name="Object 13"/>
          <p:cNvGraphicFramePr/>
          <p:nvPr/>
        </p:nvGraphicFramePr>
        <p:xfrm>
          <a:off x="1905000" y="4191000"/>
          <a:ext cx="3276600" cy="1033463"/>
        </p:xfrm>
        <a:graphic>
          <a:graphicData uri="http://schemas.openxmlformats.org/presentationml/2006/ole">
            <mc:AlternateContent xmlns:mc="http://schemas.openxmlformats.org/markup-compatibility/2006">
              <mc:Choice xmlns:v="urn:schemas-microsoft-com:vml" Requires="v">
                <p:oleObj spid="_x0000_s3313" name="" r:id="rId7" imgW="1422400" imgH="444500" progId="Equation.DSMT4">
                  <p:embed/>
                </p:oleObj>
              </mc:Choice>
              <mc:Fallback>
                <p:oleObj name="" r:id="rId7" imgW="1422400" imgH="444500" progId="Equation.DSMT4">
                  <p:embed/>
                  <p:pic>
                    <p:nvPicPr>
                      <p:cNvPr id="0" name="图片 3312"/>
                      <p:cNvPicPr/>
                      <p:nvPr/>
                    </p:nvPicPr>
                    <p:blipFill>
                      <a:blip r:embed="rId2"/>
                      <a:stretch>
                        <a:fillRect/>
                      </a:stretch>
                    </p:blipFill>
                    <p:spPr>
                      <a:xfrm>
                        <a:off x="1905000" y="4191000"/>
                        <a:ext cx="3276600" cy="1033463"/>
                      </a:xfrm>
                      <a:prstGeom prst="rect">
                        <a:avLst/>
                      </a:prstGeom>
                      <a:noFill/>
                      <a:ln w="38100">
                        <a:noFill/>
                        <a:miter/>
                      </a:ln>
                    </p:spPr>
                  </p:pic>
                </p:oleObj>
              </mc:Fallback>
            </mc:AlternateContent>
          </a:graphicData>
        </a:graphic>
      </p:graphicFrame>
      <p:sp>
        <p:nvSpPr>
          <p:cNvPr id="333835" name="Text Box 14"/>
          <p:cNvSpPr txBox="1"/>
          <p:nvPr/>
        </p:nvSpPr>
        <p:spPr>
          <a:xfrm>
            <a:off x="595313" y="5257800"/>
            <a:ext cx="6781800" cy="457200"/>
          </a:xfrm>
          <a:prstGeom prst="rect">
            <a:avLst/>
          </a:prstGeom>
          <a:noFill/>
          <a:ln w="9525">
            <a:noFill/>
          </a:ln>
        </p:spPr>
        <p:txBody>
          <a:bodyPr anchor="t" anchorCtr="0">
            <a:spAutoFit/>
          </a:bodyPr>
          <a:p>
            <a:pPr>
              <a:spcBef>
                <a:spcPct val="50000"/>
              </a:spcBef>
            </a:pPr>
            <a:r>
              <a:rPr lang="en-US" altLang="zh-CN" sz="2400" b="1" dirty="0">
                <a:latin typeface="宋体" panose="02010600030101010101" pitchFamily="2" charset="-122"/>
                <a:ea typeface="宋体" panose="02010600030101010101" pitchFamily="2" charset="-122"/>
              </a:rPr>
              <a:t>   : </a:t>
            </a:r>
            <a:r>
              <a:rPr lang="zh-CN" altLang="en-US" sz="2400" b="1" dirty="0">
                <a:latin typeface="宋体" panose="02010600030101010101" pitchFamily="2" charset="-122"/>
                <a:ea typeface="宋体" panose="02010600030101010101" pitchFamily="2" charset="-122"/>
              </a:rPr>
              <a:t>柯西随机变量（有色噪声）</a:t>
            </a:r>
            <a:r>
              <a:rPr lang="zh-CN" altLang="en-US" sz="2400" b="1" dirty="0">
                <a:latin typeface="Arial" panose="020B0604020202020204" pitchFamily="34" charset="0"/>
                <a:ea typeface="宋体" panose="02010600030101010101" pitchFamily="2" charset="-122"/>
              </a:rPr>
              <a:t> </a:t>
            </a:r>
            <a:endParaRPr lang="zh-CN" altLang="en-US" sz="2400" b="1" dirty="0">
              <a:latin typeface="Arial" panose="020B0604020202020204" pitchFamily="34" charset="0"/>
              <a:ea typeface="宋体" panose="02010600030101010101" pitchFamily="2" charset="-122"/>
            </a:endParaRPr>
          </a:p>
        </p:txBody>
      </p:sp>
      <p:graphicFrame>
        <p:nvGraphicFramePr>
          <p:cNvPr id="333836" name="Object 15"/>
          <p:cNvGraphicFramePr/>
          <p:nvPr/>
        </p:nvGraphicFramePr>
        <p:xfrm>
          <a:off x="760413" y="5334000"/>
          <a:ext cx="292100" cy="381000"/>
        </p:xfrm>
        <a:graphic>
          <a:graphicData uri="http://schemas.openxmlformats.org/presentationml/2006/ole">
            <mc:AlternateContent xmlns:mc="http://schemas.openxmlformats.org/markup-compatibility/2006">
              <mc:Choice xmlns:v="urn:schemas-microsoft-com:vml" Requires="v">
                <p:oleObj spid="_x0000_s3312" name="" r:id="rId8" imgW="127000" imgH="165100" progId="Equation.DSMT4">
                  <p:embed/>
                </p:oleObj>
              </mc:Choice>
              <mc:Fallback>
                <p:oleObj name="" r:id="rId8" imgW="127000" imgH="165100" progId="Equation.DSMT4">
                  <p:embed/>
                  <p:pic>
                    <p:nvPicPr>
                      <p:cNvPr id="0" name="图片 3311"/>
                      <p:cNvPicPr/>
                      <p:nvPr/>
                    </p:nvPicPr>
                    <p:blipFill>
                      <a:blip r:embed="rId6"/>
                      <a:stretch>
                        <a:fillRect/>
                      </a:stretch>
                    </p:blipFill>
                    <p:spPr>
                      <a:xfrm>
                        <a:off x="760413" y="5334000"/>
                        <a:ext cx="292100" cy="381000"/>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4068">
                                            <p:txEl>
                                              <p:charRg st="0" end="9"/>
                                            </p:txEl>
                                          </p:spTgt>
                                        </p:tgtEl>
                                        <p:attrNameLst>
                                          <p:attrName>style.visibility</p:attrName>
                                        </p:attrNameLst>
                                      </p:cBhvr>
                                      <p:to>
                                        <p:strVal val="visible"/>
                                      </p:to>
                                    </p:set>
                                    <p:anim calcmode="lin" valueType="num">
                                      <p:cBhvr>
                                        <p:cTn id="7" dur="500" fill="hold"/>
                                        <p:tgtEl>
                                          <p:spTgt spid="344068">
                                            <p:txEl>
                                              <p:charRg st="0" end="9"/>
                                            </p:txEl>
                                          </p:spTgt>
                                        </p:tgtEl>
                                        <p:attrNameLst>
                                          <p:attrName>ppt_x</p:attrName>
                                        </p:attrNameLst>
                                      </p:cBhvr>
                                      <p:tavLst>
                                        <p:tav tm="0">
                                          <p:val>
                                            <p:strVal val="0-#ppt_w/2"/>
                                          </p:val>
                                        </p:tav>
                                        <p:tav tm="100000">
                                          <p:val>
                                            <p:strVal val="#ppt_x"/>
                                          </p:val>
                                        </p:tav>
                                      </p:tavLst>
                                    </p:anim>
                                    <p:anim calcmode="lin" valueType="num">
                                      <p:cBhvr>
                                        <p:cTn id="8" dur="500" fill="hold"/>
                                        <p:tgtEl>
                                          <p:spTgt spid="344068">
                                            <p:txEl>
                                              <p:charRg st="0" end="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4075"/>
                                        </p:tgtEl>
                                        <p:attrNameLst>
                                          <p:attrName>style.visibility</p:attrName>
                                        </p:attrNameLst>
                                      </p:cBhvr>
                                      <p:to>
                                        <p:strVal val="visible"/>
                                      </p:to>
                                    </p:set>
                                    <p:anim calcmode="lin" valueType="num">
                                      <p:cBhvr>
                                        <p:cTn id="13" dur="500" fill="hold"/>
                                        <p:tgtEl>
                                          <p:spTgt spid="344075"/>
                                        </p:tgtEl>
                                        <p:attrNameLst>
                                          <p:attrName>ppt_x</p:attrName>
                                        </p:attrNameLst>
                                      </p:cBhvr>
                                      <p:tavLst>
                                        <p:tav tm="0">
                                          <p:val>
                                            <p:strVal val="0-#ppt_w/2"/>
                                          </p:val>
                                        </p:tav>
                                        <p:tav tm="100000">
                                          <p:val>
                                            <p:strVal val="#ppt_x"/>
                                          </p:val>
                                        </p:tav>
                                      </p:tavLst>
                                    </p:anim>
                                    <p:anim calcmode="lin" valueType="num">
                                      <p:cBhvr>
                                        <p:cTn id="14" dur="500" fill="hold"/>
                                        <p:tgtEl>
                                          <p:spTgt spid="344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8" grpId="0" build="p"/>
      <p:bldP spid="344075"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48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pic>
        <p:nvPicPr>
          <p:cNvPr id="334850" name="Picture 2" descr="waseda_mark"/>
          <p:cNvPicPr>
            <a:picLocks noChangeAspect="1"/>
          </p:cNvPicPr>
          <p:nvPr/>
        </p:nvPicPr>
        <p:blipFill>
          <a:blip r:embed="rId1">
            <a:grayscl/>
            <a:lum bright="79999" contrast="-89999"/>
          </a:blip>
          <a:stretch>
            <a:fillRect/>
          </a:stretch>
        </p:blipFill>
        <p:spPr>
          <a:xfrm>
            <a:off x="1116013" y="930275"/>
            <a:ext cx="6840537" cy="5307013"/>
          </a:xfrm>
          <a:prstGeom prst="rect">
            <a:avLst/>
          </a:prstGeom>
          <a:noFill/>
          <a:ln w="9525">
            <a:noFill/>
          </a:ln>
        </p:spPr>
      </p:pic>
      <p:sp>
        <p:nvSpPr>
          <p:cNvPr id="334851" name="Rectangle 3"/>
          <p:cNvSpPr>
            <a:spLocks noGrp="1"/>
          </p:cNvSpPr>
          <p:nvPr>
            <p:ph idx="1"/>
          </p:nvPr>
        </p:nvSpPr>
        <p:spPr>
          <a:xfrm>
            <a:off x="152400" y="838200"/>
            <a:ext cx="8642350" cy="5400675"/>
          </a:xfrm>
        </p:spPr>
        <p:txBody>
          <a:bodyPr vert="horz" wrap="square" lIns="91440" tIns="45720" rIns="91440" bIns="45720" anchor="t" anchorCtr="0"/>
          <a:p>
            <a:pPr eaLnBrk="1" hangingPunct="1"/>
            <a:endParaRPr lang="en-US" altLang="zh-CN" b="1" dirty="0"/>
          </a:p>
          <a:p>
            <a:pPr eaLnBrk="1" hangingPunct="1">
              <a:buNone/>
            </a:pPr>
            <a:endParaRPr lang="en-US" altLang="zh-CN" b="1" dirty="0"/>
          </a:p>
          <a:p>
            <a:pPr algn="ctr" eaLnBrk="1" hangingPunct="1">
              <a:buNone/>
            </a:pPr>
            <a:r>
              <a:rPr lang="en-US" altLang="zh-CN" sz="8000" b="1" dirty="0">
                <a:solidFill>
                  <a:schemeClr val="accent2"/>
                </a:solidFill>
                <a:latin typeface="Times New Roman" panose="02020603050405020304" pitchFamily="18" charset="0"/>
              </a:rPr>
              <a:t>THE END</a:t>
            </a:r>
            <a:endParaRPr lang="en-US" altLang="zh-CN" sz="8000" b="1" dirty="0">
              <a:solidFill>
                <a:schemeClr val="accent2"/>
              </a:solidFill>
              <a:latin typeface="Times New Roman" panose="02020603050405020304" pitchFamily="18" charset="0"/>
            </a:endParaRPr>
          </a:p>
        </p:txBody>
      </p:sp>
      <p:pic>
        <p:nvPicPr>
          <p:cNvPr id="334852" name="Picture 4" descr="wsd1"/>
          <p:cNvPicPr>
            <a:picLocks noChangeAspect="1"/>
          </p:cNvPicPr>
          <p:nvPr/>
        </p:nvPicPr>
        <p:blipFill>
          <a:blip r:embed="rId2"/>
          <a:stretch>
            <a:fillRect/>
          </a:stretch>
        </p:blipFill>
        <p:spPr>
          <a:xfrm>
            <a:off x="0" y="5661025"/>
            <a:ext cx="9144000" cy="1196975"/>
          </a:xfrm>
          <a:prstGeom prst="rect">
            <a:avLst/>
          </a:prstGeom>
          <a:noFill/>
          <a:ln w="9525">
            <a:noFill/>
          </a:ln>
        </p:spPr>
      </p:pic>
      <p:sp>
        <p:nvSpPr>
          <p:cNvPr id="334853" name="Line 5"/>
          <p:cNvSpPr/>
          <p:nvPr/>
        </p:nvSpPr>
        <p:spPr>
          <a:xfrm>
            <a:off x="228600" y="457200"/>
            <a:ext cx="8686800" cy="0"/>
          </a:xfrm>
          <a:prstGeom prst="line">
            <a:avLst/>
          </a:prstGeom>
          <a:ln w="57150" cap="flat" cmpd="thinThick">
            <a:solidFill>
              <a:schemeClr val="accent2"/>
            </a:solidFill>
            <a:prstDash val="solid"/>
            <a:round/>
            <a:headEnd type="none" w="med" len="med"/>
            <a:tailEnd type="none" w="med" len="med"/>
          </a:ln>
        </p:spPr>
      </p:sp>
      <p:sp>
        <p:nvSpPr>
          <p:cNvPr id="334854" name="Text Box 6"/>
          <p:cNvSpPr txBox="1"/>
          <p:nvPr/>
        </p:nvSpPr>
        <p:spPr>
          <a:xfrm>
            <a:off x="0" y="76200"/>
            <a:ext cx="9144000" cy="396875"/>
          </a:xfrm>
          <a:prstGeom prst="rect">
            <a:avLst/>
          </a:prstGeom>
          <a:noFill/>
          <a:ln w="38100">
            <a:noFill/>
          </a:ln>
        </p:spPr>
        <p:txBody>
          <a:bodyPr anchor="t" anchorCtr="0">
            <a:spAutoFit/>
          </a:bodyPr>
          <a:p>
            <a:pPr algn="ctr">
              <a:spcBef>
                <a:spcPct val="50000"/>
              </a:spcBef>
            </a:pPr>
            <a:r>
              <a:rPr lang="en-US" altLang="zh-CN" sz="2000" dirty="0">
                <a:solidFill>
                  <a:schemeClr val="accent2"/>
                </a:solidFill>
                <a:latin typeface="Arial" panose="020B0604020202020204" pitchFamily="34" charset="0"/>
                <a:ea typeface="宋体" panose="02010600030101010101" pitchFamily="2" charset="-122"/>
              </a:rPr>
              <a:t>Introduction of Artificial Intelligence</a:t>
            </a:r>
            <a:endParaRPr lang="en-US" altLang="zh-CN" sz="2000" dirty="0">
              <a:solidFill>
                <a:schemeClr val="accent2"/>
              </a:solidFill>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p:txBody>
          <a:bodyPr anchor="b" anchorCtr="0"/>
          <a:p>
            <a:endParaRPr lang="zh-CN" altLang="en-US"/>
          </a:p>
        </p:txBody>
      </p:sp>
      <p:pic>
        <p:nvPicPr>
          <p:cNvPr id="54274" name="内容占位符 3"/>
          <p:cNvPicPr>
            <a:picLocks noGrp="1" noChangeAspect="1"/>
          </p:cNvPicPr>
          <p:nvPr>
            <p:ph idx="1"/>
          </p:nvPr>
        </p:nvPicPr>
        <p:blipFill>
          <a:blip r:embed="rId1"/>
          <a:stretch>
            <a:fillRect/>
          </a:stretch>
        </p:blipFill>
        <p:spPr>
          <a:xfrm>
            <a:off x="0" y="765175"/>
            <a:ext cx="2924175" cy="2905125"/>
          </a:xfrm>
        </p:spPr>
      </p:pic>
      <p:pic>
        <p:nvPicPr>
          <p:cNvPr id="54275" name="图片 4"/>
          <p:cNvPicPr>
            <a:picLocks noChangeAspect="1"/>
          </p:cNvPicPr>
          <p:nvPr/>
        </p:nvPicPr>
        <p:blipFill>
          <a:blip r:embed="rId2"/>
          <a:stretch>
            <a:fillRect/>
          </a:stretch>
        </p:blipFill>
        <p:spPr>
          <a:xfrm>
            <a:off x="3009900" y="765175"/>
            <a:ext cx="3867150" cy="2943225"/>
          </a:xfrm>
          <a:prstGeom prst="rect">
            <a:avLst/>
          </a:prstGeom>
          <a:noFill/>
          <a:ln w="9525">
            <a:noFill/>
          </a:ln>
        </p:spPr>
      </p:pic>
      <p:pic>
        <p:nvPicPr>
          <p:cNvPr id="54276" name="图片 5"/>
          <p:cNvPicPr>
            <a:picLocks noChangeAspect="1"/>
          </p:cNvPicPr>
          <p:nvPr/>
        </p:nvPicPr>
        <p:blipFill>
          <a:blip r:embed="rId3"/>
          <a:stretch>
            <a:fillRect/>
          </a:stretch>
        </p:blipFill>
        <p:spPr>
          <a:xfrm>
            <a:off x="171450" y="3830638"/>
            <a:ext cx="4038600" cy="2886075"/>
          </a:xfrm>
          <a:prstGeom prst="rect">
            <a:avLst/>
          </a:prstGeom>
          <a:noFill/>
          <a:ln w="9525">
            <a:noFill/>
          </a:ln>
        </p:spPr>
      </p:pic>
      <p:pic>
        <p:nvPicPr>
          <p:cNvPr id="54277" name="图片 6"/>
          <p:cNvPicPr>
            <a:picLocks noChangeAspect="1"/>
          </p:cNvPicPr>
          <p:nvPr/>
        </p:nvPicPr>
        <p:blipFill>
          <a:blip r:embed="rId4"/>
          <a:stretch>
            <a:fillRect/>
          </a:stretch>
        </p:blipFill>
        <p:spPr>
          <a:xfrm>
            <a:off x="4210050" y="3830955"/>
            <a:ext cx="4900295" cy="2914650"/>
          </a:xfrm>
          <a:prstGeom prst="rect">
            <a:avLst/>
          </a:prstGeom>
          <a:noFill/>
          <a:ln w="9525">
            <a:noFill/>
          </a:ln>
        </p:spPr>
      </p:pic>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a:spLocks noGrp="1"/>
          </p:cNvSpPr>
          <p:nvPr>
            <p:ph type="title"/>
          </p:nvPr>
        </p:nvSpPr>
        <p:spPr/>
        <p:txBody>
          <a:bodyPr anchor="b" anchorCtr="0"/>
          <a:p>
            <a:endParaRPr lang="zh-CN" altLang="en-US"/>
          </a:p>
        </p:txBody>
      </p:sp>
      <p:pic>
        <p:nvPicPr>
          <p:cNvPr id="55298" name="内容占位符 2"/>
          <p:cNvPicPr>
            <a:picLocks noGrp="1" noChangeAspect="1"/>
          </p:cNvPicPr>
          <p:nvPr>
            <p:ph idx="1"/>
          </p:nvPr>
        </p:nvPicPr>
        <p:blipFill>
          <a:blip r:embed="rId1"/>
          <a:stretch>
            <a:fillRect/>
          </a:stretch>
        </p:blipFill>
        <p:spPr>
          <a:xfrm>
            <a:off x="87313" y="1498600"/>
            <a:ext cx="9001125" cy="3803650"/>
          </a:xfrm>
        </p:spPr>
      </p:pic>
      <p:pic>
        <p:nvPicPr>
          <p:cNvPr id="3" name="图片 2"/>
          <p:cNvPicPr>
            <a:picLocks noChangeAspect="1"/>
          </p:cNvPicPr>
          <p:nvPr>
            <p:custDataLst>
              <p:tags r:id="rId2"/>
            </p:custDataLst>
          </p:nvPr>
        </p:nvPicPr>
        <p:blipFill>
          <a:blip r:embed="rId3"/>
          <a:stretch>
            <a:fillRect/>
          </a:stretch>
        </p:blipFill>
        <p:spPr>
          <a:xfrm>
            <a:off x="228600" y="2209800"/>
            <a:ext cx="8747760" cy="1377315"/>
          </a:xfrm>
          <a:prstGeom prst="rect">
            <a:avLst/>
          </a:prstGeom>
        </p:spPr>
      </p:pic>
      <p:sp>
        <p:nvSpPr>
          <p:cNvPr id="2" name="文本框 1"/>
          <p:cNvSpPr txBox="1"/>
          <p:nvPr/>
        </p:nvSpPr>
        <p:spPr>
          <a:xfrm>
            <a:off x="304800" y="2057400"/>
            <a:ext cx="8571865" cy="1420495"/>
          </a:xfrm>
          <a:prstGeom prst="rect">
            <a:avLst/>
          </a:prstGeom>
          <a:noFill/>
        </p:spPr>
        <p:txBody>
          <a:bodyPr wrap="square" rtlCol="0">
            <a:spAutoFit/>
          </a:bodyPr>
          <a:p>
            <a:pPr>
              <a:lnSpc>
                <a:spcPct val="120000"/>
              </a:lnSpc>
              <a:spcBef>
                <a:spcPts val="0"/>
              </a:spcBef>
              <a:spcAft>
                <a:spcPts val="0"/>
              </a:spcAft>
            </a:pPr>
            <a:r>
              <a:rPr lang="en-US" altLang="zh-CN" sz="2400"/>
              <a:t>-- </a:t>
            </a:r>
            <a:r>
              <a:rPr lang="zh-CN" altLang="en-US" sz="2400"/>
              <a:t>在BP算法提出3年之后，LeCun发现多层卷积神经网络与视觉处理过程的相似性。</a:t>
            </a:r>
            <a:endParaRPr lang="zh-CN" altLang="en-US" sz="2400"/>
          </a:p>
          <a:p>
            <a:pPr>
              <a:lnSpc>
                <a:spcPct val="120000"/>
              </a:lnSpc>
              <a:spcBef>
                <a:spcPts val="0"/>
              </a:spcBef>
              <a:spcAft>
                <a:spcPts val="0"/>
              </a:spcAft>
            </a:pPr>
            <a:r>
              <a:rPr lang="en-US" altLang="zh-CN" sz="2400"/>
              <a:t>-- </a:t>
            </a:r>
            <a:r>
              <a:rPr lang="zh-CN" altLang="en-US" sz="2400"/>
              <a:t>将BP算法用于训练神经网络，实现了手写数字识别算法。</a:t>
            </a:r>
            <a:endParaRPr lang="zh-CN" altLang="en-US" sz="2400"/>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p:txBody>
          <a:bodyPr anchor="b" anchorCtr="0"/>
          <a:p>
            <a:endParaRPr lang="zh-CN" altLang="en-US"/>
          </a:p>
        </p:txBody>
      </p:sp>
      <p:pic>
        <p:nvPicPr>
          <p:cNvPr id="56322" name="内容占位符 2"/>
          <p:cNvPicPr>
            <a:picLocks noGrp="1" noChangeAspect="1"/>
          </p:cNvPicPr>
          <p:nvPr>
            <p:ph idx="1"/>
          </p:nvPr>
        </p:nvPicPr>
        <p:blipFill>
          <a:blip r:embed="rId1"/>
          <a:stretch>
            <a:fillRect/>
          </a:stretch>
        </p:blipFill>
        <p:spPr>
          <a:xfrm>
            <a:off x="101600" y="1177925"/>
            <a:ext cx="8934450" cy="4887913"/>
          </a:xfrm>
        </p:spPr>
      </p:pic>
      <p:pic>
        <p:nvPicPr>
          <p:cNvPr id="3" name="图片 2"/>
          <p:cNvPicPr>
            <a:picLocks noChangeAspect="1"/>
          </p:cNvPicPr>
          <p:nvPr>
            <p:custDataLst>
              <p:tags r:id="rId2"/>
            </p:custDataLst>
          </p:nvPr>
        </p:nvPicPr>
        <p:blipFill>
          <a:blip r:embed="rId3"/>
          <a:stretch>
            <a:fillRect/>
          </a:stretch>
        </p:blipFill>
        <p:spPr>
          <a:xfrm>
            <a:off x="132715" y="1828800"/>
            <a:ext cx="8819515" cy="800100"/>
          </a:xfrm>
          <a:prstGeom prst="rect">
            <a:avLst/>
          </a:prstGeom>
        </p:spPr>
      </p:pic>
      <p:sp>
        <p:nvSpPr>
          <p:cNvPr id="2" name="文本框 1"/>
          <p:cNvSpPr txBox="1"/>
          <p:nvPr/>
        </p:nvSpPr>
        <p:spPr>
          <a:xfrm>
            <a:off x="304800" y="1676400"/>
            <a:ext cx="8619490" cy="1014730"/>
          </a:xfrm>
          <a:prstGeom prst="rect">
            <a:avLst/>
          </a:prstGeom>
          <a:noFill/>
        </p:spPr>
        <p:txBody>
          <a:bodyPr wrap="square" rtlCol="0">
            <a:spAutoFit/>
          </a:bodyPr>
          <a:p>
            <a:pPr>
              <a:lnSpc>
                <a:spcPct val="150000"/>
              </a:lnSpc>
            </a:pPr>
            <a:r>
              <a:rPr lang="zh-CN" altLang="en-US" sz="2000">
                <a:latin typeface="Times New Roman" panose="02020603050405020304" pitchFamily="18" charset="0"/>
                <a:cs typeface="Times New Roman" panose="02020603050405020304" pitchFamily="18" charset="0"/>
              </a:rPr>
              <a:t>1998年LeCun在文章《Gradient-based learning applied to documentrecognition》中提出LeNet-5，是卷积神经网络的第一个正式模型。</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2530" name="Rectangle 2"/>
          <p:cNvSpPr>
            <a:spLocks noGrp="1"/>
          </p:cNvSpPr>
          <p:nvPr>
            <p:ph type="title"/>
          </p:nvPr>
        </p:nvSpPr>
        <p:spPr/>
        <p:txBody>
          <a:bodyPr vert="horz" wrap="square" lIns="91440" tIns="45720" rIns="91440" bIns="45720" anchor="b" anchorCtr="0"/>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8</a:t>
            </a:r>
            <a:r>
              <a:rPr lang="zh-CN" altLang="en-US" sz="3600" b="0" dirty="0">
                <a:latin typeface="Times New Roman" panose="02020603050405020304" pitchFamily="18" charset="0"/>
                <a:ea typeface="黑体" panose="02010609060101010101" pitchFamily="2" charset="-122"/>
              </a:rPr>
              <a:t>章  人工神经网络及其应用</a:t>
            </a:r>
            <a:endParaRPr lang="zh-CN" altLang="en-US" sz="3600" b="0" dirty="0">
              <a:latin typeface="Times New Roman" panose="02020603050405020304" pitchFamily="18" charset="0"/>
              <a:ea typeface="黑体" panose="02010609060101010101" pitchFamily="2" charset="-122"/>
            </a:endParaRPr>
          </a:p>
        </p:txBody>
      </p:sp>
      <p:sp>
        <p:nvSpPr>
          <p:cNvPr id="22531" name="Rectangle 3"/>
          <p:cNvSpPr>
            <a:spLocks noGrp="1"/>
          </p:cNvSpPr>
          <p:nvPr>
            <p:ph idx="1"/>
          </p:nvPr>
        </p:nvSpPr>
        <p:spPr>
          <a:xfrm>
            <a:off x="250825" y="908050"/>
            <a:ext cx="8642350" cy="5645150"/>
          </a:xfrm>
        </p:spPr>
        <p:txBody>
          <a:bodyPr vert="horz" wrap="square" lIns="91440" tIns="45720" rIns="91440" bIns="45720" anchor="t" anchorCtr="0"/>
          <a:p>
            <a:pPr eaLnBrk="1" hangingPunct="1">
              <a:lnSpc>
                <a:spcPct val="140000"/>
              </a:lnSpc>
              <a:buSzPct val="60000"/>
              <a:buFontTx/>
              <a:buBlip>
                <a:blip r:embed="rId1"/>
              </a:buBlip>
            </a:pPr>
            <a:r>
              <a:rPr lang="zh-CN" altLang="en-US" b="1" dirty="0">
                <a:solidFill>
                  <a:srgbClr val="000000"/>
                </a:solidFill>
                <a:latin typeface="Times New Roman" panose="02020603050405020304" pitchFamily="18" charset="0"/>
              </a:rPr>
              <a:t>神经网络（</a:t>
            </a:r>
            <a:r>
              <a:rPr lang="en-US" altLang="zh-CN" b="1" dirty="0">
                <a:solidFill>
                  <a:srgbClr val="000000"/>
                </a:solidFill>
                <a:latin typeface="Times New Roman" panose="02020603050405020304" pitchFamily="18" charset="0"/>
              </a:rPr>
              <a:t>neural networks</a:t>
            </a:r>
            <a:r>
              <a:rPr lang="zh-CN" altLang="en-US" b="1" dirty="0">
                <a:solidFill>
                  <a:srgbClr val="000000"/>
                </a:solidFill>
                <a:latin typeface="Times New Roman" panose="02020603050405020304" pitchFamily="18" charset="0"/>
              </a:rPr>
              <a:t>，</a:t>
            </a:r>
            <a:r>
              <a:rPr lang="en-US" altLang="zh-CN" b="1" dirty="0">
                <a:solidFill>
                  <a:srgbClr val="000000"/>
                </a:solidFill>
                <a:latin typeface="Times New Roman" panose="02020603050405020304" pitchFamily="18" charset="0"/>
              </a:rPr>
              <a:t>NN</a:t>
            </a:r>
            <a:r>
              <a:rPr lang="zh-CN" altLang="en-US" b="1" dirty="0">
                <a:solidFill>
                  <a:srgbClr val="000000"/>
                </a:solidFill>
                <a:latin typeface="Times New Roman" panose="02020603050405020304" pitchFamily="18" charset="0"/>
              </a:rPr>
              <a:t>）</a:t>
            </a:r>
            <a:endParaRPr lang="zh-CN" altLang="en-US" dirty="0">
              <a:latin typeface="Times New Roman" panose="02020603050405020304" pitchFamily="18" charset="0"/>
            </a:endParaRPr>
          </a:p>
        </p:txBody>
      </p:sp>
      <p:sp>
        <p:nvSpPr>
          <p:cNvPr id="172036" name="Text Box 4"/>
          <p:cNvSpPr txBox="1"/>
          <p:nvPr/>
        </p:nvSpPr>
        <p:spPr>
          <a:xfrm>
            <a:off x="304800" y="1752600"/>
            <a:ext cx="8610600" cy="3068320"/>
          </a:xfrm>
          <a:prstGeom prst="rect">
            <a:avLst/>
          </a:prstGeom>
          <a:gradFill rotWithShape="1">
            <a:gsLst>
              <a:gs pos="0">
                <a:srgbClr val="FFFF00"/>
              </a:gs>
              <a:gs pos="100000">
                <a:srgbClr val="FFFFFF"/>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spAutoFit/>
          </a:bodyPr>
          <a:p>
            <a:pPr algn="just">
              <a:lnSpc>
                <a:spcPct val="120000"/>
              </a:lnSpc>
              <a:spcBef>
                <a:spcPct val="50000"/>
              </a:spcBef>
              <a:buClr>
                <a:schemeClr val="accent2"/>
              </a:buClr>
              <a:buFont typeface="Wingdings" panose="05000000000000000000" pitchFamily="2" charset="2"/>
              <a:buChar char="§"/>
            </a:pPr>
            <a:r>
              <a:rPr lang="en-US" altLang="zh-CN" sz="2500" b="1" dirty="0">
                <a:latin typeface="Times New Roman" panose="02020603050405020304" pitchFamily="18" charset="0"/>
                <a:ea typeface="宋体" panose="02010600030101010101" pitchFamily="2" charset="-122"/>
              </a:rPr>
              <a:t> </a:t>
            </a:r>
            <a:r>
              <a:rPr lang="zh-CN" altLang="en-US" sz="2400" b="1" dirty="0">
                <a:solidFill>
                  <a:srgbClr val="0000FF"/>
                </a:solidFill>
                <a:latin typeface="Times New Roman" panose="02020603050405020304" pitchFamily="18" charset="0"/>
                <a:ea typeface="宋体" panose="02010600030101010101" pitchFamily="2" charset="-122"/>
              </a:rPr>
              <a:t>生物神经网络</a:t>
            </a:r>
            <a:r>
              <a:rPr lang="en-US" altLang="zh-CN" sz="2400" b="1" dirty="0">
                <a:latin typeface="Times New Roman" panose="02020603050405020304" pitchFamily="18" charset="0"/>
                <a:ea typeface="宋体" panose="02010600030101010101" pitchFamily="2" charset="-122"/>
              </a:rPr>
              <a:t>( natural neural network, NNN): </a:t>
            </a:r>
            <a:r>
              <a:rPr lang="zh-CN" altLang="en-US" sz="2400" dirty="0">
                <a:latin typeface="Times New Roman" panose="02020603050405020304" pitchFamily="18" charset="0"/>
                <a:ea typeface="宋体" panose="02010600030101010101" pitchFamily="2" charset="-122"/>
              </a:rPr>
              <a:t>由中枢神经系统（脑和脊髓）及周围神经系统（感觉神经、运动神经等）所构成的错综复杂的神经网络，其中最重要的是</a:t>
            </a:r>
            <a:r>
              <a:rPr lang="zh-CN" altLang="en-US" sz="2400" dirty="0">
                <a:solidFill>
                  <a:schemeClr val="accent2"/>
                </a:solidFill>
                <a:latin typeface="Times New Roman" panose="02020603050405020304" pitchFamily="18" charset="0"/>
                <a:ea typeface="宋体" panose="02010600030101010101" pitchFamily="2" charset="-122"/>
              </a:rPr>
              <a:t>脑神经系统</a:t>
            </a:r>
            <a:r>
              <a:rPr lang="zh-CN" altLang="en-US" sz="2400"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a:p>
            <a:pPr algn="just">
              <a:lnSpc>
                <a:spcPct val="120000"/>
              </a:lnSpc>
              <a:spcBef>
                <a:spcPct val="50000"/>
              </a:spcBef>
              <a:buClr>
                <a:schemeClr val="accent2"/>
              </a:buClr>
              <a:buFont typeface="Wingdings" panose="05000000000000000000" pitchFamily="2" charset="2"/>
              <a:buChar char="§"/>
            </a:pPr>
            <a:r>
              <a:rPr lang="zh-CN" altLang="en-US" sz="2400" b="1" dirty="0">
                <a:solidFill>
                  <a:srgbClr val="0000FF"/>
                </a:solidFill>
                <a:latin typeface="Times New Roman" panose="02020603050405020304" pitchFamily="18" charset="0"/>
                <a:ea typeface="宋体" panose="02010600030101010101" pitchFamily="2" charset="-122"/>
              </a:rPr>
              <a:t>人工神经网络</a:t>
            </a:r>
            <a:r>
              <a:rPr lang="en-US" altLang="zh-CN" sz="2400" b="1" dirty="0">
                <a:latin typeface="Times New Roman" panose="02020603050405020304" pitchFamily="18" charset="0"/>
                <a:ea typeface="宋体" panose="02010600030101010101" pitchFamily="2" charset="-122"/>
              </a:rPr>
              <a:t>(artificial neural networks, ANN): </a:t>
            </a:r>
            <a:r>
              <a:rPr lang="zh-CN" altLang="en-US" sz="2400" dirty="0">
                <a:latin typeface="Times New Roman" panose="02020603050405020304" pitchFamily="18" charset="0"/>
                <a:ea typeface="宋体" panose="02010600030101010101" pitchFamily="2" charset="-122"/>
              </a:rPr>
              <a:t>模拟</a:t>
            </a:r>
            <a:r>
              <a:rPr lang="zh-CN" altLang="en-US" sz="2400" dirty="0">
                <a:solidFill>
                  <a:schemeClr val="accent2"/>
                </a:solidFill>
                <a:latin typeface="Times New Roman" panose="02020603050405020304" pitchFamily="18" charset="0"/>
                <a:ea typeface="宋体" panose="02010600030101010101" pitchFamily="2" charset="-122"/>
              </a:rPr>
              <a:t>人脑神经系统</a:t>
            </a:r>
            <a:r>
              <a:rPr lang="zh-CN" altLang="en-US" sz="2400" dirty="0">
                <a:latin typeface="Times New Roman" panose="02020603050405020304" pitchFamily="18" charset="0"/>
                <a:ea typeface="宋体" panose="02010600030101010101" pitchFamily="2" charset="-122"/>
              </a:rPr>
              <a:t>的结构和功能，运用大量简单处理单元经广泛连接而组成的人工神经网络。</a:t>
            </a:r>
            <a:endParaRPr lang="zh-CN" altLang="en-US" sz="2400" dirty="0">
              <a:latin typeface="Times New Roman" panose="02020603050405020304" pitchFamily="18" charset="0"/>
              <a:ea typeface="宋体" panose="02010600030101010101" pitchFamily="2" charset="-122"/>
            </a:endParaRPr>
          </a:p>
          <a:p>
            <a:pPr algn="just">
              <a:lnSpc>
                <a:spcPct val="30000"/>
              </a:lnSpc>
              <a:buClr>
                <a:schemeClr val="accent2"/>
              </a:buClr>
              <a:buFont typeface="Wingdings" panose="05000000000000000000" pitchFamily="2" charset="2"/>
              <a:buChar char="§"/>
            </a:pPr>
            <a:endParaRPr lang="en-US" altLang="zh-CN" sz="2500" dirty="0">
              <a:latin typeface="Times New Roman" panose="02020603050405020304" pitchFamily="18" charset="0"/>
              <a:ea typeface="宋体" panose="02010600030101010101" pitchFamily="2" charset="-122"/>
            </a:endParaRPr>
          </a:p>
        </p:txBody>
      </p:sp>
      <p:sp>
        <p:nvSpPr>
          <p:cNvPr id="172039" name="AutoShape 7"/>
          <p:cNvSpPr/>
          <p:nvPr/>
        </p:nvSpPr>
        <p:spPr>
          <a:xfrm>
            <a:off x="609600" y="5105400"/>
            <a:ext cx="5334000" cy="1219200"/>
          </a:xfrm>
          <a:prstGeom prst="cloudCallout">
            <a:avLst>
              <a:gd name="adj1" fmla="val -34106"/>
              <a:gd name="adj2" fmla="val -157292"/>
            </a:avLst>
          </a:prstGeom>
          <a:gradFill rotWithShape="1">
            <a:gsLst>
              <a:gs pos="0">
                <a:schemeClr val="bg1"/>
              </a:gs>
              <a:gs pos="100000">
                <a:srgbClr val="00FFFF"/>
              </a:gs>
            </a:gsLst>
            <a:path path="rect">
              <a:fillToRect l="50000" t="50000" r="50000" b="50000"/>
            </a:path>
            <a:tileRect/>
          </a:gradFill>
          <a:ln w="9525" cap="flat" cmpd="sng">
            <a:solidFill>
              <a:schemeClr val="tx1"/>
            </a:solidFill>
            <a:prstDash val="solid"/>
            <a:round/>
            <a:headEnd type="none" w="med" len="med"/>
            <a:tailEnd type="none" w="med" len="med"/>
          </a:ln>
        </p:spPr>
        <p:txBody>
          <a:bodyPr anchor="t" anchorCtr="0"/>
          <a:p>
            <a:pPr algn="ctr"/>
            <a:r>
              <a:rPr lang="zh-CN" altLang="en-US" sz="2400" b="1" dirty="0">
                <a:latin typeface="Arial" panose="020B0604020202020204" pitchFamily="34" charset="0"/>
                <a:ea typeface="宋体" panose="02010600030101010101" pitchFamily="2" charset="-122"/>
              </a:rPr>
              <a:t>神经网络方法： </a:t>
            </a:r>
            <a:r>
              <a:rPr lang="zh-CN" altLang="en-US" sz="2400" b="1" dirty="0">
                <a:solidFill>
                  <a:schemeClr val="accent2"/>
                </a:solidFill>
                <a:latin typeface="Arial" panose="020B0604020202020204" pitchFamily="34" charset="0"/>
                <a:ea typeface="宋体" panose="02010600030101010101" pitchFamily="2" charset="-122"/>
              </a:rPr>
              <a:t>隐式</a:t>
            </a:r>
            <a:r>
              <a:rPr lang="zh-CN" altLang="en-US" sz="2400" b="1" dirty="0">
                <a:latin typeface="Arial" panose="020B0604020202020204" pitchFamily="34" charset="0"/>
                <a:ea typeface="宋体" panose="02010600030101010101" pitchFamily="2" charset="-122"/>
              </a:rPr>
              <a:t>的知识表示方法</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ransition advTm="5938">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2039"/>
                                        </p:tgtEl>
                                        <p:attrNameLst>
                                          <p:attrName>style.visibility</p:attrName>
                                        </p:attrNameLst>
                                      </p:cBhvr>
                                      <p:to>
                                        <p:strVal val="visible"/>
                                      </p:to>
                                    </p:set>
                                    <p:anim calcmode="lin" valueType="num">
                                      <p:cBhvr>
                                        <p:cTn id="7" dur="500" fill="hold"/>
                                        <p:tgtEl>
                                          <p:spTgt spid="172039"/>
                                        </p:tgtEl>
                                        <p:attrNameLst>
                                          <p:attrName>ppt_w</p:attrName>
                                        </p:attrNameLst>
                                      </p:cBhvr>
                                      <p:tavLst>
                                        <p:tav tm="0">
                                          <p:val>
                                            <p:fltVal val="0.000000"/>
                                          </p:val>
                                        </p:tav>
                                        <p:tav tm="100000">
                                          <p:val>
                                            <p:strVal val="#ppt_w"/>
                                          </p:val>
                                        </p:tav>
                                      </p:tavLst>
                                    </p:anim>
                                    <p:anim calcmode="lin" valueType="num">
                                      <p:cBhvr>
                                        <p:cTn id="8" dur="500" fill="hold"/>
                                        <p:tgtEl>
                                          <p:spTgt spid="172039"/>
                                        </p:tgtEl>
                                        <p:attrNameLst>
                                          <p:attrName>ppt_h</p:attrName>
                                        </p:attrNameLst>
                                      </p:cBhvr>
                                      <p:tavLst>
                                        <p:tav tm="0">
                                          <p:val>
                                            <p:fltVal val="0.000000"/>
                                          </p:val>
                                        </p:tav>
                                        <p:tav tm="100000">
                                          <p:val>
                                            <p:strVal val="#ppt_h"/>
                                          </p:val>
                                        </p:tav>
                                      </p:tavLst>
                                    </p:anim>
                                    <p:animEffect transition="in" filter="fade">
                                      <p:cBhvr>
                                        <p:cTn id="9" dur="500"/>
                                        <p:tgtEl>
                                          <p:spTgt spid="172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a:spLocks noGrp="1"/>
          </p:cNvSpPr>
          <p:nvPr>
            <p:ph type="title"/>
          </p:nvPr>
        </p:nvSpPr>
        <p:spPr/>
        <p:txBody>
          <a:bodyPr anchor="b" anchorCtr="0"/>
          <a:p>
            <a:endParaRPr lang="zh-CN" altLang="en-US"/>
          </a:p>
        </p:txBody>
      </p:sp>
      <p:pic>
        <p:nvPicPr>
          <p:cNvPr id="57346" name="内容占位符 2"/>
          <p:cNvPicPr>
            <a:picLocks noGrp="1" noChangeAspect="1"/>
          </p:cNvPicPr>
          <p:nvPr>
            <p:ph idx="1"/>
          </p:nvPr>
        </p:nvPicPr>
        <p:blipFill>
          <a:blip r:embed="rId1"/>
          <a:stretch>
            <a:fillRect/>
          </a:stretch>
        </p:blipFill>
        <p:spPr>
          <a:xfrm>
            <a:off x="127000" y="1441450"/>
            <a:ext cx="8890000" cy="4289425"/>
          </a:xfrm>
        </p:spPr>
      </p:pic>
      <p:pic>
        <p:nvPicPr>
          <p:cNvPr id="3" name="图片 2"/>
          <p:cNvPicPr>
            <a:picLocks noChangeAspect="1"/>
          </p:cNvPicPr>
          <p:nvPr>
            <p:custDataLst>
              <p:tags r:id="rId2"/>
            </p:custDataLst>
          </p:nvPr>
        </p:nvPicPr>
        <p:blipFill>
          <a:blip r:embed="rId3"/>
          <a:stretch>
            <a:fillRect/>
          </a:stretch>
        </p:blipFill>
        <p:spPr>
          <a:xfrm>
            <a:off x="127000" y="2209800"/>
            <a:ext cx="4451985" cy="3189605"/>
          </a:xfrm>
          <a:prstGeom prst="rect">
            <a:avLst/>
          </a:prstGeom>
        </p:spPr>
      </p:pic>
      <p:sp>
        <p:nvSpPr>
          <p:cNvPr id="2" name="文本框 1"/>
          <p:cNvSpPr txBox="1"/>
          <p:nvPr/>
        </p:nvSpPr>
        <p:spPr>
          <a:xfrm>
            <a:off x="152400" y="2133600"/>
            <a:ext cx="4317365" cy="3415030"/>
          </a:xfrm>
          <a:prstGeom prst="rect">
            <a:avLst/>
          </a:prstGeom>
          <a:noFill/>
        </p:spPr>
        <p:txBody>
          <a:bodyPr wrap="square" rtlCol="0">
            <a:spAutoFit/>
          </a:bodyPr>
          <a:p>
            <a:pPr>
              <a:lnSpc>
                <a:spcPct val="120000"/>
              </a:lnSpc>
              <a:spcBef>
                <a:spcPts val="0"/>
              </a:spcBef>
              <a:spcAft>
                <a:spcPts val="0"/>
              </a:spcAft>
            </a:pPr>
            <a:r>
              <a:rPr lang="zh-CN" altLang="en-US" sz="2000"/>
              <a:t>加拿大多伦多大学教授Geoffrey Hinton在《科学》上的一篇论文中提出了两个观点：</a:t>
            </a:r>
            <a:endParaRPr lang="zh-CN" altLang="en-US" sz="2000"/>
          </a:p>
          <a:p>
            <a:pPr>
              <a:lnSpc>
                <a:spcPct val="120000"/>
              </a:lnSpc>
              <a:spcBef>
                <a:spcPts val="0"/>
              </a:spcBef>
              <a:spcAft>
                <a:spcPts val="0"/>
              </a:spcAft>
            </a:pPr>
            <a:r>
              <a:rPr lang="zh-CN" altLang="en-US" sz="2000"/>
              <a:t>(1) 多层人工神经网络模型有很强的</a:t>
            </a:r>
            <a:r>
              <a:rPr lang="zh-CN" altLang="en-US" sz="2000">
                <a:solidFill>
                  <a:srgbClr val="FF0000"/>
                </a:solidFill>
              </a:rPr>
              <a:t>特征学习能力</a:t>
            </a:r>
            <a:r>
              <a:rPr lang="zh-CN" altLang="en-US" sz="2000"/>
              <a:t>，深度学习模型对原始数据有更本质的表述。</a:t>
            </a:r>
            <a:endParaRPr lang="zh-CN" altLang="en-US" sz="2000"/>
          </a:p>
          <a:p>
            <a:pPr>
              <a:lnSpc>
                <a:spcPct val="120000"/>
              </a:lnSpc>
              <a:spcBef>
                <a:spcPts val="0"/>
              </a:spcBef>
              <a:spcAft>
                <a:spcPts val="0"/>
              </a:spcAft>
            </a:pPr>
            <a:r>
              <a:rPr lang="zh-CN" altLang="en-US" sz="2000">
                <a:sym typeface="+mn-ea"/>
              </a:rPr>
              <a:t>(</a:t>
            </a:r>
            <a:r>
              <a:rPr lang="en-US" altLang="zh-CN" sz="2000">
                <a:sym typeface="+mn-ea"/>
              </a:rPr>
              <a:t>2</a:t>
            </a:r>
            <a:r>
              <a:rPr lang="zh-CN" altLang="en-US" sz="2000">
                <a:sym typeface="+mn-ea"/>
              </a:rPr>
              <a:t>)  </a:t>
            </a:r>
            <a:r>
              <a:rPr lang="zh-CN" altLang="en-US" sz="2000"/>
              <a:t>深度神经网络可以采用</a:t>
            </a:r>
            <a:r>
              <a:rPr lang="zh-CN" altLang="en-US" sz="2000">
                <a:solidFill>
                  <a:srgbClr val="FF0000"/>
                </a:solidFill>
              </a:rPr>
              <a:t>逐层训练方法优化</a:t>
            </a:r>
            <a:r>
              <a:rPr lang="zh-CN" altLang="en-US" sz="2000"/>
              <a:t>。将上层训练好的结果作为下层训练过程中的初始化参数。</a:t>
            </a:r>
            <a:endParaRPr lang="zh-CN" altLang="en-US" sz="2000"/>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p:txBody>
          <a:bodyPr anchor="b" anchorCtr="0"/>
          <a:p>
            <a:endParaRPr lang="zh-CN" altLang="en-US"/>
          </a:p>
        </p:txBody>
      </p:sp>
      <p:pic>
        <p:nvPicPr>
          <p:cNvPr id="58370" name="内容占位符 2"/>
          <p:cNvPicPr>
            <a:picLocks noGrp="1" noChangeAspect="1"/>
          </p:cNvPicPr>
          <p:nvPr>
            <p:ph idx="1"/>
          </p:nvPr>
        </p:nvPicPr>
        <p:blipFill>
          <a:blip r:embed="rId1"/>
          <a:stretch>
            <a:fillRect/>
          </a:stretch>
        </p:blipFill>
        <p:spPr>
          <a:xfrm>
            <a:off x="152083" y="1308100"/>
            <a:ext cx="9032875" cy="4827588"/>
          </a:xfrm>
        </p:spPr>
      </p:pic>
      <p:pic>
        <p:nvPicPr>
          <p:cNvPr id="58371" name="图片 3"/>
          <p:cNvPicPr>
            <a:picLocks noChangeAspect="1"/>
          </p:cNvPicPr>
          <p:nvPr/>
        </p:nvPicPr>
        <p:blipFill>
          <a:blip r:embed="rId2"/>
          <a:stretch>
            <a:fillRect/>
          </a:stretch>
        </p:blipFill>
        <p:spPr>
          <a:xfrm>
            <a:off x="3857625" y="5908675"/>
            <a:ext cx="1276350" cy="209550"/>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76200" y="2057400"/>
            <a:ext cx="3980180" cy="3850640"/>
          </a:xfrm>
          <a:prstGeom prst="rect">
            <a:avLst/>
          </a:prstGeom>
        </p:spPr>
      </p:pic>
      <p:sp>
        <p:nvSpPr>
          <p:cNvPr id="2" name="文本框 1"/>
          <p:cNvSpPr txBox="1"/>
          <p:nvPr/>
        </p:nvSpPr>
        <p:spPr>
          <a:xfrm>
            <a:off x="76200" y="1828800"/>
            <a:ext cx="4134485" cy="3784600"/>
          </a:xfrm>
          <a:prstGeom prst="rect">
            <a:avLst/>
          </a:prstGeom>
          <a:noFill/>
        </p:spPr>
        <p:txBody>
          <a:bodyPr wrap="square" rtlCol="0">
            <a:spAutoFit/>
          </a:bodyPr>
          <a:p>
            <a:pPr>
              <a:lnSpc>
                <a:spcPct val="120000"/>
              </a:lnSpc>
              <a:spcBef>
                <a:spcPts val="0"/>
              </a:spcBef>
              <a:spcAft>
                <a:spcPts val="0"/>
              </a:spcAft>
            </a:pPr>
            <a:r>
              <a:rPr lang="zh-CN" altLang="en-US" sz="2000"/>
              <a:t>从2006年起，各种神经网络模型又开始得到重视。</a:t>
            </a:r>
            <a:endParaRPr lang="zh-CN" altLang="en-US" sz="2000"/>
          </a:p>
          <a:p>
            <a:pPr>
              <a:lnSpc>
                <a:spcPct val="120000"/>
              </a:lnSpc>
              <a:spcBef>
                <a:spcPts val="0"/>
              </a:spcBef>
              <a:spcAft>
                <a:spcPts val="0"/>
              </a:spcAft>
            </a:pPr>
            <a:r>
              <a:rPr lang="en-US" altLang="zh-CN" sz="2000"/>
              <a:t>-- </a:t>
            </a:r>
            <a:r>
              <a:rPr lang="zh-CN" altLang="en-US" sz="2000"/>
              <a:t>2010年用于语音识别的DNN结构</a:t>
            </a:r>
            <a:r>
              <a:rPr lang="en-US" altLang="zh-CN" sz="2000"/>
              <a:t>-- </a:t>
            </a:r>
            <a:r>
              <a:rPr lang="zh-CN" altLang="en-US" sz="2000"/>
              <a:t>2012年用于语言模型的RNN结构</a:t>
            </a:r>
            <a:r>
              <a:rPr lang="en-US" altLang="zh-CN" sz="2000"/>
              <a:t>-- </a:t>
            </a:r>
            <a:r>
              <a:rPr lang="zh-CN" altLang="en-US" sz="2000"/>
              <a:t>2013用于图像处理的CNN结构</a:t>
            </a:r>
            <a:endParaRPr lang="zh-CN" altLang="en-US" sz="2000"/>
          </a:p>
          <a:p>
            <a:pPr>
              <a:lnSpc>
                <a:spcPct val="120000"/>
              </a:lnSpc>
              <a:spcBef>
                <a:spcPts val="0"/>
              </a:spcBef>
              <a:spcAft>
                <a:spcPts val="0"/>
              </a:spcAft>
            </a:pPr>
            <a:r>
              <a:rPr lang="en-US" altLang="zh-CN" sz="2000"/>
              <a:t>-- </a:t>
            </a:r>
            <a:r>
              <a:rPr lang="zh-CN" altLang="en-US" sz="2000"/>
              <a:t>2016用于机器翻译seq2seq结构</a:t>
            </a:r>
            <a:endParaRPr lang="zh-CN" altLang="en-US" sz="2000"/>
          </a:p>
          <a:p>
            <a:pPr>
              <a:lnSpc>
                <a:spcPct val="120000"/>
              </a:lnSpc>
              <a:spcBef>
                <a:spcPts val="0"/>
              </a:spcBef>
              <a:spcAft>
                <a:spcPts val="0"/>
              </a:spcAft>
            </a:pPr>
            <a:r>
              <a:rPr lang="en-US" altLang="zh-CN" sz="2000"/>
              <a:t>-- </a:t>
            </a:r>
            <a:r>
              <a:rPr lang="zh-CN" altLang="en-US" sz="2000"/>
              <a:t>2016年开始，人们更多开始关注脑科学和神经科学，相继提出LSTM、Attention、</a:t>
            </a:r>
            <a:r>
              <a:rPr lang="en-US" altLang="zh-CN" sz="2000"/>
              <a:t>Transformer</a:t>
            </a:r>
            <a:r>
              <a:rPr lang="zh-CN" altLang="en-US" sz="2000"/>
              <a:t>等</a:t>
            </a:r>
            <a:r>
              <a:rPr lang="zh-CN" altLang="en-US" sz="2000"/>
              <a:t>模型</a:t>
            </a:r>
            <a:endParaRPr lang="zh-CN" altLang="en-US" sz="2000"/>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1"/>
          <p:cNvSpPr>
            <a:spLocks noGrp="1"/>
          </p:cNvSpPr>
          <p:nvPr>
            <p:ph type="title"/>
          </p:nvPr>
        </p:nvSpPr>
        <p:spPr/>
        <p:txBody>
          <a:bodyPr anchor="b" anchorCtr="0"/>
          <a:p>
            <a:endParaRPr lang="zh-CN" altLang="en-US"/>
          </a:p>
        </p:txBody>
      </p:sp>
      <p:sp>
        <p:nvSpPr>
          <p:cNvPr id="59394" name="内容占位符 2"/>
          <p:cNvSpPr>
            <a:spLocks noGrp="1"/>
          </p:cNvSpPr>
          <p:nvPr>
            <p:ph idx="1"/>
          </p:nvPr>
        </p:nvSpPr>
        <p:spPr/>
        <p:txBody>
          <a:bodyPr anchor="t" anchorCtr="0"/>
          <a:p>
            <a:r>
              <a:rPr lang="zh-CN" altLang="en-US"/>
              <a:t>感知器模型</a:t>
            </a:r>
            <a:endParaRPr lang="zh-CN" altLang="en-US"/>
          </a:p>
        </p:txBody>
      </p:sp>
      <p:pic>
        <p:nvPicPr>
          <p:cNvPr id="59395" name="图片 1"/>
          <p:cNvPicPr>
            <a:picLocks noChangeAspect="1"/>
          </p:cNvPicPr>
          <p:nvPr/>
        </p:nvPicPr>
        <p:blipFill>
          <a:blip r:embed="rId1"/>
          <a:stretch>
            <a:fillRect/>
          </a:stretch>
        </p:blipFill>
        <p:spPr>
          <a:xfrm>
            <a:off x="133350" y="1614488"/>
            <a:ext cx="8877300" cy="4498975"/>
          </a:xfrm>
          <a:prstGeom prst="rect">
            <a:avLst/>
          </a:prstGeom>
          <a:noFill/>
          <a:ln w="9525">
            <a:noFill/>
          </a:ln>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p:txBody>
          <a:bodyPr anchor="b" anchorCtr="0"/>
          <a:p>
            <a:endParaRPr lang="zh-CN" altLang="en-US"/>
          </a:p>
        </p:txBody>
      </p:sp>
      <p:sp>
        <p:nvSpPr>
          <p:cNvPr id="60418" name="内容占位符 2"/>
          <p:cNvSpPr>
            <a:spLocks noGrp="1"/>
          </p:cNvSpPr>
          <p:nvPr>
            <p:ph idx="1"/>
          </p:nvPr>
        </p:nvSpPr>
        <p:spPr/>
        <p:txBody>
          <a:bodyPr anchor="t" anchorCtr="0"/>
          <a:p>
            <a:r>
              <a:rPr lang="zh-CN" altLang="en-US" sz="2400">
                <a:latin typeface="+mn-ea"/>
                <a:cs typeface="+mn-ea"/>
              </a:rPr>
              <a:t>信号处理四部分：输入、汇总、激活、输出</a:t>
            </a:r>
            <a:endParaRPr lang="zh-CN" altLang="en-US" sz="2400">
              <a:latin typeface="+mn-ea"/>
              <a:cs typeface="+mn-ea"/>
            </a:endParaRPr>
          </a:p>
          <a:p>
            <a:r>
              <a:rPr lang="zh-CN" altLang="en-US" sz="2400">
                <a:latin typeface="+mn-ea"/>
                <a:cs typeface="+mn-ea"/>
              </a:rPr>
              <a:t>每个输入端对应所</a:t>
            </a:r>
            <a:r>
              <a:rPr lang="en-US" altLang="zh-CN" sz="2400">
                <a:latin typeface="+mn-ea"/>
                <a:cs typeface="+mn-ea"/>
              </a:rPr>
              <a:t>“</a:t>
            </a:r>
            <a:r>
              <a:rPr lang="zh-CN" altLang="en-US" sz="2400">
                <a:latin typeface="+mn-ea"/>
                <a:cs typeface="+mn-ea"/>
              </a:rPr>
              <a:t>感知</a:t>
            </a:r>
            <a:r>
              <a:rPr lang="en-US" altLang="zh-CN" sz="2400">
                <a:latin typeface="+mn-ea"/>
                <a:cs typeface="+mn-ea"/>
              </a:rPr>
              <a:t>”</a:t>
            </a:r>
            <a:r>
              <a:rPr lang="zh-CN" altLang="en-US" sz="2400">
                <a:latin typeface="+mn-ea"/>
                <a:cs typeface="+mn-ea"/>
              </a:rPr>
              <a:t>到样本的某个具体特征</a:t>
            </a:r>
            <a:endParaRPr lang="zh-CN" altLang="en-US" sz="2400">
              <a:latin typeface="+mn-ea"/>
              <a:cs typeface="+mn-ea"/>
            </a:endParaRPr>
          </a:p>
          <a:p>
            <a:endParaRPr lang="zh-CN" altLang="en-US" sz="2400">
              <a:latin typeface="+mn-ea"/>
              <a:cs typeface="+mn-ea"/>
            </a:endParaRPr>
          </a:p>
          <a:p>
            <a:r>
              <a:rPr lang="zh-CN" altLang="en-US" sz="2400">
                <a:latin typeface="+mn-ea"/>
                <a:cs typeface="+mn-ea"/>
              </a:rPr>
              <a:t>神经元在得到多个输入端的信号后，将这些信息进行加权求和，得到总输入值，这个数值代表了输入样本的</a:t>
            </a:r>
            <a:r>
              <a:rPr lang="en-US" altLang="zh-CN" sz="2400">
                <a:latin typeface="+mn-ea"/>
                <a:cs typeface="+mn-ea"/>
              </a:rPr>
              <a:t>“</a:t>
            </a:r>
            <a:r>
              <a:rPr lang="zh-CN" altLang="en-US" sz="2400">
                <a:latin typeface="+mn-ea"/>
                <a:cs typeface="+mn-ea"/>
              </a:rPr>
              <a:t>强度</a:t>
            </a:r>
            <a:r>
              <a:rPr lang="en-US" altLang="zh-CN" sz="2400">
                <a:latin typeface="+mn-ea"/>
                <a:cs typeface="+mn-ea"/>
              </a:rPr>
              <a:t>”</a:t>
            </a:r>
            <a:endParaRPr lang="en-US" altLang="zh-CN" sz="2400">
              <a:latin typeface="+mn-ea"/>
              <a:cs typeface="+mn-ea"/>
            </a:endParaRPr>
          </a:p>
          <a:p>
            <a:r>
              <a:rPr lang="zh-CN" altLang="en-US" sz="2400">
                <a:latin typeface="+mn-ea"/>
                <a:cs typeface="+mn-ea"/>
              </a:rPr>
              <a:t>根据强度，神经元进行阈值判断：</a:t>
            </a:r>
            <a:endParaRPr lang="zh-CN" altLang="en-US" sz="2400">
              <a:latin typeface="+mn-ea"/>
              <a:cs typeface="+mn-ea"/>
            </a:endParaRPr>
          </a:p>
          <a:p>
            <a:pPr lvl="1" indent="-436245"/>
            <a:r>
              <a:rPr lang="zh-CN" altLang="en-US" sz="2400">
                <a:latin typeface="+mn-ea"/>
                <a:cs typeface="+mn-ea"/>
              </a:rPr>
              <a:t>如果输入信息高于阈值，则产生激活信号，输出</a:t>
            </a:r>
            <a:r>
              <a:rPr lang="en-US" altLang="zh-CN" sz="2400">
                <a:latin typeface="+mn-ea"/>
                <a:cs typeface="+mn-ea"/>
              </a:rPr>
              <a:t>1</a:t>
            </a:r>
            <a:endParaRPr lang="en-US" altLang="zh-CN" sz="2400">
              <a:latin typeface="+mn-ea"/>
              <a:cs typeface="+mn-ea"/>
            </a:endParaRPr>
          </a:p>
          <a:p>
            <a:pPr lvl="1" indent="-436245"/>
            <a:r>
              <a:rPr lang="zh-CN" altLang="en-US" sz="2400">
                <a:latin typeface="+mn-ea"/>
                <a:cs typeface="+mn-ea"/>
              </a:rPr>
              <a:t>如果输入信号低于，则不产生，输出</a:t>
            </a:r>
            <a:r>
              <a:rPr lang="en-US" altLang="zh-CN" sz="2400">
                <a:latin typeface="+mn-ea"/>
                <a:cs typeface="+mn-ea"/>
              </a:rPr>
              <a:t>0</a:t>
            </a:r>
            <a:endParaRPr lang="en-US" altLang="zh-CN" sz="2400">
              <a:latin typeface="+mn-ea"/>
              <a:cs typeface="+mn-ea"/>
            </a:endParaRPr>
          </a:p>
          <a:p>
            <a:pPr lvl="1" indent="-436245"/>
            <a:r>
              <a:rPr lang="zh-CN" altLang="en-US" sz="2400">
                <a:solidFill>
                  <a:schemeClr val="tx1"/>
                </a:solidFill>
                <a:latin typeface="+mn-ea"/>
                <a:cs typeface="+mn-ea"/>
              </a:rPr>
              <a:t>通过神经元是否被激活，判别样本类型</a:t>
            </a:r>
            <a:endParaRPr lang="zh-CN" altLang="en-US" sz="2400">
              <a:solidFill>
                <a:schemeClr val="tx1"/>
              </a:solidFill>
              <a:latin typeface="+mn-ea"/>
              <a:cs typeface="+mn-ea"/>
            </a:endParaRPr>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标题 1"/>
          <p:cNvSpPr>
            <a:spLocks noGrp="1"/>
          </p:cNvSpPr>
          <p:nvPr>
            <p:ph type="title"/>
          </p:nvPr>
        </p:nvSpPr>
        <p:spPr/>
        <p:txBody>
          <a:bodyPr anchor="b" anchorCtr="0"/>
          <a:p>
            <a:endParaRPr lang="zh-CN" altLang="en-US"/>
          </a:p>
        </p:txBody>
      </p:sp>
      <p:pic>
        <p:nvPicPr>
          <p:cNvPr id="61443" name="图片 1"/>
          <p:cNvPicPr>
            <a:picLocks noChangeAspect="1"/>
          </p:cNvPicPr>
          <p:nvPr/>
        </p:nvPicPr>
        <p:blipFill>
          <a:blip r:embed="rId1"/>
          <a:stretch>
            <a:fillRect/>
          </a:stretch>
        </p:blipFill>
        <p:spPr>
          <a:xfrm>
            <a:off x="173038" y="2051050"/>
            <a:ext cx="8807450" cy="4237038"/>
          </a:xfrm>
          <a:prstGeom prst="rect">
            <a:avLst/>
          </a:prstGeom>
          <a:noFill/>
          <a:ln w="9525">
            <a:noFill/>
          </a:ln>
        </p:spPr>
      </p:pic>
      <p:sp>
        <p:nvSpPr>
          <p:cNvPr id="2" name="文本框 1"/>
          <p:cNvSpPr txBox="1"/>
          <p:nvPr/>
        </p:nvSpPr>
        <p:spPr>
          <a:xfrm>
            <a:off x="173355" y="765175"/>
            <a:ext cx="8792210" cy="1198880"/>
          </a:xfrm>
          <a:prstGeom prst="rect">
            <a:avLst/>
          </a:prstGeom>
          <a:noFill/>
        </p:spPr>
        <p:txBody>
          <a:bodyPr wrap="square" rtlCol="0">
            <a:spAutoFit/>
          </a:bodyPr>
          <a:p>
            <a:r>
              <a:rPr lang="en-US" altLang="zh-CN" sz="4000"/>
              <a:t> </a:t>
            </a:r>
            <a:r>
              <a:rPr lang="en-US" altLang="zh-CN" sz="3600"/>
              <a:t>   </a:t>
            </a:r>
            <a:r>
              <a:rPr lang="zh-CN" altLang="en-US" sz="3200"/>
              <a:t>输入</a:t>
            </a:r>
            <a:r>
              <a:rPr lang="zh-CN" altLang="en-US" sz="3200">
                <a:solidFill>
                  <a:srgbClr val="FF0000"/>
                </a:solidFill>
              </a:rPr>
              <a:t>权重的调整</a:t>
            </a:r>
            <a:r>
              <a:rPr lang="zh-CN" altLang="en-US" sz="3200"/>
              <a:t>是感知器的关键问题，应该如何学习呢？</a:t>
            </a:r>
            <a:endParaRPr lang="zh-CN" altLang="en-US" sz="320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1"/>
          <p:cNvSpPr>
            <a:spLocks noGrp="1"/>
          </p:cNvSpPr>
          <p:nvPr>
            <p:ph type="title"/>
          </p:nvPr>
        </p:nvSpPr>
        <p:spPr/>
        <p:txBody>
          <a:bodyPr anchor="b" anchorCtr="0"/>
          <a:p>
            <a:endParaRPr lang="zh-CN" altLang="en-US"/>
          </a:p>
        </p:txBody>
      </p:sp>
      <p:sp>
        <p:nvSpPr>
          <p:cNvPr id="62466" name="内容占位符 2"/>
          <p:cNvSpPr>
            <a:spLocks noGrp="1"/>
          </p:cNvSpPr>
          <p:nvPr>
            <p:ph idx="1"/>
          </p:nvPr>
        </p:nvSpPr>
        <p:spPr>
          <a:xfrm>
            <a:off x="250825" y="908050"/>
            <a:ext cx="8642350" cy="5675313"/>
          </a:xfrm>
        </p:spPr>
        <p:txBody>
          <a:bodyPr anchor="t" anchorCtr="0"/>
          <a:p>
            <a:r>
              <a:rPr lang="zh-CN" altLang="en-US"/>
              <a:t>感知器模型二分类</a:t>
            </a:r>
            <a:endParaRPr lang="zh-CN" altLang="en-US"/>
          </a:p>
        </p:txBody>
      </p:sp>
      <p:pic>
        <p:nvPicPr>
          <p:cNvPr id="62467" name="图片 1"/>
          <p:cNvPicPr>
            <a:picLocks noChangeAspect="1"/>
          </p:cNvPicPr>
          <p:nvPr/>
        </p:nvPicPr>
        <p:blipFill>
          <a:blip r:embed="rId1"/>
          <a:stretch>
            <a:fillRect/>
          </a:stretch>
        </p:blipFill>
        <p:spPr>
          <a:xfrm>
            <a:off x="250825" y="1609725"/>
            <a:ext cx="8667750" cy="4802188"/>
          </a:xfrm>
          <a:prstGeom prst="rect">
            <a:avLst/>
          </a:prstGeom>
          <a:noFill/>
          <a:ln w="9525">
            <a:noFill/>
          </a:ln>
        </p:spPr>
      </p:pic>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1"/>
          <p:cNvSpPr>
            <a:spLocks noGrp="1"/>
          </p:cNvSpPr>
          <p:nvPr>
            <p:ph type="title"/>
          </p:nvPr>
        </p:nvSpPr>
        <p:spPr/>
        <p:txBody>
          <a:bodyPr anchor="b" anchorCtr="0"/>
          <a:p>
            <a:endParaRPr lang="zh-CN" altLang="en-US"/>
          </a:p>
        </p:txBody>
      </p:sp>
      <p:pic>
        <p:nvPicPr>
          <p:cNvPr id="63490" name="内容占位符 2"/>
          <p:cNvPicPr>
            <a:picLocks noGrp="1" noChangeAspect="1"/>
          </p:cNvPicPr>
          <p:nvPr>
            <p:ph idx="1"/>
          </p:nvPr>
        </p:nvPicPr>
        <p:blipFill>
          <a:blip r:embed="rId1"/>
          <a:stretch>
            <a:fillRect/>
          </a:stretch>
        </p:blipFill>
        <p:spPr>
          <a:xfrm>
            <a:off x="166688" y="1423988"/>
            <a:ext cx="8810625" cy="4652962"/>
          </a:xfrm>
        </p:spPr>
      </p:pic>
      <p:pic>
        <p:nvPicPr>
          <p:cNvPr id="2" name="图片 1"/>
          <p:cNvPicPr>
            <a:picLocks noChangeAspect="1"/>
          </p:cNvPicPr>
          <p:nvPr>
            <p:custDataLst>
              <p:tags r:id="rId2"/>
            </p:custDataLst>
          </p:nvPr>
        </p:nvPicPr>
        <p:blipFill>
          <a:blip r:embed="rId3"/>
          <a:stretch>
            <a:fillRect/>
          </a:stretch>
        </p:blipFill>
        <p:spPr>
          <a:xfrm>
            <a:off x="5562600" y="5561965"/>
            <a:ext cx="2665095" cy="433070"/>
          </a:xfrm>
          <a:prstGeom prst="rect">
            <a:avLst/>
          </a:prstGeom>
        </p:spPr>
      </p:pic>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1"/>
          <p:cNvSpPr>
            <a:spLocks noGrp="1"/>
          </p:cNvSpPr>
          <p:nvPr>
            <p:ph type="title"/>
          </p:nvPr>
        </p:nvSpPr>
        <p:spPr/>
        <p:txBody>
          <a:bodyPr anchor="b" anchorCtr="0"/>
          <a:p>
            <a:endParaRPr lang="zh-CN" altLang="en-US"/>
          </a:p>
        </p:txBody>
      </p:sp>
      <p:pic>
        <p:nvPicPr>
          <p:cNvPr id="64514" name="内容占位符 2"/>
          <p:cNvPicPr>
            <a:picLocks noGrp="1" noChangeAspect="1"/>
          </p:cNvPicPr>
          <p:nvPr>
            <p:ph idx="1"/>
          </p:nvPr>
        </p:nvPicPr>
        <p:blipFill>
          <a:blip r:embed="rId1"/>
          <a:stretch>
            <a:fillRect/>
          </a:stretch>
        </p:blipFill>
        <p:spPr>
          <a:xfrm>
            <a:off x="114300" y="1435100"/>
            <a:ext cx="8915400" cy="4344988"/>
          </a:xfrm>
        </p:spPr>
      </p:pic>
      <p:pic>
        <p:nvPicPr>
          <p:cNvPr id="2" name="图片 1"/>
          <p:cNvPicPr>
            <a:picLocks noChangeAspect="1"/>
          </p:cNvPicPr>
          <p:nvPr>
            <p:custDataLst>
              <p:tags r:id="rId2"/>
            </p:custDataLst>
          </p:nvPr>
        </p:nvPicPr>
        <p:blipFill>
          <a:blip r:embed="rId3"/>
          <a:stretch>
            <a:fillRect/>
          </a:stretch>
        </p:blipFill>
        <p:spPr>
          <a:xfrm>
            <a:off x="1753235" y="2133600"/>
            <a:ext cx="394970" cy="270510"/>
          </a:xfrm>
          <a:prstGeom prst="rect">
            <a:avLst/>
          </a:prstGeom>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1"/>
          <p:cNvSpPr>
            <a:spLocks noGrp="1"/>
          </p:cNvSpPr>
          <p:nvPr>
            <p:ph type="title"/>
          </p:nvPr>
        </p:nvSpPr>
        <p:spPr/>
        <p:txBody>
          <a:bodyPr anchor="b" anchorCtr="0"/>
          <a:p>
            <a:endParaRPr lang="zh-CN" altLang="en-US"/>
          </a:p>
        </p:txBody>
      </p:sp>
      <p:pic>
        <p:nvPicPr>
          <p:cNvPr id="65538" name="内容占位符 2"/>
          <p:cNvPicPr>
            <a:picLocks noGrp="1" noChangeAspect="1"/>
          </p:cNvPicPr>
          <p:nvPr>
            <p:ph idx="1"/>
          </p:nvPr>
        </p:nvPicPr>
        <p:blipFill>
          <a:blip r:embed="rId1"/>
          <a:stretch>
            <a:fillRect/>
          </a:stretch>
        </p:blipFill>
        <p:spPr>
          <a:xfrm>
            <a:off x="165100" y="1503363"/>
            <a:ext cx="8836025" cy="4448175"/>
          </a:xfrm>
        </p:spPr>
      </p:pic>
      <p:pic>
        <p:nvPicPr>
          <p:cNvPr id="65539" name="图片 3"/>
          <p:cNvPicPr>
            <a:picLocks noChangeAspect="1"/>
          </p:cNvPicPr>
          <p:nvPr/>
        </p:nvPicPr>
        <p:blipFill>
          <a:blip r:embed="rId2"/>
          <a:stretch>
            <a:fillRect/>
          </a:stretch>
        </p:blipFill>
        <p:spPr>
          <a:xfrm>
            <a:off x="311150" y="3451225"/>
            <a:ext cx="8521700" cy="2244725"/>
          </a:xfrm>
          <a:prstGeom prst="rect">
            <a:avLst/>
          </a:prstGeom>
          <a:noFill/>
          <a:ln w="9525">
            <a:noFill/>
          </a:ln>
        </p:spPr>
      </p:pic>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p:txBody>
          <a:bodyPr anchor="b" anchorCtr="0"/>
          <a:p>
            <a:endParaRPr lang="zh-CN" altLang="en-US"/>
          </a:p>
        </p:txBody>
      </p:sp>
      <p:pic>
        <p:nvPicPr>
          <p:cNvPr id="66562" name="内容占位符 2"/>
          <p:cNvPicPr>
            <a:picLocks noGrp="1" noChangeAspect="1"/>
          </p:cNvPicPr>
          <p:nvPr>
            <p:ph idx="1"/>
          </p:nvPr>
        </p:nvPicPr>
        <p:blipFill>
          <a:blip r:embed="rId1"/>
          <a:stretch>
            <a:fillRect/>
          </a:stretch>
        </p:blipFill>
        <p:spPr>
          <a:xfrm>
            <a:off x="165100" y="1503363"/>
            <a:ext cx="8836025" cy="4448175"/>
          </a:xfrm>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5602" name="Rectangle 2"/>
          <p:cNvSpPr>
            <a:spLocks noGrp="1"/>
          </p:cNvSpPr>
          <p:nvPr>
            <p:ph type="title"/>
          </p:nvPr>
        </p:nvSpPr>
        <p:spPr/>
        <p:txBody>
          <a:bodyPr vert="horz" wrap="square" lIns="91440" tIns="45720" rIns="91440" bIns="45720" anchor="b" anchorCtr="0"/>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8</a:t>
            </a:r>
            <a:r>
              <a:rPr lang="zh-CN" altLang="en-US" sz="3600" b="0" dirty="0">
                <a:latin typeface="Times New Roman" panose="02020603050405020304" pitchFamily="18" charset="0"/>
                <a:ea typeface="黑体" panose="02010609060101010101" pitchFamily="2" charset="-122"/>
              </a:rPr>
              <a:t>章  人工神经网络及其应用</a:t>
            </a:r>
            <a:endParaRPr lang="zh-CN" altLang="en-US" sz="3600" b="0" dirty="0">
              <a:latin typeface="Times New Roman" panose="02020603050405020304" pitchFamily="18" charset="0"/>
              <a:ea typeface="黑体" panose="02010609060101010101" pitchFamily="2" charset="-122"/>
            </a:endParaRPr>
          </a:p>
        </p:txBody>
      </p:sp>
      <p:sp>
        <p:nvSpPr>
          <p:cNvPr id="25603" name="Rectangle 5"/>
          <p:cNvSpPr>
            <a:spLocks noGrp="1"/>
          </p:cNvSpPr>
          <p:nvPr>
            <p:ph idx="1"/>
          </p:nvPr>
        </p:nvSpPr>
        <p:spPr>
          <a:xfrm>
            <a:off x="609600" y="1076325"/>
            <a:ext cx="8283575" cy="5400675"/>
          </a:xfrm>
        </p:spPr>
        <p:txBody>
          <a:bodyPr vert="horz" wrap="square" lIns="91440" tIns="45720" rIns="91440" bIns="45720" anchor="t" anchorCtr="0"/>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8.1  </a:t>
            </a:r>
            <a:r>
              <a:rPr lang="zh-CN" altLang="en-US" b="1" dirty="0">
                <a:solidFill>
                  <a:srgbClr val="0000FF"/>
                </a:solidFill>
                <a:latin typeface="Times New Roman" panose="02020603050405020304" pitchFamily="18" charset="0"/>
              </a:rPr>
              <a:t>神经元与神经网络</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8.2  BP</a:t>
            </a:r>
            <a:r>
              <a:rPr lang="zh-CN" altLang="en-US" b="1" dirty="0">
                <a:latin typeface="Times New Roman" panose="02020603050405020304" pitchFamily="18" charset="0"/>
              </a:rPr>
              <a:t>神经网络及其学习算法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8.3  BP</a:t>
            </a:r>
            <a:r>
              <a:rPr lang="zh-CN" altLang="en-US" b="1" dirty="0">
                <a:latin typeface="Times New Roman" panose="02020603050405020304" pitchFamily="18" charset="0"/>
              </a:rPr>
              <a:t>神经网络的应用</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8.4  Hopfield</a:t>
            </a:r>
            <a:r>
              <a:rPr lang="zh-CN" altLang="en-US" b="1" dirty="0">
                <a:latin typeface="Times New Roman" panose="02020603050405020304" pitchFamily="18" charset="0"/>
              </a:rPr>
              <a:t>神经网络及其改进</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8.5  Hopfield</a:t>
            </a:r>
            <a:r>
              <a:rPr lang="zh-CN" altLang="en-US" b="1" dirty="0">
                <a:latin typeface="Times New Roman" panose="02020603050405020304" pitchFamily="18" charset="0"/>
              </a:rPr>
              <a:t>神经网络的应用</a:t>
            </a:r>
            <a:endParaRPr lang="zh-CN" altLang="en-US" b="1" dirty="0">
              <a:latin typeface="Times New Roman" panose="02020603050405020304" pitchFamily="18" charset="0"/>
            </a:endParaRPr>
          </a:p>
        </p:txBody>
      </p:sp>
    </p:spTree>
  </p:cSld>
  <p:clrMapOvr>
    <a:masterClrMapping/>
  </p:clrMapOvr>
  <p:transition advTm="1016"/>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标题 1"/>
          <p:cNvSpPr>
            <a:spLocks noGrp="1"/>
          </p:cNvSpPr>
          <p:nvPr>
            <p:ph type="title"/>
          </p:nvPr>
        </p:nvSpPr>
        <p:spPr/>
        <p:txBody>
          <a:bodyPr anchor="b" anchorCtr="0"/>
          <a:p>
            <a:endParaRPr lang="zh-CN" altLang="en-US"/>
          </a:p>
        </p:txBody>
      </p:sp>
      <p:pic>
        <p:nvPicPr>
          <p:cNvPr id="67586" name="内容占位符 2"/>
          <p:cNvPicPr>
            <a:picLocks noGrp="1" noChangeAspect="1"/>
          </p:cNvPicPr>
          <p:nvPr>
            <p:ph idx="1"/>
          </p:nvPr>
        </p:nvPicPr>
        <p:blipFill>
          <a:blip r:embed="rId1"/>
          <a:stretch>
            <a:fillRect/>
          </a:stretch>
        </p:blipFill>
        <p:spPr>
          <a:xfrm>
            <a:off x="6350" y="1698625"/>
            <a:ext cx="9137650" cy="3717925"/>
          </a:xfrm>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p:txBody>
          <a:bodyPr anchor="b" anchorCtr="0"/>
          <a:p>
            <a:endParaRPr lang="zh-CN" altLang="en-US"/>
          </a:p>
        </p:txBody>
      </p:sp>
      <p:sp>
        <p:nvSpPr>
          <p:cNvPr id="68610" name="内容占位符 1"/>
          <p:cNvSpPr>
            <a:spLocks noGrp="1"/>
          </p:cNvSpPr>
          <p:nvPr>
            <p:ph idx="1"/>
          </p:nvPr>
        </p:nvSpPr>
        <p:spPr/>
        <p:txBody>
          <a:bodyPr anchor="t" anchorCtr="0"/>
          <a:p>
            <a:r>
              <a:rPr lang="zh-CN" altLang="en-US" sz="2400"/>
              <a:t>在任何初始参数下，只需要约10个样本，算法就可以“感知”到合适的权重，对数据集进行分类。</a:t>
            </a:r>
            <a:endParaRPr lang="zh-CN" altLang="en-US" sz="2400"/>
          </a:p>
          <a:p>
            <a:r>
              <a:rPr lang="zh-CN" altLang="en-US" sz="2400"/>
              <a:t>如下图所示，前500次迭代后得到的分类情况。</a:t>
            </a:r>
            <a:endParaRPr lang="zh-CN" altLang="en-US" sz="2400"/>
          </a:p>
        </p:txBody>
      </p:sp>
      <p:pic>
        <p:nvPicPr>
          <p:cNvPr id="68611" name="图片 2"/>
          <p:cNvPicPr>
            <a:picLocks noChangeAspect="1"/>
          </p:cNvPicPr>
          <p:nvPr/>
        </p:nvPicPr>
        <p:blipFill>
          <a:blip r:embed="rId1"/>
          <a:stretch>
            <a:fillRect/>
          </a:stretch>
        </p:blipFill>
        <p:spPr>
          <a:xfrm>
            <a:off x="1479550" y="2293938"/>
            <a:ext cx="5786438" cy="4300537"/>
          </a:xfrm>
          <a:prstGeom prst="rect">
            <a:avLst/>
          </a:prstGeom>
          <a:noFill/>
          <a:ln w="9525">
            <a:noFill/>
          </a:ln>
        </p:spPr>
      </p:pic>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
          <p:cNvSpPr>
            <a:spLocks noGrp="1"/>
          </p:cNvSpPr>
          <p:nvPr>
            <p:ph type="title"/>
          </p:nvPr>
        </p:nvSpPr>
        <p:spPr/>
        <p:txBody>
          <a:bodyPr anchor="b" anchorCtr="0"/>
          <a:p>
            <a:endParaRPr lang="zh-CN" altLang="en-US"/>
          </a:p>
        </p:txBody>
      </p:sp>
      <p:pic>
        <p:nvPicPr>
          <p:cNvPr id="69634" name="内容占位符 3"/>
          <p:cNvPicPr>
            <a:picLocks noGrp="1" noChangeAspect="1"/>
          </p:cNvPicPr>
          <p:nvPr>
            <p:ph idx="1"/>
          </p:nvPr>
        </p:nvPicPr>
        <p:blipFill>
          <a:blip r:embed="rId1"/>
          <a:stretch>
            <a:fillRect/>
          </a:stretch>
        </p:blipFill>
        <p:spPr>
          <a:xfrm>
            <a:off x="1824038" y="1550988"/>
            <a:ext cx="5495925" cy="4114800"/>
          </a:xfrm>
        </p:spPr>
      </p:pic>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p:txBody>
          <a:bodyPr anchor="b" anchorCtr="0"/>
          <a:p>
            <a:endParaRPr lang="zh-CN" altLang="en-US"/>
          </a:p>
        </p:txBody>
      </p:sp>
      <p:pic>
        <p:nvPicPr>
          <p:cNvPr id="70658" name="内容占位符 3"/>
          <p:cNvPicPr>
            <a:picLocks noGrp="1" noChangeAspect="1"/>
          </p:cNvPicPr>
          <p:nvPr>
            <p:ph idx="1"/>
          </p:nvPr>
        </p:nvPicPr>
        <p:blipFill>
          <a:blip r:embed="rId1"/>
          <a:stretch>
            <a:fillRect/>
          </a:stretch>
        </p:blipFill>
        <p:spPr>
          <a:xfrm>
            <a:off x="1862138" y="1546225"/>
            <a:ext cx="5419725" cy="4124325"/>
          </a:xfrm>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1"/>
          <p:cNvSpPr>
            <a:spLocks noGrp="1"/>
          </p:cNvSpPr>
          <p:nvPr>
            <p:ph type="title"/>
          </p:nvPr>
        </p:nvSpPr>
        <p:spPr/>
        <p:txBody>
          <a:bodyPr anchor="b" anchorCtr="0"/>
          <a:p>
            <a:endParaRPr lang="zh-CN" altLang="en-US"/>
          </a:p>
        </p:txBody>
      </p:sp>
      <p:pic>
        <p:nvPicPr>
          <p:cNvPr id="71682" name="内容占位符 3"/>
          <p:cNvPicPr>
            <a:picLocks noGrp="1" noChangeAspect="1"/>
          </p:cNvPicPr>
          <p:nvPr>
            <p:ph idx="1"/>
          </p:nvPr>
        </p:nvPicPr>
        <p:blipFill>
          <a:blip r:embed="rId1"/>
          <a:stretch>
            <a:fillRect/>
          </a:stretch>
        </p:blipFill>
        <p:spPr>
          <a:xfrm>
            <a:off x="1843088" y="1570038"/>
            <a:ext cx="5457825" cy="4076700"/>
          </a:xfrm>
        </p:spPr>
      </p:pic>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1"/>
          <p:cNvSpPr>
            <a:spLocks noGrp="1"/>
          </p:cNvSpPr>
          <p:nvPr>
            <p:ph type="title"/>
          </p:nvPr>
        </p:nvSpPr>
        <p:spPr/>
        <p:txBody>
          <a:bodyPr anchor="b" anchorCtr="0"/>
          <a:p>
            <a:endParaRPr lang="zh-CN" altLang="en-US"/>
          </a:p>
        </p:txBody>
      </p:sp>
      <p:pic>
        <p:nvPicPr>
          <p:cNvPr id="72706" name="内容占位符 3"/>
          <p:cNvPicPr>
            <a:picLocks noGrp="1" noChangeAspect="1"/>
          </p:cNvPicPr>
          <p:nvPr>
            <p:ph idx="1"/>
          </p:nvPr>
        </p:nvPicPr>
        <p:blipFill>
          <a:blip r:embed="rId1"/>
          <a:stretch>
            <a:fillRect/>
          </a:stretch>
        </p:blipFill>
        <p:spPr>
          <a:xfrm>
            <a:off x="1862138" y="1546225"/>
            <a:ext cx="5419725" cy="4124325"/>
          </a:xfrm>
        </p:spPr>
      </p:pic>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p:txBody>
          <a:bodyPr anchor="b" anchorCtr="0"/>
          <a:p>
            <a:endParaRPr lang="zh-CN" altLang="en-US"/>
          </a:p>
        </p:txBody>
      </p:sp>
      <p:pic>
        <p:nvPicPr>
          <p:cNvPr id="73730" name="内容占位符 3"/>
          <p:cNvPicPr>
            <a:picLocks noGrp="1" noChangeAspect="1"/>
          </p:cNvPicPr>
          <p:nvPr>
            <p:ph idx="1"/>
          </p:nvPr>
        </p:nvPicPr>
        <p:blipFill>
          <a:blip r:embed="rId1"/>
          <a:stretch>
            <a:fillRect/>
          </a:stretch>
        </p:blipFill>
        <p:spPr>
          <a:xfrm>
            <a:off x="1876425" y="1570038"/>
            <a:ext cx="5391150" cy="4076700"/>
          </a:xfrm>
        </p:spPr>
      </p:pic>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p:txBody>
          <a:bodyPr anchor="b" anchorCtr="0"/>
          <a:p>
            <a:endParaRPr lang="zh-CN" altLang="en-US"/>
          </a:p>
        </p:txBody>
      </p:sp>
      <p:pic>
        <p:nvPicPr>
          <p:cNvPr id="74754" name="内容占位符 3"/>
          <p:cNvPicPr>
            <a:picLocks noGrp="1" noChangeAspect="1"/>
          </p:cNvPicPr>
          <p:nvPr>
            <p:ph idx="1"/>
          </p:nvPr>
        </p:nvPicPr>
        <p:blipFill>
          <a:blip r:embed="rId1"/>
          <a:stretch>
            <a:fillRect/>
          </a:stretch>
        </p:blipFill>
        <p:spPr>
          <a:xfrm>
            <a:off x="1838325" y="1550988"/>
            <a:ext cx="5467350" cy="4114800"/>
          </a:xfrm>
        </p:spPr>
      </p:pic>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标题 1"/>
          <p:cNvSpPr>
            <a:spLocks noGrp="1"/>
          </p:cNvSpPr>
          <p:nvPr>
            <p:ph type="title"/>
          </p:nvPr>
        </p:nvSpPr>
        <p:spPr/>
        <p:txBody>
          <a:bodyPr anchor="b" anchorCtr="0"/>
          <a:p>
            <a:endParaRPr lang="zh-CN" altLang="en-US"/>
          </a:p>
        </p:txBody>
      </p:sp>
      <p:pic>
        <p:nvPicPr>
          <p:cNvPr id="75778" name="内容占位符 3"/>
          <p:cNvPicPr>
            <a:picLocks noGrp="1" noChangeAspect="1"/>
          </p:cNvPicPr>
          <p:nvPr>
            <p:ph idx="1"/>
          </p:nvPr>
        </p:nvPicPr>
        <p:blipFill>
          <a:blip r:embed="rId1"/>
          <a:stretch>
            <a:fillRect/>
          </a:stretch>
        </p:blipFill>
        <p:spPr>
          <a:xfrm>
            <a:off x="1800225" y="1536700"/>
            <a:ext cx="5543550" cy="4143375"/>
          </a:xfrm>
        </p:spPr>
      </p:pic>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p:txBody>
          <a:bodyPr anchor="b" anchorCtr="0"/>
          <a:p>
            <a:endParaRPr lang="zh-CN" altLang="en-US"/>
          </a:p>
        </p:txBody>
      </p:sp>
      <p:pic>
        <p:nvPicPr>
          <p:cNvPr id="76802" name="内容占位符 3"/>
          <p:cNvPicPr>
            <a:picLocks noGrp="1" noChangeAspect="1"/>
          </p:cNvPicPr>
          <p:nvPr>
            <p:ph idx="1"/>
          </p:nvPr>
        </p:nvPicPr>
        <p:blipFill>
          <a:blip r:embed="rId1"/>
          <a:stretch>
            <a:fillRect/>
          </a:stretch>
        </p:blipFill>
        <p:spPr>
          <a:xfrm>
            <a:off x="1819275" y="1546225"/>
            <a:ext cx="5505450" cy="4124325"/>
          </a:xfrm>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662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  </a:t>
            </a:r>
            <a:r>
              <a:rPr lang="zh-CN" altLang="en-US" sz="3600" b="0" dirty="0">
                <a:latin typeface="Times New Roman" panose="02020603050405020304" pitchFamily="18" charset="0"/>
                <a:ea typeface="黑体" panose="02010609060101010101" pitchFamily="2" charset="-122"/>
              </a:rPr>
              <a:t>神经元与神经网络</a:t>
            </a:r>
            <a:endParaRPr lang="zh-CN" altLang="en-US" sz="3600" b="0" dirty="0">
              <a:latin typeface="Times New Roman" panose="02020603050405020304" pitchFamily="18" charset="0"/>
              <a:ea typeface="黑体" panose="02010609060101010101" pitchFamily="2" charset="-122"/>
            </a:endParaRPr>
          </a:p>
        </p:txBody>
      </p:sp>
      <p:sp>
        <p:nvSpPr>
          <p:cNvPr id="95237" name="Rectangle 5"/>
          <p:cNvSpPr>
            <a:spLocks noGrp="1"/>
          </p:cNvSpPr>
          <p:nvPr>
            <p:ph idx="1"/>
          </p:nvPr>
        </p:nvSpPr>
        <p:spPr>
          <a:xfrm>
            <a:off x="533400" y="1152525"/>
            <a:ext cx="8359775" cy="5400675"/>
          </a:xfrm>
        </p:spPr>
        <p:txBody>
          <a:bodyPr vert="horz" wrap="square" lIns="91440" tIns="45720" rIns="91440" bIns="45720" anchor="t" anchorCtr="0"/>
          <a:p>
            <a:pPr eaLnBrk="1" hangingPunct="1">
              <a:lnSpc>
                <a:spcPct val="140000"/>
              </a:lnSpc>
              <a:buSzPct val="60000"/>
              <a:buFontTx/>
              <a:buBlip>
                <a:blip r:embed="rId1"/>
              </a:buBlip>
            </a:pPr>
            <a:r>
              <a:rPr lang="en-US" altLang="zh-CN" b="1" dirty="0">
                <a:latin typeface="Times New Roman" panose="02020603050405020304" pitchFamily="18" charset="0"/>
              </a:rPr>
              <a:t>8.1.1  </a:t>
            </a:r>
            <a:r>
              <a:rPr lang="zh-CN" altLang="en-US" b="1" dirty="0">
                <a:latin typeface="Times New Roman" panose="02020603050405020304" pitchFamily="18" charset="0"/>
              </a:rPr>
              <a:t>生物神经元的结构</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8.1.2  </a:t>
            </a:r>
            <a:r>
              <a:rPr lang="zh-CN" altLang="en-US" b="1" dirty="0">
                <a:latin typeface="Times New Roman" panose="02020603050405020304" pitchFamily="18" charset="0"/>
              </a:rPr>
              <a:t>神经元数学模型</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8.1.3  </a:t>
            </a:r>
            <a:r>
              <a:rPr lang="zh-CN" altLang="en-US" b="1" dirty="0">
                <a:latin typeface="Times New Roman" panose="02020603050405020304" pitchFamily="18" charset="0"/>
              </a:rPr>
              <a:t>神经网络结构与工作方式</a:t>
            </a:r>
            <a:endParaRPr lang="zh-CN" altLang="en-US" b="1" dirty="0">
              <a:latin typeface="Times New Roman" panose="02020603050405020304" pitchFamily="18" charset="0"/>
            </a:endParaRPr>
          </a:p>
        </p:txBody>
      </p:sp>
    </p:spTree>
  </p:cSld>
  <p:clrMapOvr>
    <a:masterClrMapping/>
  </p:clrMapOvr>
  <p:transition advTm="2063">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5237">
                                            <p:txEl>
                                              <p:charRg st="0" end="16"/>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5237">
                                            <p:txEl>
                                              <p:charRg st="16" end="3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95237">
                                            <p:txEl>
                                              <p:charRg st="31" end="5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advAuto="100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标题 1"/>
          <p:cNvSpPr>
            <a:spLocks noGrp="1"/>
          </p:cNvSpPr>
          <p:nvPr>
            <p:ph type="title"/>
          </p:nvPr>
        </p:nvSpPr>
        <p:spPr/>
        <p:txBody>
          <a:bodyPr anchor="b" anchorCtr="0"/>
          <a:p>
            <a:endParaRPr lang="zh-CN" altLang="en-US"/>
          </a:p>
        </p:txBody>
      </p:sp>
      <p:pic>
        <p:nvPicPr>
          <p:cNvPr id="77826" name="内容占位符 2"/>
          <p:cNvPicPr>
            <a:picLocks noGrp="1" noChangeAspect="1"/>
          </p:cNvPicPr>
          <p:nvPr>
            <p:ph idx="1"/>
          </p:nvPr>
        </p:nvPicPr>
        <p:blipFill>
          <a:blip r:embed="rId1"/>
          <a:stretch>
            <a:fillRect/>
          </a:stretch>
        </p:blipFill>
        <p:spPr>
          <a:xfrm>
            <a:off x="95250" y="1241425"/>
            <a:ext cx="8812213" cy="4878388"/>
          </a:xfrm>
        </p:spPr>
      </p:pic>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
          <p:cNvSpPr>
            <a:spLocks noGrp="1"/>
          </p:cNvSpPr>
          <p:nvPr>
            <p:ph type="title"/>
          </p:nvPr>
        </p:nvSpPr>
        <p:spPr/>
        <p:txBody>
          <a:bodyPr anchor="b" anchorCtr="0"/>
          <a:p>
            <a:endParaRPr lang="zh-CN" altLang="en-US"/>
          </a:p>
        </p:txBody>
      </p:sp>
      <p:pic>
        <p:nvPicPr>
          <p:cNvPr id="78850" name="内容占位符 2"/>
          <p:cNvPicPr>
            <a:picLocks noGrp="1" noChangeAspect="1"/>
          </p:cNvPicPr>
          <p:nvPr>
            <p:ph idx="1"/>
          </p:nvPr>
        </p:nvPicPr>
        <p:blipFill>
          <a:blip r:embed="rId1"/>
          <a:stretch>
            <a:fillRect/>
          </a:stretch>
        </p:blipFill>
        <p:spPr>
          <a:xfrm>
            <a:off x="114300" y="1069975"/>
            <a:ext cx="8913813" cy="5335588"/>
          </a:xfrm>
        </p:spPr>
      </p:pic>
      <p:pic>
        <p:nvPicPr>
          <p:cNvPr id="78851" name="图片 3"/>
          <p:cNvPicPr>
            <a:picLocks noChangeAspect="1"/>
          </p:cNvPicPr>
          <p:nvPr/>
        </p:nvPicPr>
        <p:blipFill>
          <a:blip r:embed="rId2"/>
          <a:stretch>
            <a:fillRect/>
          </a:stretch>
        </p:blipFill>
        <p:spPr>
          <a:xfrm>
            <a:off x="3833813" y="6130925"/>
            <a:ext cx="1390650" cy="233363"/>
          </a:xfrm>
          <a:prstGeom prst="rect">
            <a:avLst/>
          </a:prstGeom>
          <a:noFill/>
          <a:ln w="9525">
            <a:noFill/>
          </a:ln>
        </p:spPr>
      </p:pic>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
          <p:cNvSpPr>
            <a:spLocks noGrp="1"/>
          </p:cNvSpPr>
          <p:nvPr>
            <p:ph type="title"/>
          </p:nvPr>
        </p:nvSpPr>
        <p:spPr/>
        <p:txBody>
          <a:bodyPr anchor="b" anchorCtr="0"/>
          <a:p>
            <a:endParaRPr lang="zh-CN" altLang="en-US"/>
          </a:p>
        </p:txBody>
      </p:sp>
      <p:pic>
        <p:nvPicPr>
          <p:cNvPr id="79874" name="内容占位符 2"/>
          <p:cNvPicPr>
            <a:picLocks noGrp="1" noChangeAspect="1"/>
          </p:cNvPicPr>
          <p:nvPr>
            <p:ph idx="1"/>
          </p:nvPr>
        </p:nvPicPr>
        <p:blipFill>
          <a:blip r:embed="rId1"/>
          <a:stretch>
            <a:fillRect/>
          </a:stretch>
        </p:blipFill>
        <p:spPr>
          <a:xfrm>
            <a:off x="76200" y="1260475"/>
            <a:ext cx="8972550" cy="4337050"/>
          </a:xfrm>
        </p:spPr>
      </p:pic>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1"/>
          <p:cNvSpPr>
            <a:spLocks noGrp="1"/>
          </p:cNvSpPr>
          <p:nvPr>
            <p:ph type="title"/>
          </p:nvPr>
        </p:nvSpPr>
        <p:spPr/>
        <p:txBody>
          <a:bodyPr anchor="b" anchorCtr="0"/>
          <a:p>
            <a:endParaRPr lang="zh-CN" altLang="en-US"/>
          </a:p>
        </p:txBody>
      </p:sp>
      <p:pic>
        <p:nvPicPr>
          <p:cNvPr id="80898" name="内容占位符 2"/>
          <p:cNvPicPr>
            <a:picLocks noGrp="1" noChangeAspect="1"/>
          </p:cNvPicPr>
          <p:nvPr>
            <p:ph idx="1"/>
          </p:nvPr>
        </p:nvPicPr>
        <p:blipFill>
          <a:blip r:embed="rId1"/>
          <a:stretch>
            <a:fillRect/>
          </a:stretch>
        </p:blipFill>
        <p:spPr>
          <a:xfrm>
            <a:off x="1839913" y="1528763"/>
            <a:ext cx="5318125" cy="4667250"/>
          </a:xfrm>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397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8.1.2  </a:t>
            </a:r>
            <a:r>
              <a:rPr lang="zh-CN" altLang="en-US" sz="3600" b="0" dirty="0">
                <a:latin typeface="Times New Roman" panose="02020603050405020304" pitchFamily="18" charset="0"/>
                <a:ea typeface="黑体" panose="02010609060101010101" pitchFamily="2" charset="-122"/>
              </a:rPr>
              <a:t>神经元数学模型</a:t>
            </a:r>
            <a:endParaRPr lang="zh-CN" altLang="en-US" sz="3600" b="0" dirty="0">
              <a:latin typeface="Times New Roman" panose="02020603050405020304" pitchFamily="18" charset="0"/>
              <a:ea typeface="黑体" panose="02010609060101010101" pitchFamily="2" charset="-122"/>
            </a:endParaRPr>
          </a:p>
        </p:txBody>
      </p:sp>
      <p:sp>
        <p:nvSpPr>
          <p:cNvPr id="83971" name="Rectangle 3"/>
          <p:cNvSpPr>
            <a:spLocks noGrp="1"/>
          </p:cNvSpPr>
          <p:nvPr>
            <p:ph type="body" sz="half" idx="1"/>
          </p:nvPr>
        </p:nvSpPr>
        <p:spPr>
          <a:xfrm>
            <a:off x="327025" y="685800"/>
            <a:ext cx="7521575" cy="5400675"/>
          </a:xfrm>
        </p:spPr>
        <p:txBody>
          <a:bodyPr vert="horz" wrap="square" lIns="91440" tIns="45720" rIns="91440" bIns="45720" anchor="t" anchorCtr="0"/>
          <a:p>
            <a:pPr eaLnBrk="1" hangingPunct="1">
              <a:lnSpc>
                <a:spcPct val="110000"/>
              </a:lnSpc>
              <a:buClr>
                <a:schemeClr val="accent2"/>
              </a:buClr>
              <a:buSzTx/>
              <a:buFont typeface="Wingdings" panose="05000000000000000000" pitchFamily="2" charset="2"/>
              <a:buNone/>
            </a:pPr>
            <a:endParaRPr lang="en-US" altLang="zh-CN" sz="2600" b="1" dirty="0">
              <a:latin typeface="Times New Roman" panose="02020603050405020304" pitchFamily="18" charset="0"/>
            </a:endParaRPr>
          </a:p>
          <a:p>
            <a:pPr eaLnBrk="1" hangingPunct="1">
              <a:lnSpc>
                <a:spcPct val="110000"/>
              </a:lnSpc>
              <a:buClr>
                <a:schemeClr val="accent2"/>
              </a:buClr>
              <a:buSzTx/>
              <a:buFont typeface="Wingdings" panose="05000000000000000000" pitchFamily="2" charset="2"/>
              <a:buChar char="n"/>
            </a:pPr>
            <a:r>
              <a:rPr lang="zh-CN" altLang="en-US" sz="2400" b="1" dirty="0">
                <a:latin typeface="Times New Roman" panose="02020603050405020304" pitchFamily="18" charset="0"/>
              </a:rPr>
              <a:t>非线性激励函数（传输函数、输出变换函数）</a:t>
            </a:r>
            <a:endParaRPr lang="zh-CN" altLang="en-US" sz="2400" b="1" dirty="0">
              <a:latin typeface="Times New Roman" panose="02020603050405020304" pitchFamily="18" charset="0"/>
            </a:endParaRPr>
          </a:p>
          <a:p>
            <a:pPr eaLnBrk="1" hangingPunct="1">
              <a:lnSpc>
                <a:spcPct val="110000"/>
              </a:lnSpc>
              <a:buClr>
                <a:schemeClr val="accent2"/>
              </a:buClr>
              <a:buSzTx/>
              <a:buFont typeface="Wingdings" panose="05000000000000000000" pitchFamily="2" charset="2"/>
              <a:buNone/>
            </a:pPr>
            <a:r>
              <a:rPr lang="zh-CN" altLang="en-US" sz="2000" b="1" dirty="0">
                <a:latin typeface="Times New Roman" panose="02020603050405020304" pitchFamily="18" charset="0"/>
              </a:rPr>
              <a:t>	</a:t>
            </a:r>
            <a:endParaRPr lang="zh-CN" altLang="en-US" sz="2000" b="1" dirty="0">
              <a:latin typeface="Times New Roman" panose="02020603050405020304" pitchFamily="18" charset="0"/>
            </a:endParaRPr>
          </a:p>
        </p:txBody>
      </p:sp>
      <p:graphicFrame>
        <p:nvGraphicFramePr>
          <p:cNvPr id="191503" name="Object 15"/>
          <p:cNvGraphicFramePr>
            <a:graphicFrameLocks noGrp="1"/>
          </p:cNvGraphicFramePr>
          <p:nvPr>
            <p:ph sz="half" idx="2"/>
          </p:nvPr>
        </p:nvGraphicFramePr>
        <p:xfrm>
          <a:off x="381000" y="2168525"/>
          <a:ext cx="8382000" cy="3586163"/>
        </p:xfrm>
        <a:graphic>
          <a:graphicData uri="http://schemas.openxmlformats.org/presentationml/2006/ole">
            <mc:AlternateContent xmlns:mc="http://schemas.openxmlformats.org/markup-compatibility/2006">
              <mc:Choice xmlns:v="urn:schemas-microsoft-com:vml" Requires="v">
                <p:oleObj spid="_x0000_s3203" name="" r:id="rId1" imgW="5472430" imgH="2342515" progId="SmartDraw.2">
                  <p:embed/>
                </p:oleObj>
              </mc:Choice>
              <mc:Fallback>
                <p:oleObj name="" r:id="rId1" imgW="5472430" imgH="2342515" progId="SmartDraw.2">
                  <p:embed/>
                  <p:pic>
                    <p:nvPicPr>
                      <p:cNvPr id="0" name="图片 3202"/>
                      <p:cNvPicPr/>
                      <p:nvPr/>
                    </p:nvPicPr>
                    <p:blipFill>
                      <a:blip r:embed="rId2"/>
                      <a:stretch>
                        <a:fillRect/>
                      </a:stretch>
                    </p:blipFill>
                    <p:spPr>
                      <a:xfrm>
                        <a:off x="381000" y="2168525"/>
                        <a:ext cx="8382000" cy="3586163"/>
                      </a:xfrm>
                      <a:prstGeom prst="rect">
                        <a:avLst/>
                      </a:prstGeom>
                      <a:noFill/>
                      <a:ln>
                        <a:solidFill>
                          <a:srgbClr val="969696"/>
                        </a:solidFill>
                        <a:miter/>
                      </a:ln>
                    </p:spPr>
                  </p:pic>
                </p:oleObj>
              </mc:Fallback>
            </mc:AlternateContent>
          </a:graphicData>
        </a:graphic>
      </p:graphicFrame>
      <p:sp>
        <p:nvSpPr>
          <p:cNvPr id="191505" name="Text Box 17"/>
          <p:cNvSpPr txBox="1"/>
          <p:nvPr/>
        </p:nvSpPr>
        <p:spPr>
          <a:xfrm>
            <a:off x="533400" y="5943600"/>
            <a:ext cx="3505200" cy="396875"/>
          </a:xfrm>
          <a:prstGeom prst="rect">
            <a:avLst/>
          </a:prstGeom>
          <a:noFill/>
          <a:ln w="9525">
            <a:noFill/>
          </a:ln>
        </p:spPr>
        <p:txBody>
          <a:bodyPr anchor="t" anchorCtr="0">
            <a:spAutoFit/>
          </a:bodyPr>
          <a:p>
            <a:pPr>
              <a:spcBef>
                <a:spcPct val="50000"/>
              </a:spcBef>
            </a:pPr>
            <a:r>
              <a:rPr lang="zh-CN" altLang="en-US" sz="2000" b="1" dirty="0">
                <a:latin typeface="Arial" panose="020B0604020202020204" pitchFamily="34" charset="0"/>
                <a:ea typeface="宋体" panose="02010600030101010101" pitchFamily="2" charset="-122"/>
              </a:rPr>
              <a:t>（硬极限函数或阶跃函数）</a:t>
            </a:r>
            <a:endParaRPr lang="zh-CN" altLang="en-US" sz="2000" b="1" dirty="0">
              <a:latin typeface="Arial" panose="020B0604020202020204" pitchFamily="34" charset="0"/>
              <a:ea typeface="宋体" panose="02010600030101010101" pitchFamily="2" charset="-122"/>
            </a:endParaRPr>
          </a:p>
        </p:txBody>
      </p:sp>
      <p:sp>
        <p:nvSpPr>
          <p:cNvPr id="191506" name="Text Box 18"/>
          <p:cNvSpPr txBox="1"/>
          <p:nvPr/>
        </p:nvSpPr>
        <p:spPr>
          <a:xfrm>
            <a:off x="5410200" y="5943600"/>
            <a:ext cx="2667000" cy="396875"/>
          </a:xfrm>
          <a:prstGeom prst="rect">
            <a:avLst/>
          </a:prstGeom>
          <a:noFill/>
          <a:ln w="9525">
            <a:noFill/>
          </a:ln>
        </p:spPr>
        <p:txBody>
          <a:bodyPr anchor="t" anchorCtr="0">
            <a:spAutoFit/>
          </a:bodyPr>
          <a:p>
            <a:pPr>
              <a:spcBef>
                <a:spcPct val="50000"/>
              </a:spcBef>
            </a:pPr>
            <a:r>
              <a:rPr lang="zh-CN" altLang="en-US" sz="2000" b="1" dirty="0">
                <a:latin typeface="Arial" panose="020B0604020202020204" pitchFamily="34" charset="0"/>
                <a:ea typeface="宋体" panose="02010600030101010101" pitchFamily="2" charset="-122"/>
              </a:rPr>
              <a:t>（对称硬极限函数）</a:t>
            </a:r>
            <a:endParaRPr lang="zh-CN" altLang="en-US" sz="2000" b="1" dirty="0">
              <a:latin typeface="Arial" panose="020B0604020202020204" pitchFamily="34" charset="0"/>
              <a:ea typeface="宋体" panose="02010600030101010101" pitchFamily="2" charset="-122"/>
            </a:endParaRPr>
          </a:p>
        </p:txBody>
      </p:sp>
    </p:spTree>
  </p:cSld>
  <p:clrMapOvr>
    <a:masterClrMapping/>
  </p:clrMapOvr>
  <p:transition advTm="2188">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91503"/>
                                        </p:tgtEl>
                                        <p:attrNameLst>
                                          <p:attrName>style.visibility</p:attrName>
                                        </p:attrNameLst>
                                      </p:cBhvr>
                                      <p:to>
                                        <p:strVal val="visible"/>
                                      </p:to>
                                    </p:set>
                                    <p:animEffect transition="in" filter="fade">
                                      <p:cBhvr>
                                        <p:cTn id="7" dur="800" decel="100000"/>
                                        <p:tgtEl>
                                          <p:spTgt spid="191503"/>
                                        </p:tgtEl>
                                      </p:cBhvr>
                                    </p:animEffect>
                                    <p:anim calcmode="lin" valueType="num">
                                      <p:cBhvr>
                                        <p:cTn id="8" dur="800" decel="100000" fill="hold"/>
                                        <p:tgtEl>
                                          <p:spTgt spid="191503"/>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191503"/>
                                        </p:tgtEl>
                                        <p:attrNameLst>
                                          <p:attrName>ppt_x</p:attrName>
                                        </p:attrNameLst>
                                      </p:cBhvr>
                                      <p:tavLst>
                                        <p:tav tm="0">
                                          <p:val>
                                            <p:strVal val="#ppt_x+0.4"/>
                                          </p:val>
                                        </p:tav>
                                        <p:tav tm="100000">
                                          <p:val>
                                            <p:strVal val="#ppt_x-0.05"/>
                                          </p:val>
                                        </p:tav>
                                      </p:tavLst>
                                    </p:anim>
                                    <p:anim calcmode="lin" valueType="num">
                                      <p:cBhvr>
                                        <p:cTn id="10" dur="800" decel="100000" fill="hold"/>
                                        <p:tgtEl>
                                          <p:spTgt spid="19150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150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150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91505"/>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91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05" grpId="0"/>
      <p:bldP spid="19150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499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8.1.2  </a:t>
            </a:r>
            <a:r>
              <a:rPr lang="zh-CN" altLang="en-US" sz="3600" b="0" dirty="0">
                <a:latin typeface="Times New Roman" panose="02020603050405020304" pitchFamily="18" charset="0"/>
                <a:ea typeface="黑体" panose="02010609060101010101" pitchFamily="2" charset="-122"/>
              </a:rPr>
              <a:t>神经元数学模型</a:t>
            </a:r>
            <a:endParaRPr lang="zh-CN" altLang="en-US" sz="3600" b="0" dirty="0">
              <a:latin typeface="Times New Roman" panose="02020603050405020304" pitchFamily="18" charset="0"/>
              <a:ea typeface="黑体" panose="02010609060101010101" pitchFamily="2" charset="-122"/>
            </a:endParaRPr>
          </a:p>
        </p:txBody>
      </p:sp>
      <p:sp>
        <p:nvSpPr>
          <p:cNvPr id="84995" name="Rectangle 3"/>
          <p:cNvSpPr>
            <a:spLocks noGrp="1"/>
          </p:cNvSpPr>
          <p:nvPr>
            <p:ph type="body" sz="half" idx="1"/>
          </p:nvPr>
        </p:nvSpPr>
        <p:spPr>
          <a:xfrm>
            <a:off x="479425" y="685800"/>
            <a:ext cx="7521575" cy="5400675"/>
          </a:xfrm>
        </p:spPr>
        <p:txBody>
          <a:bodyPr vert="horz" wrap="square" lIns="91440" tIns="45720" rIns="91440" bIns="45720" anchor="t" anchorCtr="0"/>
          <a:p>
            <a:pPr eaLnBrk="1" hangingPunct="1">
              <a:lnSpc>
                <a:spcPct val="110000"/>
              </a:lnSpc>
              <a:buClr>
                <a:schemeClr val="accent2"/>
              </a:buClr>
              <a:buSzTx/>
              <a:buFont typeface="Wingdings" panose="05000000000000000000" pitchFamily="2" charset="2"/>
              <a:buNone/>
            </a:pPr>
            <a:endParaRPr lang="en-US" altLang="zh-CN" sz="2600" b="1" dirty="0">
              <a:latin typeface="Times New Roman" panose="02020603050405020304" pitchFamily="18" charset="0"/>
            </a:endParaRPr>
          </a:p>
          <a:p>
            <a:pPr eaLnBrk="1" hangingPunct="1">
              <a:lnSpc>
                <a:spcPct val="110000"/>
              </a:lnSpc>
              <a:buClr>
                <a:schemeClr val="accent2"/>
              </a:buClr>
              <a:buSzTx/>
              <a:buFont typeface="Wingdings" panose="05000000000000000000" pitchFamily="2" charset="2"/>
              <a:buChar char="n"/>
            </a:pPr>
            <a:r>
              <a:rPr lang="zh-CN" altLang="en-US" sz="2400" b="1" dirty="0">
                <a:latin typeface="Times New Roman" panose="02020603050405020304" pitchFamily="18" charset="0"/>
              </a:rPr>
              <a:t>非线性激励函数（传输函数、输出变换函数）</a:t>
            </a:r>
            <a:endParaRPr lang="zh-CN" altLang="en-US" sz="2400" b="1" dirty="0">
              <a:latin typeface="Times New Roman" panose="02020603050405020304" pitchFamily="18" charset="0"/>
            </a:endParaRPr>
          </a:p>
          <a:p>
            <a:pPr eaLnBrk="1" hangingPunct="1">
              <a:lnSpc>
                <a:spcPct val="110000"/>
              </a:lnSpc>
              <a:buClr>
                <a:schemeClr val="accent2"/>
              </a:buClr>
              <a:buSzTx/>
              <a:buFont typeface="Wingdings" panose="05000000000000000000" pitchFamily="2" charset="2"/>
              <a:buNone/>
            </a:pPr>
            <a:r>
              <a:rPr lang="zh-CN" altLang="en-US" sz="2000" b="1" dirty="0">
                <a:latin typeface="Times New Roman" panose="02020603050405020304" pitchFamily="18" charset="0"/>
              </a:rPr>
              <a:t>	</a:t>
            </a:r>
            <a:endParaRPr lang="zh-CN" altLang="en-US" sz="2000" b="1" dirty="0">
              <a:latin typeface="Times New Roman" panose="02020603050405020304" pitchFamily="18" charset="0"/>
            </a:endParaRPr>
          </a:p>
        </p:txBody>
      </p:sp>
      <p:graphicFrame>
        <p:nvGraphicFramePr>
          <p:cNvPr id="194566" name="Object 6"/>
          <p:cNvGraphicFramePr>
            <a:graphicFrameLocks noGrp="1"/>
          </p:cNvGraphicFramePr>
          <p:nvPr>
            <p:ph sz="half" idx="2"/>
          </p:nvPr>
        </p:nvGraphicFramePr>
        <p:xfrm>
          <a:off x="555625" y="2133600"/>
          <a:ext cx="7954963" cy="3886200"/>
        </p:xfrm>
        <a:graphic>
          <a:graphicData uri="http://schemas.openxmlformats.org/presentationml/2006/ole">
            <mc:AlternateContent xmlns:mc="http://schemas.openxmlformats.org/markup-compatibility/2006">
              <mc:Choice xmlns:v="urn:schemas-microsoft-com:vml" Requires="v">
                <p:oleObj spid="_x0000_s3202" name="" r:id="rId1" imgW="5203190" imgH="2541905" progId="SmartDraw.2">
                  <p:embed/>
                </p:oleObj>
              </mc:Choice>
              <mc:Fallback>
                <p:oleObj name="" r:id="rId1" imgW="5203190" imgH="2541905" progId="SmartDraw.2">
                  <p:embed/>
                  <p:pic>
                    <p:nvPicPr>
                      <p:cNvPr id="0" name="图片 3201"/>
                      <p:cNvPicPr/>
                      <p:nvPr/>
                    </p:nvPicPr>
                    <p:blipFill>
                      <a:blip r:embed="rId2"/>
                      <a:stretch>
                        <a:fillRect/>
                      </a:stretch>
                    </p:blipFill>
                    <p:spPr>
                      <a:xfrm>
                        <a:off x="555625" y="2133600"/>
                        <a:ext cx="7954963" cy="3886200"/>
                      </a:xfrm>
                      <a:prstGeom prst="rect">
                        <a:avLst/>
                      </a:prstGeom>
                      <a:noFill/>
                      <a:ln>
                        <a:solidFill>
                          <a:srgbClr val="808080"/>
                        </a:solidFill>
                        <a:miter/>
                      </a:ln>
                    </p:spPr>
                  </p:pic>
                </p:oleObj>
              </mc:Fallback>
            </mc:AlternateContent>
          </a:graphicData>
        </a:graphic>
      </p:graphicFrame>
      <p:sp>
        <p:nvSpPr>
          <p:cNvPr id="194568" name="Text Box 8"/>
          <p:cNvSpPr txBox="1"/>
          <p:nvPr/>
        </p:nvSpPr>
        <p:spPr>
          <a:xfrm>
            <a:off x="762000" y="6096000"/>
            <a:ext cx="3886200" cy="396875"/>
          </a:xfrm>
          <a:prstGeom prst="rect">
            <a:avLst/>
          </a:prstGeom>
          <a:noFill/>
          <a:ln w="9525">
            <a:noFill/>
          </a:ln>
        </p:spPr>
        <p:txBody>
          <a:bodyPr anchor="t" anchorCtr="0">
            <a:spAutoFit/>
          </a:bodyPr>
          <a:p>
            <a:pPr>
              <a:spcBef>
                <a:spcPct val="50000"/>
              </a:spcBef>
            </a:pPr>
            <a:r>
              <a:rPr lang="zh-CN" altLang="en-US" sz="2000" b="1" dirty="0">
                <a:latin typeface="Arial" panose="020B0604020202020204" pitchFamily="34"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对数</a:t>
            </a:r>
            <a:r>
              <a:rPr lang="en-US" altLang="zh-CN" sz="2000" b="1" dirty="0">
                <a:latin typeface="Times New Roman" panose="02020603050405020304" pitchFamily="18" charset="0"/>
                <a:ea typeface="宋体" panose="02010600030101010101" pitchFamily="2" charset="-122"/>
              </a:rPr>
              <a:t>- S </a:t>
            </a:r>
            <a:r>
              <a:rPr lang="zh-CN" altLang="en-US" sz="2000" b="1" dirty="0">
                <a:latin typeface="Times New Roman" panose="02020603050405020304" pitchFamily="18" charset="0"/>
                <a:ea typeface="宋体" panose="02010600030101010101" pitchFamily="2" charset="-122"/>
              </a:rPr>
              <a:t>形函数或</a:t>
            </a:r>
            <a:r>
              <a:rPr lang="en-US" altLang="zh-CN" sz="2000" b="1" dirty="0">
                <a:latin typeface="Times New Roman" panose="02020603050405020304" pitchFamily="18" charset="0"/>
                <a:ea typeface="宋体" panose="02010600030101010101" pitchFamily="2" charset="-122"/>
              </a:rPr>
              <a:t>S</a:t>
            </a:r>
            <a:r>
              <a:rPr lang="zh-CN" altLang="en-US" sz="2000" b="1" dirty="0">
                <a:latin typeface="Times New Roman" panose="02020603050405020304" pitchFamily="18" charset="0"/>
                <a:ea typeface="宋体" panose="02010600030101010101" pitchFamily="2" charset="-122"/>
              </a:rPr>
              <a:t>型函数</a:t>
            </a:r>
            <a:r>
              <a:rPr lang="zh-CN" altLang="en-US" sz="2000" b="1" dirty="0">
                <a:latin typeface="Arial" panose="020B0604020202020204" pitchFamily="34" charset="0"/>
                <a:ea typeface="宋体" panose="02010600030101010101" pitchFamily="2" charset="-122"/>
              </a:rPr>
              <a:t>）</a:t>
            </a:r>
            <a:endParaRPr lang="zh-CN" altLang="en-US" sz="2000" b="1" dirty="0">
              <a:latin typeface="Arial" panose="020B0604020202020204" pitchFamily="34" charset="0"/>
              <a:ea typeface="宋体" panose="02010600030101010101" pitchFamily="2" charset="-122"/>
            </a:endParaRPr>
          </a:p>
        </p:txBody>
      </p:sp>
      <p:sp>
        <p:nvSpPr>
          <p:cNvPr id="194569" name="Text Box 9"/>
          <p:cNvSpPr txBox="1"/>
          <p:nvPr/>
        </p:nvSpPr>
        <p:spPr>
          <a:xfrm>
            <a:off x="5334000" y="6096000"/>
            <a:ext cx="2667000" cy="396875"/>
          </a:xfrm>
          <a:prstGeom prst="rect">
            <a:avLst/>
          </a:prstGeom>
          <a:noFill/>
          <a:ln w="9525">
            <a:noFill/>
          </a:ln>
        </p:spPr>
        <p:txBody>
          <a:bodyPr anchor="t" anchorCtr="0">
            <a:spAutoFit/>
          </a:bodyPr>
          <a:p>
            <a:pPr>
              <a:spcBef>
                <a:spcPct val="50000"/>
              </a:spcBef>
            </a:pPr>
            <a:r>
              <a:rPr lang="zh-CN" altLang="en-US" sz="2000" b="1" dirty="0">
                <a:latin typeface="Arial" panose="020B0604020202020204" pitchFamily="34"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双曲正切</a:t>
            </a:r>
            <a:r>
              <a:rPr lang="en-US" altLang="zh-CN" sz="2000" b="1" dirty="0">
                <a:latin typeface="Times New Roman" panose="02020603050405020304" pitchFamily="18" charset="0"/>
                <a:ea typeface="宋体" panose="02010600030101010101" pitchFamily="2" charset="-122"/>
              </a:rPr>
              <a:t>S</a:t>
            </a:r>
            <a:r>
              <a:rPr lang="zh-CN" altLang="en-US" sz="2000" b="1" dirty="0">
                <a:latin typeface="Times New Roman" panose="02020603050405020304" pitchFamily="18" charset="0"/>
                <a:ea typeface="宋体" panose="02010600030101010101" pitchFamily="2" charset="-122"/>
              </a:rPr>
              <a:t>形函数</a:t>
            </a:r>
            <a:r>
              <a:rPr lang="zh-CN" altLang="en-US" sz="2000" b="1" dirty="0">
                <a:latin typeface="Arial" panose="020B0604020202020204" pitchFamily="34" charset="0"/>
                <a:ea typeface="宋体" panose="02010600030101010101" pitchFamily="2" charset="-122"/>
              </a:rPr>
              <a:t>）</a:t>
            </a:r>
            <a:endParaRPr lang="zh-CN" altLang="en-US" sz="2000" b="1" dirty="0">
              <a:latin typeface="Arial" panose="020B0604020202020204" pitchFamily="34" charset="0"/>
              <a:ea typeface="宋体" panose="02010600030101010101" pitchFamily="2" charset="-122"/>
            </a:endParaRPr>
          </a:p>
        </p:txBody>
      </p:sp>
    </p:spTree>
  </p:cSld>
  <p:clrMapOvr>
    <a:masterClrMapping/>
  </p:clrMapOvr>
  <p:transition advTm="4048">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94566"/>
                                        </p:tgtEl>
                                        <p:attrNameLst>
                                          <p:attrName>style.visibility</p:attrName>
                                        </p:attrNameLst>
                                      </p:cBhvr>
                                      <p:to>
                                        <p:strVal val="visible"/>
                                      </p:to>
                                    </p:set>
                                    <p:animEffect transition="in" filter="fade">
                                      <p:cBhvr>
                                        <p:cTn id="7" dur="800" decel="100000"/>
                                        <p:tgtEl>
                                          <p:spTgt spid="194566"/>
                                        </p:tgtEl>
                                      </p:cBhvr>
                                    </p:animEffect>
                                    <p:anim calcmode="lin" valueType="num">
                                      <p:cBhvr>
                                        <p:cTn id="8" dur="800" decel="100000" fill="hold"/>
                                        <p:tgtEl>
                                          <p:spTgt spid="194566"/>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194566"/>
                                        </p:tgtEl>
                                        <p:attrNameLst>
                                          <p:attrName>ppt_x</p:attrName>
                                        </p:attrNameLst>
                                      </p:cBhvr>
                                      <p:tavLst>
                                        <p:tav tm="0">
                                          <p:val>
                                            <p:strVal val="#ppt_x+0.4"/>
                                          </p:val>
                                        </p:tav>
                                        <p:tav tm="100000">
                                          <p:val>
                                            <p:strVal val="#ppt_x-0.05"/>
                                          </p:val>
                                        </p:tav>
                                      </p:tavLst>
                                    </p:anim>
                                    <p:anim calcmode="lin" valueType="num">
                                      <p:cBhvr>
                                        <p:cTn id="10" dur="800" decel="100000" fill="hold"/>
                                        <p:tgtEl>
                                          <p:spTgt spid="19456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456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456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94568"/>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94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8" grpId="0"/>
      <p:bldP spid="19456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标题 1"/>
          <p:cNvSpPr>
            <a:spLocks noGrp="1"/>
          </p:cNvSpPr>
          <p:nvPr>
            <p:ph type="title"/>
          </p:nvPr>
        </p:nvSpPr>
        <p:spPr/>
        <p:txBody>
          <a:bodyPr anchor="b" anchorCtr="0"/>
          <a:p>
            <a:endParaRPr lang="zh-CN" altLang="en-US"/>
          </a:p>
        </p:txBody>
      </p:sp>
      <p:pic>
        <p:nvPicPr>
          <p:cNvPr id="86018" name="内容占位符 2"/>
          <p:cNvPicPr>
            <a:picLocks noGrp="1" noChangeAspect="1"/>
          </p:cNvPicPr>
          <p:nvPr>
            <p:ph idx="1"/>
          </p:nvPr>
        </p:nvPicPr>
        <p:blipFill>
          <a:blip r:embed="rId1"/>
          <a:stretch>
            <a:fillRect/>
          </a:stretch>
        </p:blipFill>
        <p:spPr>
          <a:xfrm>
            <a:off x="98425" y="1387475"/>
            <a:ext cx="8953500" cy="4167188"/>
          </a:xfrm>
        </p:spPr>
      </p:pic>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7042" name="Rectangle 2"/>
          <p:cNvSpPr>
            <a:spLocks noGrp="1"/>
          </p:cNvSpPr>
          <p:nvPr>
            <p:ph type="title"/>
          </p:nvPr>
        </p:nvSpPr>
        <p:spPr>
          <a:xfrm>
            <a:off x="0" y="0"/>
            <a:ext cx="9144000" cy="8382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8.1.2  </a:t>
            </a:r>
            <a:r>
              <a:rPr lang="zh-CN" altLang="en-US" sz="3600" b="0" dirty="0">
                <a:latin typeface="Times New Roman" panose="02020603050405020304" pitchFamily="18" charset="0"/>
                <a:ea typeface="黑体" panose="02010609060101010101" pitchFamily="2" charset="-122"/>
              </a:rPr>
              <a:t>神经元数学模型</a:t>
            </a:r>
            <a:endParaRPr lang="zh-CN" altLang="en-US" sz="3600" b="0" dirty="0">
              <a:latin typeface="Times New Roman" panose="02020603050405020304" pitchFamily="18" charset="0"/>
              <a:ea typeface="黑体" panose="02010609060101010101" pitchFamily="2" charset="-122"/>
            </a:endParaRPr>
          </a:p>
        </p:txBody>
      </p:sp>
      <p:sp>
        <p:nvSpPr>
          <p:cNvPr id="87043" name="Rectangle 6"/>
          <p:cNvSpPr/>
          <p:nvPr/>
        </p:nvSpPr>
        <p:spPr>
          <a:xfrm>
            <a:off x="0" y="32242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87044" name="Group 9"/>
          <p:cNvGrpSpPr/>
          <p:nvPr/>
        </p:nvGrpSpPr>
        <p:grpSpPr>
          <a:xfrm>
            <a:off x="533400" y="1447800"/>
            <a:ext cx="8229600" cy="4648200"/>
            <a:chOff x="288" y="1056"/>
            <a:chExt cx="5184" cy="2928"/>
          </a:xfrm>
        </p:grpSpPr>
        <p:sp>
          <p:nvSpPr>
            <p:cNvPr id="87045" name="Rectangle 4"/>
            <p:cNvSpPr/>
            <p:nvPr/>
          </p:nvSpPr>
          <p:spPr>
            <a:xfrm>
              <a:off x="288" y="1056"/>
              <a:ext cx="5184" cy="2928"/>
            </a:xfrm>
            <a:prstGeom prst="rect">
              <a:avLst/>
            </a:prstGeom>
            <a:noFill/>
            <a:ln w="9525" cap="flat" cmpd="sng">
              <a:solidFill>
                <a:srgbClr val="808080"/>
              </a:solidFill>
              <a:prstDash val="solid"/>
              <a:miter/>
              <a:headEnd type="none" w="med" len="med"/>
              <a:tailEnd type="none" w="med" len="med"/>
            </a:ln>
          </p:spPr>
          <p:txBody>
            <a:bodyPr anchor="t" anchorCtr="0"/>
            <a:p>
              <a:pPr marL="262255" indent="-262255">
                <a:lnSpc>
                  <a:spcPct val="120000"/>
                </a:lnSpc>
                <a:spcBef>
                  <a:spcPct val="30000"/>
                </a:spcBef>
                <a:buClr>
                  <a:schemeClr val="accent2"/>
                </a:buClr>
                <a:buSzPct val="60000"/>
                <a:buFont typeface="Wingdings" panose="05000000000000000000" pitchFamily="2" charset="2"/>
                <a:buChar char="n"/>
              </a:pPr>
              <a:r>
                <a:rPr lang="en-US" altLang="zh-CN" sz="2500" b="1" dirty="0">
                  <a:latin typeface="Times New Roman" panose="02020603050405020304" pitchFamily="18" charset="0"/>
                  <a:ea typeface="宋体" panose="02010600030101010101" pitchFamily="2" charset="-122"/>
                </a:rPr>
                <a:t> </a:t>
              </a:r>
              <a:r>
                <a:rPr lang="zh-CN" altLang="en-US" sz="2500" b="1" dirty="0">
                  <a:latin typeface="Times New Roman" panose="02020603050405020304" pitchFamily="18" charset="0"/>
                  <a:ea typeface="宋体" panose="02010600030101010101" pitchFamily="2" charset="-122"/>
                </a:rPr>
                <a:t>工作过程</a:t>
              </a:r>
              <a:r>
                <a:rPr lang="en-US" altLang="zh-CN" sz="2500" b="1" dirty="0">
                  <a:latin typeface="Times New Roman" panose="02020603050405020304" pitchFamily="18" charset="0"/>
                  <a:ea typeface="宋体" panose="02010600030101010101" pitchFamily="2" charset="-122"/>
                </a:rPr>
                <a:t>:</a:t>
              </a:r>
              <a:endParaRPr lang="en-US" altLang="zh-CN" sz="2500" b="1" dirty="0">
                <a:latin typeface="Times New Roman" panose="02020603050405020304" pitchFamily="18" charset="0"/>
                <a:ea typeface="宋体" panose="02010600030101010101" pitchFamily="2" charset="-122"/>
              </a:endParaRPr>
            </a:p>
            <a:p>
              <a:pPr marL="262255" indent="-262255">
                <a:lnSpc>
                  <a:spcPct val="120000"/>
                </a:lnSpc>
                <a:spcBef>
                  <a:spcPct val="30000"/>
                </a:spcBef>
                <a:buClr>
                  <a:srgbClr val="0000FF"/>
                </a:buClr>
                <a:buSzPct val="60000"/>
                <a:buFont typeface="Wingdings" panose="05000000000000000000" pitchFamily="2" charset="2"/>
                <a:buChar char="l"/>
              </a:pPr>
              <a:r>
                <a:rPr lang="zh-CN" altLang="en-US" sz="2400" b="1" dirty="0">
                  <a:latin typeface="Times New Roman" panose="02020603050405020304" pitchFamily="18" charset="0"/>
                  <a:ea typeface="宋体" panose="02010600030101010101" pitchFamily="2" charset="-122"/>
                </a:rPr>
                <a:t>从各输入端接收输入信号</a:t>
              </a:r>
              <a:r>
                <a:rPr lang="zh-CN" altLang="en-US"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u</a:t>
              </a:r>
              <a:r>
                <a:rPr lang="en-US" altLang="zh-CN" sz="2400" i="1" baseline="-25000" dirty="0">
                  <a:latin typeface="Times New Roman" panose="02020603050405020304" pitchFamily="18" charset="0"/>
                  <a:ea typeface="宋体" panose="02010600030101010101" pitchFamily="2" charset="-122"/>
                </a:rPr>
                <a:t>j  </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j </a:t>
              </a:r>
              <a:r>
                <a:rPr lang="en-US" altLang="zh-CN" sz="2400" dirty="0">
                  <a:latin typeface="Times New Roman" panose="02020603050405020304" pitchFamily="18" charset="0"/>
                  <a:ea typeface="宋体" panose="02010600030101010101" pitchFamily="2" charset="-122"/>
                </a:rPr>
                <a:t>= 1, 2, …, </a:t>
              </a:r>
              <a:r>
                <a:rPr lang="en-US" altLang="zh-CN" sz="2400" i="1" dirty="0">
                  <a:latin typeface="Times New Roman" panose="02020603050405020304" pitchFamily="18" charset="0"/>
                  <a:ea typeface="宋体" panose="02010600030101010101" pitchFamily="2" charset="-122"/>
                </a:rPr>
                <a:t>n </a:t>
              </a:r>
              <a:r>
                <a:rPr lang="en-US" altLang="zh-CN" sz="2400"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262255" indent="-262255">
                <a:lnSpc>
                  <a:spcPct val="120000"/>
                </a:lnSpc>
                <a:spcBef>
                  <a:spcPct val="30000"/>
                </a:spcBef>
                <a:buClr>
                  <a:srgbClr val="0000FF"/>
                </a:buClr>
                <a:buSzPct val="60000"/>
                <a:buFont typeface="Wingdings" panose="05000000000000000000" pitchFamily="2" charset="2"/>
                <a:buChar char="l"/>
              </a:pPr>
              <a:r>
                <a:rPr lang="zh-CN" altLang="en-US" sz="2400" b="1" dirty="0">
                  <a:latin typeface="Arial" panose="020B0604020202020204" pitchFamily="34" charset="0"/>
                  <a:ea typeface="宋体" panose="02010600030101010101" pitchFamily="2" charset="-122"/>
                </a:rPr>
                <a:t>根据连接权值求出所有输入的加权和</a:t>
              </a:r>
              <a:endParaRPr lang="zh-CN" altLang="en-US" sz="2400" b="1" dirty="0">
                <a:latin typeface="Arial" panose="020B0604020202020204" pitchFamily="34" charset="0"/>
                <a:ea typeface="宋体" panose="02010600030101010101" pitchFamily="2" charset="-122"/>
              </a:endParaRPr>
            </a:p>
            <a:p>
              <a:pPr marL="262255" indent="-262255">
                <a:lnSpc>
                  <a:spcPct val="120000"/>
                </a:lnSpc>
                <a:spcBef>
                  <a:spcPct val="30000"/>
                </a:spcBef>
                <a:buClr>
                  <a:srgbClr val="0000FF"/>
                </a:buClr>
                <a:buSzPct val="60000"/>
                <a:buFont typeface="Wingdings" panose="05000000000000000000" pitchFamily="2" charset="2"/>
                <a:buChar char="l"/>
              </a:pPr>
              <a:endParaRPr lang="zh-CN" altLang="en-US" sz="2400" b="1" dirty="0">
                <a:latin typeface="Arial" panose="020B0604020202020204" pitchFamily="34" charset="0"/>
                <a:ea typeface="宋体" panose="02010600030101010101" pitchFamily="2" charset="-122"/>
              </a:endParaRPr>
            </a:p>
            <a:p>
              <a:pPr marL="262255" indent="-262255">
                <a:lnSpc>
                  <a:spcPct val="120000"/>
                </a:lnSpc>
                <a:spcBef>
                  <a:spcPct val="30000"/>
                </a:spcBef>
                <a:buClr>
                  <a:srgbClr val="0000FF"/>
                </a:buClr>
                <a:buSzPct val="60000"/>
                <a:buFont typeface="Wingdings" panose="05000000000000000000" pitchFamily="2" charset="2"/>
              </a:pPr>
              <a:r>
                <a:rPr lang="zh-CN" altLang="en-US" sz="2800" dirty="0">
                  <a:latin typeface="Arial" panose="020B0604020202020204" pitchFamily="34" charset="0"/>
                  <a:ea typeface="宋体" panose="02010600030101010101" pitchFamily="2" charset="-122"/>
                </a:rPr>
                <a:t> </a:t>
              </a:r>
              <a:endParaRPr lang="zh-CN" altLang="en-US" sz="2500" b="1" dirty="0">
                <a:latin typeface="Arial" panose="020B0604020202020204" pitchFamily="34" charset="0"/>
                <a:ea typeface="宋体" panose="02010600030101010101" pitchFamily="2" charset="-122"/>
              </a:endParaRPr>
            </a:p>
            <a:p>
              <a:pPr marL="262255" indent="-262255">
                <a:lnSpc>
                  <a:spcPct val="120000"/>
                </a:lnSpc>
                <a:spcBef>
                  <a:spcPct val="70000"/>
                </a:spcBef>
                <a:buClr>
                  <a:srgbClr val="0000FF"/>
                </a:buClr>
                <a:buSzPct val="60000"/>
                <a:buFont typeface="Wingdings" panose="05000000000000000000" pitchFamily="2" charset="2"/>
                <a:buChar char="l"/>
              </a:pPr>
              <a:r>
                <a:rPr lang="zh-CN" altLang="en-US" sz="2400" b="1" dirty="0">
                  <a:latin typeface="Arial" panose="020B0604020202020204" pitchFamily="34" charset="0"/>
                  <a:ea typeface="宋体" panose="02010600030101010101" pitchFamily="2" charset="-122"/>
                </a:rPr>
                <a:t>用非线性激励函数进行转换，得到输出</a:t>
              </a:r>
              <a:endParaRPr lang="zh-CN" altLang="en-US" sz="2400" b="1" dirty="0">
                <a:latin typeface="Arial" panose="020B0604020202020204" pitchFamily="34" charset="0"/>
                <a:ea typeface="宋体" panose="02010600030101010101" pitchFamily="2" charset="-122"/>
              </a:endParaRPr>
            </a:p>
            <a:p>
              <a:pPr marL="262255" indent="-262255">
                <a:lnSpc>
                  <a:spcPct val="120000"/>
                </a:lnSpc>
                <a:spcBef>
                  <a:spcPct val="70000"/>
                </a:spcBef>
                <a:buClr>
                  <a:srgbClr val="0000FF"/>
                </a:buClr>
                <a:buSzPct val="60000"/>
                <a:buFont typeface="Wingdings" panose="05000000000000000000" pitchFamily="2" charset="2"/>
                <a:buChar char="l"/>
              </a:pPr>
              <a:endParaRPr lang="zh-CN" altLang="en-US" sz="2400" b="1" dirty="0">
                <a:latin typeface="Arial" panose="020B0604020202020204" pitchFamily="34" charset="0"/>
                <a:ea typeface="宋体" panose="02010600030101010101" pitchFamily="2" charset="-122"/>
              </a:endParaRPr>
            </a:p>
            <a:p>
              <a:pPr marL="262255" indent="-262255">
                <a:lnSpc>
                  <a:spcPct val="120000"/>
                </a:lnSpc>
                <a:spcBef>
                  <a:spcPct val="70000"/>
                </a:spcBef>
                <a:buClr>
                  <a:srgbClr val="0000FF"/>
                </a:buClr>
                <a:buSzPct val="60000"/>
                <a:buFont typeface="Wingdings" panose="05000000000000000000" pitchFamily="2" charset="2"/>
              </a:pP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graphicFrame>
          <p:nvGraphicFramePr>
            <p:cNvPr id="87046" name="Object 5"/>
            <p:cNvGraphicFramePr/>
            <p:nvPr/>
          </p:nvGraphicFramePr>
          <p:xfrm>
            <a:off x="2029" y="3301"/>
            <a:ext cx="1869" cy="598"/>
          </p:xfrm>
          <a:graphic>
            <a:graphicData uri="http://schemas.openxmlformats.org/presentationml/2006/ole">
              <mc:AlternateContent xmlns:mc="http://schemas.openxmlformats.org/markup-compatibility/2006">
                <mc:Choice xmlns:v="urn:schemas-microsoft-com:vml" Requires="v">
                  <p:oleObj spid="_x0000_s3204" name="" r:id="rId1" imgW="1319530" imgH="405765" progId="Equation.3">
                    <p:embed/>
                  </p:oleObj>
                </mc:Choice>
                <mc:Fallback>
                  <p:oleObj name="" r:id="rId1" imgW="1319530" imgH="405765" progId="Equation.3">
                    <p:embed/>
                    <p:pic>
                      <p:nvPicPr>
                        <p:cNvPr id="0" name="图片 3203"/>
                        <p:cNvPicPr/>
                        <p:nvPr/>
                      </p:nvPicPr>
                      <p:blipFill>
                        <a:blip r:embed="rId2"/>
                        <a:stretch>
                          <a:fillRect/>
                        </a:stretch>
                      </p:blipFill>
                      <p:spPr>
                        <a:xfrm>
                          <a:off x="2029" y="3301"/>
                          <a:ext cx="1869" cy="598"/>
                        </a:xfrm>
                        <a:prstGeom prst="rect">
                          <a:avLst/>
                        </a:prstGeom>
                        <a:noFill/>
                        <a:ln w="38100">
                          <a:noFill/>
                          <a:miter/>
                        </a:ln>
                      </p:spPr>
                    </p:pic>
                  </p:oleObj>
                </mc:Fallback>
              </mc:AlternateContent>
            </a:graphicData>
          </a:graphic>
        </p:graphicFrame>
        <p:graphicFrame>
          <p:nvGraphicFramePr>
            <p:cNvPr id="87047" name="Object 7"/>
            <p:cNvGraphicFramePr/>
            <p:nvPr/>
          </p:nvGraphicFramePr>
          <p:xfrm>
            <a:off x="1401" y="2016"/>
            <a:ext cx="3294" cy="912"/>
          </p:xfrm>
          <a:graphic>
            <a:graphicData uri="http://schemas.openxmlformats.org/presentationml/2006/ole">
              <mc:AlternateContent xmlns:mc="http://schemas.openxmlformats.org/markup-compatibility/2006">
                <mc:Choice xmlns:v="urn:schemas-microsoft-com:vml" Requires="v">
                  <p:oleObj spid="_x0000_s3205" name="" r:id="rId3" imgW="2246630" imgH="622300" progId="Equation.3">
                    <p:embed/>
                  </p:oleObj>
                </mc:Choice>
                <mc:Fallback>
                  <p:oleObj name="" r:id="rId3" imgW="2246630" imgH="622300" progId="Equation.3">
                    <p:embed/>
                    <p:pic>
                      <p:nvPicPr>
                        <p:cNvPr id="0" name="图片 3204"/>
                        <p:cNvPicPr/>
                        <p:nvPr/>
                      </p:nvPicPr>
                      <p:blipFill>
                        <a:blip r:embed="rId4"/>
                        <a:stretch>
                          <a:fillRect/>
                        </a:stretch>
                      </p:blipFill>
                      <p:spPr>
                        <a:xfrm>
                          <a:off x="1401" y="2016"/>
                          <a:ext cx="3294" cy="912"/>
                        </a:xfrm>
                        <a:prstGeom prst="rect">
                          <a:avLst/>
                        </a:prstGeom>
                        <a:noFill/>
                        <a:ln w="38100">
                          <a:noFill/>
                          <a:miter/>
                        </a:ln>
                      </p:spPr>
                    </p:pic>
                  </p:oleObj>
                </mc:Fallback>
              </mc:AlternateContent>
            </a:graphicData>
          </a:graphic>
        </p:graphicFrame>
      </p:gr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806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  </a:t>
            </a:r>
            <a:r>
              <a:rPr lang="zh-CN" altLang="en-US" sz="3600" b="0" dirty="0">
                <a:latin typeface="Times New Roman" panose="02020603050405020304" pitchFamily="18" charset="0"/>
                <a:ea typeface="黑体" panose="02010609060101010101" pitchFamily="2" charset="-122"/>
              </a:rPr>
              <a:t>神经元与神经网络</a:t>
            </a:r>
            <a:endParaRPr lang="zh-CN" altLang="en-US" sz="3600" b="0" dirty="0">
              <a:latin typeface="Times New Roman" panose="02020603050405020304" pitchFamily="18" charset="0"/>
              <a:ea typeface="黑体" panose="02010609060101010101" pitchFamily="2" charset="-122"/>
            </a:endParaRPr>
          </a:p>
        </p:txBody>
      </p:sp>
      <p:sp>
        <p:nvSpPr>
          <p:cNvPr id="88067" name="Rectangle 3"/>
          <p:cNvSpPr>
            <a:spLocks noGrp="1"/>
          </p:cNvSpPr>
          <p:nvPr>
            <p:ph idx="1"/>
          </p:nvPr>
        </p:nvSpPr>
        <p:spPr>
          <a:xfrm>
            <a:off x="533400" y="1076325"/>
            <a:ext cx="8359775" cy="5400675"/>
          </a:xfrm>
        </p:spPr>
        <p:txBody>
          <a:bodyPr vert="horz" wrap="square" lIns="91440" tIns="45720" rIns="91440" bIns="45720" anchor="t" anchorCtr="0"/>
          <a:p>
            <a:pPr eaLnBrk="1" hangingPunct="1">
              <a:lnSpc>
                <a:spcPct val="140000"/>
              </a:lnSpc>
              <a:buSzPct val="60000"/>
              <a:buFontTx/>
              <a:buBlip>
                <a:blip r:embed="rId1"/>
              </a:buBlip>
            </a:pPr>
            <a:r>
              <a:rPr lang="en-US" altLang="zh-CN" b="1" dirty="0">
                <a:latin typeface="Times New Roman" panose="02020603050405020304" pitchFamily="18" charset="0"/>
              </a:rPr>
              <a:t>8.1.1  </a:t>
            </a:r>
            <a:r>
              <a:rPr lang="zh-CN" altLang="en-US" b="1" dirty="0">
                <a:latin typeface="Times New Roman" panose="02020603050405020304" pitchFamily="18" charset="0"/>
              </a:rPr>
              <a:t>生物神经元的结构</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8.1.2  </a:t>
            </a:r>
            <a:r>
              <a:rPr lang="zh-CN" altLang="en-US" b="1" dirty="0">
                <a:latin typeface="Times New Roman" panose="02020603050405020304" pitchFamily="18" charset="0"/>
              </a:rPr>
              <a:t>神经元的数学模型</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solidFill>
                  <a:srgbClr val="0000FF"/>
                </a:solidFill>
                <a:latin typeface="Times New Roman" panose="02020603050405020304" pitchFamily="18" charset="0"/>
              </a:rPr>
              <a:t>8.1.3 </a:t>
            </a:r>
            <a:r>
              <a:rPr lang="zh-CN" altLang="en-US" b="1" dirty="0">
                <a:solidFill>
                  <a:srgbClr val="0000FF"/>
                </a:solidFill>
                <a:latin typeface="Times New Roman" panose="02020603050405020304" pitchFamily="18" charset="0"/>
              </a:rPr>
              <a:t>神经网络的结构与工作方式</a:t>
            </a:r>
            <a:endParaRPr lang="zh-CN" altLang="en-US" b="1" dirty="0">
              <a:solidFill>
                <a:srgbClr val="0000FF"/>
              </a:solidFill>
              <a:latin typeface="Times New Roman" panose="02020603050405020304" pitchFamily="18" charset="0"/>
            </a:endParaRPr>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9011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8.1.3  </a:t>
            </a:r>
            <a:r>
              <a:rPr lang="zh-CN" altLang="en-US" sz="3600" b="0" dirty="0">
                <a:latin typeface="Times New Roman" panose="02020603050405020304" pitchFamily="18" charset="0"/>
                <a:ea typeface="黑体" panose="02010609060101010101" pitchFamily="2" charset="-122"/>
              </a:rPr>
              <a:t>神经网络的结构与工作方式</a:t>
            </a:r>
            <a:endParaRPr lang="zh-CN" altLang="en-US" sz="3600" b="0" dirty="0">
              <a:latin typeface="Times New Roman" panose="02020603050405020304" pitchFamily="18" charset="0"/>
              <a:ea typeface="黑体" panose="02010609060101010101" pitchFamily="2" charset="-122"/>
            </a:endParaRPr>
          </a:p>
        </p:txBody>
      </p:sp>
      <p:sp>
        <p:nvSpPr>
          <p:cNvPr id="90115" name="Rectangle 3"/>
          <p:cNvSpPr>
            <a:spLocks noGrp="1"/>
          </p:cNvSpPr>
          <p:nvPr>
            <p:ph idx="1"/>
          </p:nvPr>
        </p:nvSpPr>
        <p:spPr>
          <a:xfrm>
            <a:off x="228600" y="1219200"/>
            <a:ext cx="8642350" cy="5400675"/>
          </a:xfrm>
        </p:spPr>
        <p:txBody>
          <a:bodyPr vert="horz" wrap="square" lIns="91440" tIns="45720" rIns="91440" bIns="45720" anchor="t" anchorCtr="0"/>
          <a:p>
            <a:pPr eaLnBrk="1" hangingPunct="1"/>
            <a:r>
              <a:rPr lang="zh-CN" altLang="en-US" b="1" dirty="0"/>
              <a:t>决定人工神经网络</a:t>
            </a:r>
            <a:r>
              <a:rPr lang="zh-CN" altLang="en-US" b="1" dirty="0">
                <a:latin typeface="Times New Roman" panose="02020603050405020304" pitchFamily="18" charset="0"/>
              </a:rPr>
              <a:t>性能的三大要素：</a:t>
            </a:r>
            <a:endParaRPr lang="zh-CN" altLang="en-US" dirty="0"/>
          </a:p>
        </p:txBody>
      </p:sp>
      <p:sp>
        <p:nvSpPr>
          <p:cNvPr id="207877" name="Rectangle 5"/>
          <p:cNvSpPr/>
          <p:nvPr/>
        </p:nvSpPr>
        <p:spPr>
          <a:xfrm>
            <a:off x="304800" y="2133600"/>
            <a:ext cx="8458200" cy="2133600"/>
          </a:xfrm>
          <a:prstGeom prst="rect">
            <a:avLst/>
          </a:prstGeom>
          <a:noFill/>
          <a:ln w="9525" cap="flat" cmpd="sng">
            <a:solidFill>
              <a:srgbClr val="808080"/>
            </a:solidFill>
            <a:prstDash val="solid"/>
            <a:miter/>
            <a:headEnd type="none" w="med" len="med"/>
            <a:tailEnd type="none" w="med" len="med"/>
          </a:ln>
        </p:spPr>
        <p:txBody>
          <a:bodyPr anchor="t" anchorCtr="0"/>
          <a:p>
            <a:pPr marL="469900" indent="-469900">
              <a:lnSpc>
                <a:spcPct val="120000"/>
              </a:lnSpc>
              <a:spcBef>
                <a:spcPct val="40000"/>
              </a:spcBef>
              <a:buClr>
                <a:schemeClr val="accent2"/>
              </a:buClr>
              <a:buSzPct val="60000"/>
              <a:buFont typeface="Wingdings" panose="05000000000000000000" pitchFamily="2" charset="2"/>
              <a:buChar char="n"/>
            </a:pPr>
            <a:r>
              <a:rPr lang="zh-CN" altLang="en-US" sz="2600" b="1" dirty="0">
                <a:latin typeface="Arial" panose="020B0604020202020204" pitchFamily="34" charset="0"/>
                <a:ea typeface="宋体" panose="02010600030101010101" pitchFamily="2" charset="-122"/>
              </a:rPr>
              <a:t>神经元的特性</a:t>
            </a:r>
            <a:r>
              <a:rPr lang="en-US" altLang="zh-CN" sz="2600" b="1" dirty="0">
                <a:latin typeface="Arial" panose="020B0604020202020204" pitchFamily="34" charset="0"/>
                <a:ea typeface="宋体" panose="02010600030101010101" pitchFamily="2" charset="-122"/>
              </a:rPr>
              <a:t>--</a:t>
            </a:r>
            <a:r>
              <a:rPr lang="zh-CN" altLang="en-US" sz="2600" b="1" dirty="0">
                <a:latin typeface="Arial" panose="020B0604020202020204" pitchFamily="34" charset="0"/>
                <a:ea typeface="宋体" panose="02010600030101010101" pitchFamily="2" charset="-122"/>
              </a:rPr>
              <a:t>激活。</a:t>
            </a:r>
            <a:endParaRPr lang="zh-CN" altLang="en-US" sz="2600" b="1" dirty="0">
              <a:latin typeface="Arial" panose="020B0604020202020204" pitchFamily="34" charset="0"/>
              <a:ea typeface="宋体" panose="02010600030101010101" pitchFamily="2" charset="-122"/>
            </a:endParaRPr>
          </a:p>
          <a:p>
            <a:pPr marL="469900" indent="-469900">
              <a:lnSpc>
                <a:spcPct val="120000"/>
              </a:lnSpc>
              <a:spcBef>
                <a:spcPct val="40000"/>
              </a:spcBef>
              <a:buClr>
                <a:schemeClr val="accent2"/>
              </a:buClr>
              <a:buSzPct val="60000"/>
              <a:buFont typeface="Wingdings" panose="05000000000000000000" pitchFamily="2" charset="2"/>
              <a:buChar char="n"/>
            </a:pPr>
            <a:r>
              <a:rPr lang="zh-CN" altLang="en-US" sz="2600" b="1" dirty="0">
                <a:latin typeface="Arial" panose="020B0604020202020204" pitchFamily="34" charset="0"/>
                <a:ea typeface="宋体" panose="02010600030101010101" pitchFamily="2" charset="-122"/>
              </a:rPr>
              <a:t>神经元之间相互连接的形式</a:t>
            </a:r>
            <a:r>
              <a:rPr lang="en-US" altLang="zh-CN" sz="2600" b="1" dirty="0">
                <a:latin typeface="Arial" panose="020B0604020202020204" pitchFamily="34" charset="0"/>
                <a:ea typeface="宋体" panose="02010600030101010101" pitchFamily="2" charset="-122"/>
              </a:rPr>
              <a:t>--</a:t>
            </a:r>
            <a:r>
              <a:rPr lang="zh-CN" altLang="en-US" sz="2600" b="1" dirty="0">
                <a:latin typeface="Arial" panose="020B0604020202020204" pitchFamily="34" charset="0"/>
                <a:ea typeface="宋体" panose="02010600030101010101" pitchFamily="2" charset="-122"/>
              </a:rPr>
              <a:t>拓扑结构。</a:t>
            </a:r>
            <a:endParaRPr lang="zh-CN" altLang="en-US" sz="2600" b="1" dirty="0">
              <a:latin typeface="Arial" panose="020B0604020202020204" pitchFamily="34" charset="0"/>
              <a:ea typeface="宋体" panose="02010600030101010101" pitchFamily="2" charset="-122"/>
            </a:endParaRPr>
          </a:p>
          <a:p>
            <a:pPr marL="469900" indent="-469900">
              <a:lnSpc>
                <a:spcPct val="120000"/>
              </a:lnSpc>
              <a:spcBef>
                <a:spcPct val="40000"/>
              </a:spcBef>
              <a:buClr>
                <a:schemeClr val="accent2"/>
              </a:buClr>
              <a:buSzPct val="60000"/>
              <a:buFont typeface="Wingdings" panose="05000000000000000000" pitchFamily="2" charset="2"/>
              <a:buChar char="n"/>
            </a:pPr>
            <a:r>
              <a:rPr lang="zh-CN" altLang="en-US" sz="2600" b="1" dirty="0">
                <a:latin typeface="Arial" panose="020B0604020202020204" pitchFamily="34" charset="0"/>
                <a:ea typeface="宋体" panose="02010600030101010101" pitchFamily="2" charset="-122"/>
              </a:rPr>
              <a:t>为适应环境而改善性能的学习规则</a:t>
            </a:r>
            <a:r>
              <a:rPr lang="en-US" altLang="zh-CN" sz="2600" b="1" dirty="0">
                <a:latin typeface="Arial" panose="020B0604020202020204" pitchFamily="34" charset="0"/>
                <a:ea typeface="宋体" panose="02010600030101010101" pitchFamily="2" charset="-122"/>
              </a:rPr>
              <a:t>--</a:t>
            </a:r>
            <a:r>
              <a:rPr lang="zh-CN" altLang="en-US" sz="2600" b="1" dirty="0">
                <a:latin typeface="Arial" panose="020B0604020202020204" pitchFamily="34" charset="0"/>
                <a:ea typeface="宋体" panose="02010600030101010101" pitchFamily="2" charset="-122"/>
              </a:rPr>
              <a:t>调参。</a:t>
            </a:r>
            <a:endParaRPr lang="zh-CN" altLang="en-US" sz="26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7877">
                                            <p:txEl>
                                              <p:charRg st="0" end="8"/>
                                            </p:txEl>
                                          </p:spTgt>
                                        </p:tgtEl>
                                        <p:attrNameLst>
                                          <p:attrName>style.visibility</p:attrName>
                                        </p:attrNameLst>
                                      </p:cBhvr>
                                      <p:to>
                                        <p:strVal val="visible"/>
                                      </p:to>
                                    </p:set>
                                    <p:animEffect transition="in" filter="blinds(horizontal)">
                                      <p:cBhvr>
                                        <p:cTn id="7" dur="500"/>
                                        <p:tgtEl>
                                          <p:spTgt spid="207877">
                                            <p:txEl>
                                              <p:charRg st="0" end="8"/>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07877">
                                            <p:txEl>
                                              <p:charRg st="8" end="28"/>
                                            </p:txEl>
                                          </p:spTgt>
                                        </p:tgtEl>
                                        <p:attrNameLst>
                                          <p:attrName>style.visibility</p:attrName>
                                        </p:attrNameLst>
                                      </p:cBhvr>
                                      <p:to>
                                        <p:strVal val="visible"/>
                                      </p:to>
                                    </p:set>
                                    <p:animEffect transition="in" filter="blinds(horizontal)">
                                      <p:cBhvr>
                                        <p:cTn id="11" dur="500"/>
                                        <p:tgtEl>
                                          <p:spTgt spid="207877">
                                            <p:txEl>
                                              <p:charRg st="8" end="28"/>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7877">
                                            <p:txEl>
                                              <p:charRg st="28" end="45"/>
                                            </p:txEl>
                                          </p:spTgt>
                                        </p:tgtEl>
                                        <p:attrNameLst>
                                          <p:attrName>style.visibility</p:attrName>
                                        </p:attrNameLst>
                                      </p:cBhvr>
                                      <p:to>
                                        <p:strVal val="visible"/>
                                      </p:to>
                                    </p:set>
                                    <p:animEffect transition="in" filter="blinds(horizontal)">
                                      <p:cBhvr>
                                        <p:cTn id="15" dur="500"/>
                                        <p:tgtEl>
                                          <p:spTgt spid="207877">
                                            <p:txEl>
                                              <p:charRg st="28" end="4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2867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8.1.1  </a:t>
            </a:r>
            <a:r>
              <a:rPr lang="zh-CN" altLang="en-US" sz="3600" b="0" dirty="0">
                <a:latin typeface="Times New Roman" panose="02020603050405020304" pitchFamily="18" charset="0"/>
                <a:ea typeface="黑体" panose="02010609060101010101" pitchFamily="2" charset="-122"/>
              </a:rPr>
              <a:t>生物神经元的结构</a:t>
            </a:r>
            <a:endParaRPr lang="zh-CN" altLang="en-US" sz="3600" b="0" dirty="0">
              <a:latin typeface="Times New Roman" panose="02020603050405020304" pitchFamily="18" charset="0"/>
              <a:ea typeface="黑体" panose="02010609060101010101" pitchFamily="2" charset="-122"/>
            </a:endParaRPr>
          </a:p>
        </p:txBody>
      </p:sp>
      <p:sp>
        <p:nvSpPr>
          <p:cNvPr id="26642" name="Text Box 18"/>
          <p:cNvSpPr txBox="1"/>
          <p:nvPr/>
        </p:nvSpPr>
        <p:spPr>
          <a:xfrm>
            <a:off x="304800" y="1219200"/>
            <a:ext cx="8686800" cy="4744085"/>
          </a:xfrm>
          <a:prstGeom prst="rect">
            <a:avLst/>
          </a:prstGeom>
          <a:noFill/>
          <a:ln w="9525">
            <a:noFill/>
          </a:ln>
        </p:spPr>
        <p:txBody>
          <a:bodyPr anchor="t" anchorCtr="0">
            <a:spAutoFit/>
          </a:bodyPr>
          <a:p>
            <a:pPr>
              <a:lnSpc>
                <a:spcPct val="150000"/>
              </a:lnSpc>
              <a:spcBef>
                <a:spcPct val="30000"/>
              </a:spcBef>
              <a:buClr>
                <a:schemeClr val="accent2"/>
              </a:buClr>
              <a:buSzPct val="60000"/>
              <a:buFont typeface="Wingdings" panose="05000000000000000000" pitchFamily="2" charset="2"/>
              <a:buChar char="n"/>
            </a:pPr>
            <a:r>
              <a:rPr lang="zh-CN" altLang="en-US" sz="2400" dirty="0">
                <a:latin typeface="+mn-ea"/>
                <a:ea typeface="+mn-ea"/>
                <a:cs typeface="+mn-ea"/>
              </a:rPr>
              <a:t>人脑由一千多亿（</a:t>
            </a:r>
            <a:r>
              <a:rPr lang="en-US" altLang="zh-CN" sz="2400" dirty="0">
                <a:latin typeface="+mn-ea"/>
                <a:ea typeface="+mn-ea"/>
                <a:cs typeface="+mn-ea"/>
              </a:rPr>
              <a:t>1011</a:t>
            </a:r>
            <a:r>
              <a:rPr lang="zh-CN" altLang="en-US" sz="2400" dirty="0">
                <a:latin typeface="+mn-ea"/>
                <a:ea typeface="+mn-ea"/>
                <a:cs typeface="+mn-ea"/>
              </a:rPr>
              <a:t>亿－</a:t>
            </a:r>
            <a:r>
              <a:rPr lang="en-US" altLang="zh-CN" sz="2400" dirty="0">
                <a:latin typeface="+mn-ea"/>
                <a:ea typeface="+mn-ea"/>
                <a:cs typeface="+mn-ea"/>
              </a:rPr>
              <a:t>1014 </a:t>
            </a:r>
            <a:r>
              <a:rPr lang="zh-CN" altLang="en-US" sz="2400" dirty="0">
                <a:latin typeface="+mn-ea"/>
                <a:ea typeface="+mn-ea"/>
                <a:cs typeface="+mn-ea"/>
              </a:rPr>
              <a:t>亿）个神经细胞（神经元）交织在一起的网状结构组成，其中大脑皮层约</a:t>
            </a:r>
            <a:r>
              <a:rPr lang="en-US" altLang="zh-CN" sz="2400" dirty="0">
                <a:latin typeface="+mn-ea"/>
                <a:ea typeface="+mn-ea"/>
                <a:cs typeface="+mn-ea"/>
              </a:rPr>
              <a:t>140</a:t>
            </a:r>
            <a:r>
              <a:rPr lang="zh-CN" altLang="en-US" sz="2400" dirty="0">
                <a:latin typeface="+mn-ea"/>
                <a:ea typeface="+mn-ea"/>
                <a:cs typeface="+mn-ea"/>
              </a:rPr>
              <a:t>亿个神经元，小脑皮层约</a:t>
            </a:r>
            <a:r>
              <a:rPr lang="en-US" altLang="zh-CN" sz="2400" dirty="0">
                <a:latin typeface="+mn-ea"/>
                <a:ea typeface="+mn-ea"/>
                <a:cs typeface="+mn-ea"/>
              </a:rPr>
              <a:t>1000</a:t>
            </a:r>
            <a:r>
              <a:rPr lang="zh-CN" altLang="en-US" sz="2400" dirty="0">
                <a:latin typeface="+mn-ea"/>
                <a:ea typeface="+mn-ea"/>
                <a:cs typeface="+mn-ea"/>
              </a:rPr>
              <a:t>亿个神经元。</a:t>
            </a:r>
            <a:endParaRPr lang="zh-CN" altLang="en-US" sz="2400" dirty="0">
              <a:latin typeface="+mn-ea"/>
              <a:ea typeface="+mn-ea"/>
              <a:cs typeface="+mn-ea"/>
            </a:endParaRPr>
          </a:p>
          <a:p>
            <a:pPr>
              <a:lnSpc>
                <a:spcPct val="150000"/>
              </a:lnSpc>
              <a:spcBef>
                <a:spcPct val="30000"/>
              </a:spcBef>
              <a:buClr>
                <a:schemeClr val="accent2"/>
              </a:buClr>
              <a:buSzPct val="60000"/>
              <a:buFont typeface="Wingdings" panose="05000000000000000000" pitchFamily="2" charset="2"/>
              <a:buChar char="n"/>
            </a:pPr>
            <a:r>
              <a:rPr lang="zh-CN" altLang="en-US" sz="2400" dirty="0">
                <a:latin typeface="+mn-ea"/>
                <a:ea typeface="+mn-ea"/>
                <a:cs typeface="+mn-ea"/>
              </a:rPr>
              <a:t>神经元约有</a:t>
            </a:r>
            <a:r>
              <a:rPr lang="en-US" altLang="zh-CN" sz="2400" dirty="0">
                <a:latin typeface="+mn-ea"/>
                <a:ea typeface="+mn-ea"/>
                <a:cs typeface="+mn-ea"/>
              </a:rPr>
              <a:t>1000</a:t>
            </a:r>
            <a:r>
              <a:rPr lang="zh-CN" altLang="en-US" sz="2400" dirty="0">
                <a:latin typeface="+mn-ea"/>
                <a:ea typeface="+mn-ea"/>
                <a:cs typeface="+mn-ea"/>
              </a:rPr>
              <a:t>种类型，每个神经元大约与</a:t>
            </a:r>
            <a:r>
              <a:rPr lang="en-US" altLang="zh-CN" sz="2400" dirty="0">
                <a:solidFill>
                  <a:schemeClr val="accent2"/>
                </a:solidFill>
                <a:latin typeface="+mn-ea"/>
                <a:ea typeface="+mn-ea"/>
                <a:cs typeface="+mn-ea"/>
              </a:rPr>
              <a:t>10</a:t>
            </a:r>
            <a:r>
              <a:rPr lang="en-US" altLang="zh-CN" sz="2400" baseline="30000" dirty="0">
                <a:solidFill>
                  <a:schemeClr val="accent2"/>
                </a:solidFill>
                <a:latin typeface="+mn-ea"/>
                <a:ea typeface="+mn-ea"/>
                <a:cs typeface="+mn-ea"/>
              </a:rPr>
              <a:t>3</a:t>
            </a:r>
            <a:r>
              <a:rPr lang="zh-CN" altLang="en-US" sz="2400" dirty="0">
                <a:solidFill>
                  <a:schemeClr val="accent2"/>
                </a:solidFill>
                <a:latin typeface="+mn-ea"/>
                <a:ea typeface="+mn-ea"/>
                <a:cs typeface="+mn-ea"/>
              </a:rPr>
              <a:t>－ </a:t>
            </a:r>
            <a:r>
              <a:rPr lang="en-US" altLang="zh-CN" sz="2400" dirty="0">
                <a:solidFill>
                  <a:schemeClr val="accent2"/>
                </a:solidFill>
                <a:latin typeface="+mn-ea"/>
                <a:ea typeface="+mn-ea"/>
                <a:cs typeface="+mn-ea"/>
              </a:rPr>
              <a:t>10</a:t>
            </a:r>
            <a:r>
              <a:rPr lang="en-US" altLang="zh-CN" sz="2400" baseline="30000" dirty="0">
                <a:solidFill>
                  <a:schemeClr val="accent2"/>
                </a:solidFill>
                <a:latin typeface="+mn-ea"/>
                <a:ea typeface="+mn-ea"/>
                <a:cs typeface="+mn-ea"/>
              </a:rPr>
              <a:t>4</a:t>
            </a:r>
            <a:r>
              <a:rPr lang="zh-CN" altLang="en-US" sz="2400" dirty="0">
                <a:latin typeface="+mn-ea"/>
                <a:ea typeface="+mn-ea"/>
                <a:cs typeface="+mn-ea"/>
              </a:rPr>
              <a:t>个其他神经元相连接，形成极为错综复杂而又灵活多变的神经网络。</a:t>
            </a:r>
            <a:endParaRPr lang="zh-CN" altLang="en-US" sz="2400" dirty="0">
              <a:latin typeface="+mn-ea"/>
              <a:ea typeface="+mn-ea"/>
              <a:cs typeface="+mn-ea"/>
            </a:endParaRPr>
          </a:p>
          <a:p>
            <a:pPr>
              <a:lnSpc>
                <a:spcPct val="150000"/>
              </a:lnSpc>
              <a:spcBef>
                <a:spcPct val="30000"/>
              </a:spcBef>
              <a:buClr>
                <a:schemeClr val="accent2"/>
              </a:buClr>
              <a:buSzPct val="60000"/>
              <a:buFont typeface="Wingdings" panose="05000000000000000000" pitchFamily="2" charset="2"/>
              <a:buChar char="n"/>
            </a:pPr>
            <a:r>
              <a:rPr lang="zh-CN" altLang="en-US" sz="2400" dirty="0">
                <a:latin typeface="+mn-ea"/>
                <a:ea typeface="+mn-ea"/>
                <a:cs typeface="+mn-ea"/>
              </a:rPr>
              <a:t> 人的智能行为就是由如此高度复杂的组织产生的。浩瀚的宇宙中，也许只有包含数千忆颗星球的银河系的复杂性能够与大脑相比。</a:t>
            </a:r>
            <a:endParaRPr lang="zh-CN" altLang="en-US" sz="2400" dirty="0">
              <a:latin typeface="+mn-ea"/>
              <a:ea typeface="+mn-ea"/>
              <a:cs typeface="+mn-ea"/>
            </a:endParaRPr>
          </a:p>
        </p:txBody>
      </p:sp>
    </p:spTree>
  </p:cSld>
  <p:clrMapOvr>
    <a:masterClrMapping/>
  </p:clrMapOvr>
  <p:transition advTm="4594">
    <p:random/>
  </p:transition>
  <p:timing>
    <p:tnLst>
      <p:par>
        <p:cTn id="1" dur="indefinite" restart="never" nodeType="tmRoot"/>
      </p:par>
    </p:tnLst>
    <p:bldLst>
      <p:bldP spid="2664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91138" name="Rectangle 3"/>
          <p:cNvSpPr>
            <a:spLocks noGrp="1"/>
          </p:cNvSpPr>
          <p:nvPr>
            <p:ph idx="1"/>
          </p:nvPr>
        </p:nvSpPr>
        <p:spPr>
          <a:xfrm>
            <a:off x="250825" y="908050"/>
            <a:ext cx="4702175" cy="5400675"/>
          </a:xfrm>
        </p:spPr>
        <p:txBody>
          <a:bodyPr vert="horz" wrap="square" lIns="91440" tIns="45720" rIns="91440" bIns="45720" anchor="t" anchorCtr="0"/>
          <a:p>
            <a:pPr marL="187325" indent="-187325" eaLnBrk="1" hangingPunct="1">
              <a:buFont typeface="Wingdings" panose="05000000000000000000" pitchFamily="2" charset="2"/>
              <a:buChar char="q"/>
            </a:pPr>
            <a:r>
              <a:rPr lang="en-US" altLang="zh-CN" b="1" dirty="0">
                <a:latin typeface="Times New Roman" panose="02020603050405020304" pitchFamily="18" charset="0"/>
              </a:rPr>
              <a:t> 1.  </a:t>
            </a:r>
            <a:r>
              <a:rPr lang="zh-CN" altLang="en-US" b="1" dirty="0">
                <a:latin typeface="Times New Roman" panose="02020603050405020304" pitchFamily="18" charset="0"/>
              </a:rPr>
              <a:t>神经网络的结构 </a:t>
            </a:r>
            <a:endParaRPr lang="zh-CN" altLang="en-US" b="1" dirty="0">
              <a:latin typeface="Times New Roman" panose="02020603050405020304" pitchFamily="18" charset="0"/>
            </a:endParaRPr>
          </a:p>
          <a:p>
            <a:pPr marL="187325" indent="-187325" eaLnBrk="1" hangingPunct="1">
              <a:spcBef>
                <a:spcPct val="40000"/>
              </a:spcBef>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1</a:t>
            </a:r>
            <a:r>
              <a:rPr lang="zh-CN" altLang="en-US" sz="2600" b="1" dirty="0">
                <a:latin typeface="Times New Roman" panose="02020603050405020304" pitchFamily="18" charset="0"/>
              </a:rPr>
              <a:t>）前馈型（ 前向型）</a:t>
            </a:r>
            <a:endParaRPr lang="zh-CN" altLang="en-US" sz="2600" b="1" dirty="0">
              <a:latin typeface="Times New Roman" panose="02020603050405020304" pitchFamily="18" charset="0"/>
            </a:endParaRPr>
          </a:p>
          <a:p>
            <a:pPr marL="187325" indent="-187325" eaLnBrk="1" hangingPunct="1">
              <a:spcBef>
                <a:spcPct val="60000"/>
              </a:spcBef>
              <a:buNone/>
            </a:pPr>
            <a:r>
              <a:rPr lang="zh-CN" altLang="en-US" sz="2400" b="1" dirty="0">
                <a:latin typeface="Times New Roman" panose="02020603050405020304" pitchFamily="18" charset="0"/>
              </a:rPr>
              <a:t>  </a:t>
            </a:r>
            <a:endParaRPr lang="zh-CN" altLang="en-US" sz="2200" b="1" dirty="0">
              <a:latin typeface="Times New Roman" panose="02020603050405020304" pitchFamily="18" charset="0"/>
            </a:endParaRPr>
          </a:p>
        </p:txBody>
      </p:sp>
      <p:sp>
        <p:nvSpPr>
          <p:cNvPr id="91139" name="Rectangle 4"/>
          <p:cNvSpPr/>
          <p:nvPr/>
        </p:nvSpPr>
        <p:spPr>
          <a:xfrm>
            <a:off x="0" y="33480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91140" name="Rectangle 5"/>
          <p:cNvSpPr/>
          <p:nvPr/>
        </p:nvSpPr>
        <p:spPr>
          <a:xfrm>
            <a:off x="0" y="33385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pic>
        <p:nvPicPr>
          <p:cNvPr id="91141" name="Picture 9"/>
          <p:cNvPicPr>
            <a:picLocks noChangeAspect="1"/>
          </p:cNvPicPr>
          <p:nvPr/>
        </p:nvPicPr>
        <p:blipFill>
          <a:blip r:embed="rId1"/>
          <a:stretch>
            <a:fillRect/>
          </a:stretch>
        </p:blipFill>
        <p:spPr>
          <a:xfrm>
            <a:off x="1752600" y="2266950"/>
            <a:ext cx="5562600" cy="4210050"/>
          </a:xfrm>
          <a:prstGeom prst="rect">
            <a:avLst/>
          </a:prstGeom>
          <a:noFill/>
          <a:ln w="9525">
            <a:noFill/>
          </a:ln>
        </p:spPr>
      </p:pic>
      <p:sp>
        <p:nvSpPr>
          <p:cNvPr id="91142" name="Rectangle 11"/>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8.1.3  </a:t>
            </a:r>
            <a:r>
              <a:rPr lang="zh-CN" altLang="en-US" sz="3600" b="0" dirty="0">
                <a:latin typeface="Times New Roman" panose="02020603050405020304" pitchFamily="18" charset="0"/>
                <a:ea typeface="黑体" panose="02010609060101010101" pitchFamily="2" charset="-122"/>
              </a:rPr>
              <a:t>神经网络的结构与工作方式</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30723" name="Rectangle 3"/>
          <p:cNvSpPr>
            <a:spLocks noGrp="1"/>
          </p:cNvSpPr>
          <p:nvPr>
            <p:ph idx="1"/>
          </p:nvPr>
        </p:nvSpPr>
        <p:spPr>
          <a:xfrm>
            <a:off x="250825" y="908050"/>
            <a:ext cx="5464175" cy="5400675"/>
          </a:xfrm>
        </p:spPr>
        <p:txBody>
          <a:bodyPr vert="horz" wrap="square" lIns="91440" tIns="45720" rIns="91440" bIns="45720" anchor="t" anchorCtr="0"/>
          <a:p>
            <a:pPr marL="187325" indent="-187325" eaLnBrk="1" hangingPunct="1">
              <a:buFont typeface="Wingdings" panose="05000000000000000000" pitchFamily="2" charset="2"/>
              <a:buChar char="q"/>
            </a:pPr>
            <a:r>
              <a:rPr lang="en-US" altLang="zh-CN" sz="2600" b="1" dirty="0">
                <a:latin typeface="Times New Roman" panose="02020603050405020304" pitchFamily="18" charset="0"/>
              </a:rPr>
              <a:t> </a:t>
            </a:r>
            <a:r>
              <a:rPr lang="en-US" altLang="zh-CN" b="1" dirty="0">
                <a:latin typeface="Times New Roman" panose="02020603050405020304" pitchFamily="18" charset="0"/>
              </a:rPr>
              <a:t>1.  </a:t>
            </a:r>
            <a:r>
              <a:rPr lang="zh-CN" altLang="en-US" b="1" dirty="0">
                <a:latin typeface="Times New Roman" panose="02020603050405020304" pitchFamily="18" charset="0"/>
              </a:rPr>
              <a:t>神经网络的结构 </a:t>
            </a:r>
            <a:endParaRPr lang="zh-CN" altLang="en-US" b="1" dirty="0">
              <a:latin typeface="Times New Roman" panose="02020603050405020304" pitchFamily="18" charset="0"/>
            </a:endParaRPr>
          </a:p>
          <a:p>
            <a:pPr marL="187325" indent="-187325" eaLnBrk="1" hangingPunct="1">
              <a:spcBef>
                <a:spcPct val="40000"/>
              </a:spcBef>
              <a:buNone/>
            </a:pPr>
            <a:r>
              <a:rPr lang="zh-CN" altLang="en-US" sz="2600" b="1"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）反馈型</a:t>
            </a:r>
            <a:endParaRPr lang="zh-CN" altLang="en-US" sz="2600" b="1" dirty="0">
              <a:latin typeface="Times New Roman" panose="02020603050405020304" pitchFamily="18" charset="0"/>
            </a:endParaRPr>
          </a:p>
        </p:txBody>
      </p:sp>
      <p:sp>
        <p:nvSpPr>
          <p:cNvPr id="92163" name="Rectangle 5"/>
          <p:cNvSpPr/>
          <p:nvPr/>
        </p:nvSpPr>
        <p:spPr>
          <a:xfrm>
            <a:off x="0" y="33480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92164" name="Rectangle 7"/>
          <p:cNvSpPr/>
          <p:nvPr/>
        </p:nvSpPr>
        <p:spPr>
          <a:xfrm>
            <a:off x="0" y="33385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pic>
        <p:nvPicPr>
          <p:cNvPr id="30741" name="Picture 21"/>
          <p:cNvPicPr>
            <a:picLocks noChangeAspect="1"/>
          </p:cNvPicPr>
          <p:nvPr/>
        </p:nvPicPr>
        <p:blipFill>
          <a:blip r:embed="rId1"/>
          <a:stretch>
            <a:fillRect/>
          </a:stretch>
        </p:blipFill>
        <p:spPr>
          <a:xfrm>
            <a:off x="228600" y="2286000"/>
            <a:ext cx="4953000" cy="3810000"/>
          </a:xfrm>
          <a:prstGeom prst="rect">
            <a:avLst/>
          </a:prstGeom>
          <a:noFill/>
          <a:ln w="9525">
            <a:noFill/>
          </a:ln>
        </p:spPr>
      </p:pic>
      <p:pic>
        <p:nvPicPr>
          <p:cNvPr id="30743" name="Picture 23"/>
          <p:cNvPicPr>
            <a:picLocks noChangeAspect="1"/>
          </p:cNvPicPr>
          <p:nvPr/>
        </p:nvPicPr>
        <p:blipFill>
          <a:blip r:embed="rId2"/>
          <a:stretch>
            <a:fillRect/>
          </a:stretch>
        </p:blipFill>
        <p:spPr>
          <a:xfrm>
            <a:off x="6172200" y="1752600"/>
            <a:ext cx="2057400" cy="4048125"/>
          </a:xfrm>
          <a:prstGeom prst="rect">
            <a:avLst/>
          </a:prstGeom>
          <a:noFill/>
          <a:ln w="9525">
            <a:noFill/>
          </a:ln>
        </p:spPr>
      </p:pic>
      <p:sp>
        <p:nvSpPr>
          <p:cNvPr id="30744" name="Rectangle 24"/>
          <p:cNvSpPr/>
          <p:nvPr/>
        </p:nvSpPr>
        <p:spPr>
          <a:xfrm>
            <a:off x="5562600" y="5867400"/>
            <a:ext cx="3505200" cy="457200"/>
          </a:xfrm>
          <a:prstGeom prst="rect">
            <a:avLst/>
          </a:prstGeom>
          <a:noFill/>
          <a:ln w="9525">
            <a:noFill/>
          </a:ln>
        </p:spPr>
        <p:txBody>
          <a:bodyPr anchor="t" anchorCtr="0">
            <a:spAutoFit/>
          </a:bodyPr>
          <a:p>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Hopfield</a:t>
            </a:r>
            <a:r>
              <a:rPr lang="zh-CN" altLang="en-US" sz="2400" b="1" dirty="0">
                <a:latin typeface="Times New Roman" panose="02020603050405020304" pitchFamily="18" charset="0"/>
                <a:ea typeface="宋体" panose="02010600030101010101" pitchFamily="2" charset="-122"/>
              </a:rPr>
              <a:t>神经网络）</a:t>
            </a:r>
            <a:endParaRPr lang="zh-CN" altLang="en-US" sz="2400" b="1" dirty="0">
              <a:latin typeface="Times New Roman" panose="02020603050405020304" pitchFamily="18" charset="0"/>
              <a:ea typeface="宋体" panose="02010600030101010101" pitchFamily="2" charset="-122"/>
            </a:endParaRPr>
          </a:p>
        </p:txBody>
      </p:sp>
      <p:sp>
        <p:nvSpPr>
          <p:cNvPr id="92168" name="Rectangle 26"/>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8.1.3  </a:t>
            </a:r>
            <a:r>
              <a:rPr lang="zh-CN" altLang="en-US" sz="3600" b="0" dirty="0">
                <a:latin typeface="Times New Roman" panose="02020603050405020304" pitchFamily="18" charset="0"/>
                <a:ea typeface="黑体" panose="02010609060101010101" pitchFamily="2" charset="-122"/>
              </a:rPr>
              <a:t>神经网络的结构与工作方式</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xEl>
                                              <p:charRg st="14" end="21"/>
                                            </p:txEl>
                                          </p:spTgt>
                                        </p:tgtEl>
                                        <p:attrNameLst>
                                          <p:attrName>style.visibility</p:attrName>
                                        </p:attrNameLst>
                                      </p:cBhvr>
                                      <p:to>
                                        <p:strVal val="visible"/>
                                      </p:to>
                                    </p:set>
                                    <p:animEffect transition="in" filter="blinds(horizontal)">
                                      <p:cBhvr>
                                        <p:cTn id="7" dur="500"/>
                                        <p:tgtEl>
                                          <p:spTgt spid="30723">
                                            <p:txEl>
                                              <p:charRg st="14" end="21"/>
                                            </p:txEl>
                                          </p:spTgt>
                                        </p:tgtEl>
                                      </p:cBhvr>
                                    </p:animEffect>
                                  </p:childTnLst>
                                </p:cTn>
                              </p:par>
                            </p:childTnLst>
                          </p:cTn>
                        </p:par>
                        <p:par>
                          <p:cTn id="8" fill="hold">
                            <p:stCondLst>
                              <p:cond delay="500"/>
                            </p:stCondLst>
                            <p:childTnLst>
                              <p:par>
                                <p:cTn id="9" presetID="30" presetClass="entr" presetSubtype="0" fill="hold" nodeType="afterEffect">
                                  <p:stCondLst>
                                    <p:cond delay="0"/>
                                  </p:stCondLst>
                                  <p:childTnLst>
                                    <p:set>
                                      <p:cBhvr>
                                        <p:cTn id="10" dur="1" fill="hold">
                                          <p:stCondLst>
                                            <p:cond delay="0"/>
                                          </p:stCondLst>
                                        </p:cTn>
                                        <p:tgtEl>
                                          <p:spTgt spid="30741"/>
                                        </p:tgtEl>
                                        <p:attrNameLst>
                                          <p:attrName>style.visibility</p:attrName>
                                        </p:attrNameLst>
                                      </p:cBhvr>
                                      <p:to>
                                        <p:strVal val="visible"/>
                                      </p:to>
                                    </p:set>
                                    <p:animEffect transition="in" filter="fade">
                                      <p:cBhvr>
                                        <p:cTn id="11" dur="800" decel="100000"/>
                                        <p:tgtEl>
                                          <p:spTgt spid="30741"/>
                                        </p:tgtEl>
                                      </p:cBhvr>
                                    </p:animEffect>
                                    <p:anim calcmode="lin" valueType="num">
                                      <p:cBhvr>
                                        <p:cTn id="12" dur="800" decel="100000" fill="hold"/>
                                        <p:tgtEl>
                                          <p:spTgt spid="30741"/>
                                        </p:tgtEl>
                                        <p:attrNameLst>
                                          <p:attrName>style.rotation</p:attrName>
                                        </p:attrNameLst>
                                      </p:cBhvr>
                                      <p:tavLst>
                                        <p:tav tm="0">
                                          <p:val>
                                            <p:fltVal val="-90.000000"/>
                                          </p:val>
                                        </p:tav>
                                        <p:tav tm="100000">
                                          <p:val>
                                            <p:fltVal val="0.000000"/>
                                          </p:val>
                                        </p:tav>
                                      </p:tavLst>
                                    </p:anim>
                                    <p:anim calcmode="lin" valueType="num">
                                      <p:cBhvr>
                                        <p:cTn id="13" dur="800" decel="100000" fill="hold"/>
                                        <p:tgtEl>
                                          <p:spTgt spid="30741"/>
                                        </p:tgtEl>
                                        <p:attrNameLst>
                                          <p:attrName>ppt_x</p:attrName>
                                        </p:attrNameLst>
                                      </p:cBhvr>
                                      <p:tavLst>
                                        <p:tav tm="0">
                                          <p:val>
                                            <p:strVal val="#ppt_x+0.4"/>
                                          </p:val>
                                        </p:tav>
                                        <p:tav tm="100000">
                                          <p:val>
                                            <p:strVal val="#ppt_x-0.05"/>
                                          </p:val>
                                        </p:tav>
                                      </p:tavLst>
                                    </p:anim>
                                    <p:anim calcmode="lin" valueType="num">
                                      <p:cBhvr>
                                        <p:cTn id="14" dur="800" decel="100000" fill="hold"/>
                                        <p:tgtEl>
                                          <p:spTgt spid="30741"/>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30741"/>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30741"/>
                                        </p:tgtEl>
                                        <p:attrNameLst>
                                          <p:attrName>ppt_y</p:attrName>
                                        </p:attrNameLst>
                                      </p:cBhvr>
                                      <p:tavLst>
                                        <p:tav tm="0">
                                          <p:val>
                                            <p:strVal val="#ppt_y+0.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43"/>
                                        </p:tgtEl>
                                        <p:attrNameLst>
                                          <p:attrName>style.visibility</p:attrName>
                                        </p:attrNameLst>
                                      </p:cBhvr>
                                      <p:to>
                                        <p:strVal val="visible"/>
                                      </p:to>
                                    </p:set>
                                    <p:anim calcmode="lin" valueType="num">
                                      <p:cBhvr>
                                        <p:cTn id="21" dur="500" fill="hold"/>
                                        <p:tgtEl>
                                          <p:spTgt spid="30743"/>
                                        </p:tgtEl>
                                        <p:attrNameLst>
                                          <p:attrName>ppt_w</p:attrName>
                                        </p:attrNameLst>
                                      </p:cBhvr>
                                      <p:tavLst>
                                        <p:tav tm="0">
                                          <p:val>
                                            <p:fltVal val="0.000000"/>
                                          </p:val>
                                        </p:tav>
                                        <p:tav tm="100000">
                                          <p:val>
                                            <p:strVal val="#ppt_w"/>
                                          </p:val>
                                        </p:tav>
                                      </p:tavLst>
                                    </p:anim>
                                    <p:anim calcmode="lin" valueType="num">
                                      <p:cBhvr>
                                        <p:cTn id="22" dur="500" fill="hold"/>
                                        <p:tgtEl>
                                          <p:spTgt spid="30743"/>
                                        </p:tgtEl>
                                        <p:attrNameLst>
                                          <p:attrName>ppt_h</p:attrName>
                                        </p:attrNameLst>
                                      </p:cBhvr>
                                      <p:tavLst>
                                        <p:tav tm="0">
                                          <p:val>
                                            <p:fltVal val="0.000000"/>
                                          </p:val>
                                        </p:tav>
                                        <p:tav tm="100000">
                                          <p:val>
                                            <p:strVal val="#ppt_h"/>
                                          </p:val>
                                        </p:tav>
                                      </p:tavLst>
                                    </p:anim>
                                    <p:animEffect transition="in" filter="fade">
                                      <p:cBhvr>
                                        <p:cTn id="23" dur="500"/>
                                        <p:tgtEl>
                                          <p:spTgt spid="3074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0744">
                                            <p:txEl>
                                              <p:charRg st="0"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93186" name="Rectangle 3"/>
          <p:cNvSpPr>
            <a:spLocks noGrp="1"/>
          </p:cNvSpPr>
          <p:nvPr>
            <p:ph idx="1"/>
          </p:nvPr>
        </p:nvSpPr>
        <p:spPr/>
        <p:txBody>
          <a:bodyPr vert="horz" wrap="square" lIns="91440" tIns="45720" rIns="91440" bIns="45720" anchor="t" anchorCtr="0"/>
          <a:p>
            <a:pPr marL="193675" indent="-193675" eaLnBrk="1" hangingPunct="1">
              <a:spcBef>
                <a:spcPct val="80000"/>
              </a:spcBef>
              <a:buFont typeface="Wingdings" panose="05000000000000000000" pitchFamily="2" charset="2"/>
              <a:buChar char="q"/>
            </a:pPr>
            <a:r>
              <a:rPr lang="en-US" altLang="zh-CN" b="1" dirty="0">
                <a:latin typeface="Times New Roman" panose="02020603050405020304" pitchFamily="18" charset="0"/>
              </a:rPr>
              <a:t>  2.  </a:t>
            </a:r>
            <a:r>
              <a:rPr lang="zh-CN" altLang="en-US" b="1" dirty="0">
                <a:latin typeface="Times New Roman" panose="02020603050405020304" pitchFamily="18" charset="0"/>
              </a:rPr>
              <a:t>神经网络的工作方式</a:t>
            </a:r>
            <a:endParaRPr lang="zh-CN" altLang="en-US" b="1" dirty="0">
              <a:latin typeface="Times New Roman" panose="02020603050405020304" pitchFamily="18" charset="0"/>
            </a:endParaRPr>
          </a:p>
          <a:p>
            <a:pPr marL="193675" indent="-193675" eaLnBrk="1" hangingPunct="1">
              <a:spcBef>
                <a:spcPct val="80000"/>
              </a:spcBef>
              <a:buFont typeface="Wingdings" panose="05000000000000000000" pitchFamily="2" charset="2"/>
              <a:buChar char="q"/>
            </a:pPr>
            <a:endParaRPr lang="en-US" altLang="zh-CN" sz="2400" b="1" dirty="0">
              <a:latin typeface="Times New Roman" panose="02020603050405020304" pitchFamily="18" charset="0"/>
            </a:endParaRPr>
          </a:p>
        </p:txBody>
      </p:sp>
      <p:sp>
        <p:nvSpPr>
          <p:cNvPr id="31748" name="Rectangle 4"/>
          <p:cNvSpPr/>
          <p:nvPr/>
        </p:nvSpPr>
        <p:spPr>
          <a:xfrm>
            <a:off x="304800" y="1752600"/>
            <a:ext cx="8458200" cy="2133600"/>
          </a:xfrm>
          <a:prstGeom prst="rect">
            <a:avLst/>
          </a:prstGeom>
          <a:noFill/>
          <a:ln w="9525" cap="flat" cmpd="sng">
            <a:solidFill>
              <a:srgbClr val="808080"/>
            </a:solidFill>
            <a:prstDash val="solid"/>
            <a:miter/>
            <a:headEnd type="none" w="med" len="med"/>
            <a:tailEnd type="none" w="med" len="med"/>
          </a:ln>
        </p:spPr>
        <p:txBody>
          <a:bodyPr anchor="t" anchorCtr="0"/>
          <a:p>
            <a:pPr marL="268605" indent="-268605">
              <a:lnSpc>
                <a:spcPct val="120000"/>
              </a:lnSpc>
              <a:spcBef>
                <a:spcPct val="40000"/>
              </a:spcBef>
              <a:buClr>
                <a:schemeClr val="accent2"/>
              </a:buClr>
              <a:buSzPct val="60000"/>
              <a:buFont typeface="Wingdings" panose="05000000000000000000" pitchFamily="2" charset="2"/>
              <a:buChar char="n"/>
            </a:pPr>
            <a:r>
              <a:rPr lang="zh-CN" altLang="en-US" sz="2400" b="1" dirty="0">
                <a:solidFill>
                  <a:schemeClr val="accent2"/>
                </a:solidFill>
                <a:latin typeface="Times New Roman" panose="02020603050405020304" pitchFamily="18" charset="0"/>
                <a:ea typeface="宋体" panose="02010600030101010101" pitchFamily="2" charset="-122"/>
              </a:rPr>
              <a:t>同步</a:t>
            </a:r>
            <a:r>
              <a:rPr lang="zh-CN" altLang="en-US" sz="2400" b="1" dirty="0">
                <a:latin typeface="Times New Roman" panose="02020603050405020304" pitchFamily="18"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并行）</a:t>
            </a:r>
            <a:r>
              <a:rPr lang="zh-CN" altLang="en-US" sz="2400" b="1" dirty="0">
                <a:latin typeface="Times New Roman" panose="02020603050405020304" pitchFamily="18" charset="0"/>
                <a:ea typeface="宋体" panose="02010600030101010101" pitchFamily="2" charset="-122"/>
              </a:rPr>
              <a:t>方式：</a:t>
            </a:r>
            <a:r>
              <a:rPr lang="zh-CN" altLang="en-US" sz="2400" b="1" dirty="0">
                <a:latin typeface="Arial" panose="020B0604020202020204" pitchFamily="34" charset="0"/>
                <a:ea typeface="宋体" panose="02010600030101010101" pitchFamily="2" charset="-122"/>
              </a:rPr>
              <a:t>任一时刻神经网络中所有神经元同时调整状态</a:t>
            </a:r>
            <a:r>
              <a:rPr lang="zh-CN" altLang="en-US" sz="2400"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a:p>
            <a:pPr marL="268605" indent="-268605">
              <a:lnSpc>
                <a:spcPct val="120000"/>
              </a:lnSpc>
              <a:spcBef>
                <a:spcPct val="40000"/>
              </a:spcBef>
              <a:buClr>
                <a:schemeClr val="accent2"/>
              </a:buClr>
              <a:buSzPct val="60000"/>
              <a:buFont typeface="Wingdings" panose="05000000000000000000" pitchFamily="2" charset="2"/>
              <a:buChar char="n"/>
            </a:pPr>
            <a:r>
              <a:rPr lang="zh-CN" altLang="en-US" sz="2400" b="1" dirty="0">
                <a:solidFill>
                  <a:schemeClr val="accent2"/>
                </a:solidFill>
                <a:latin typeface="Times New Roman" panose="02020603050405020304" pitchFamily="18" charset="0"/>
                <a:ea typeface="宋体" panose="02010600030101010101" pitchFamily="2" charset="-122"/>
              </a:rPr>
              <a:t>异步</a:t>
            </a:r>
            <a:r>
              <a:rPr lang="zh-CN" altLang="en-US" sz="2400" b="1" dirty="0">
                <a:latin typeface="Times New Roman" panose="02020603050405020304" pitchFamily="18"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串行）</a:t>
            </a:r>
            <a:r>
              <a:rPr lang="zh-CN" altLang="en-US" sz="2400" b="1" dirty="0">
                <a:latin typeface="Times New Roman" panose="02020603050405020304" pitchFamily="18" charset="0"/>
                <a:ea typeface="宋体" panose="02010600030101010101" pitchFamily="2" charset="-122"/>
              </a:rPr>
              <a:t>方式：</a:t>
            </a:r>
            <a:r>
              <a:rPr lang="zh-CN" altLang="en-US" sz="2400" b="1" dirty="0">
                <a:latin typeface="Arial" panose="020B0604020202020204" pitchFamily="34" charset="0"/>
                <a:ea typeface="宋体" panose="02010600030101010101" pitchFamily="2" charset="-122"/>
              </a:rPr>
              <a:t>任一时刻只有一个神经元调整状态，而其它神经元的状态保持不变。</a:t>
            </a:r>
            <a:endParaRPr lang="zh-CN" altLang="en-US" sz="2400" b="1" dirty="0">
              <a:latin typeface="Arial" panose="020B0604020202020204" pitchFamily="34" charset="0"/>
              <a:ea typeface="宋体" panose="02010600030101010101" pitchFamily="2" charset="-122"/>
            </a:endParaRPr>
          </a:p>
        </p:txBody>
      </p:sp>
      <p:sp>
        <p:nvSpPr>
          <p:cNvPr id="93188" name="Rectangle 6"/>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8.1.3  </a:t>
            </a:r>
            <a:r>
              <a:rPr lang="zh-CN" altLang="en-US" sz="3600" b="0" dirty="0">
                <a:latin typeface="Times New Roman" panose="02020603050405020304" pitchFamily="18" charset="0"/>
                <a:ea typeface="黑体" panose="02010609060101010101" pitchFamily="2" charset="-122"/>
              </a:rPr>
              <a:t>神经网络的结构与工作方式</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1748">
                                            <p:txEl>
                                              <p:charRg st="0" end="31"/>
                                            </p:txEl>
                                          </p:spTgt>
                                        </p:tgtEl>
                                        <p:attrNameLst>
                                          <p:attrName>style.visibility</p:attrName>
                                        </p:attrNameLst>
                                      </p:cBhvr>
                                      <p:to>
                                        <p:strVal val="visible"/>
                                      </p:to>
                                    </p:set>
                                    <p:animEffect transition="in" filter="fade">
                                      <p:cBhvr>
                                        <p:cTn id="7" dur="800" decel="100000"/>
                                        <p:tgtEl>
                                          <p:spTgt spid="31748">
                                            <p:txEl>
                                              <p:charRg st="0" end="31"/>
                                            </p:txEl>
                                          </p:spTgt>
                                        </p:tgtEl>
                                      </p:cBhvr>
                                    </p:animEffect>
                                    <p:anim calcmode="lin" valueType="num">
                                      <p:cBhvr>
                                        <p:cTn id="8" dur="800" decel="100000" fill="hold"/>
                                        <p:tgtEl>
                                          <p:spTgt spid="31748">
                                            <p:txEl>
                                              <p:charRg st="0" end="31"/>
                                            </p:txEl>
                                          </p:spTgt>
                                        </p:tgtEl>
                                        <p:attrNameLst>
                                          <p:attrName>style.rotation</p:attrName>
                                        </p:attrNameLst>
                                      </p:cBhvr>
                                      <p:tavLst>
                                        <p:tav tm="0">
                                          <p:val>
                                            <p:fltVal val="-90.000000"/>
                                          </p:val>
                                        </p:tav>
                                        <p:tav tm="100000">
                                          <p:val>
                                            <p:fltVal val="0.000000"/>
                                          </p:val>
                                        </p:tav>
                                      </p:tavLst>
                                    </p:anim>
                                    <p:anim calcmode="lin" valueType="num">
                                      <p:cBhvr>
                                        <p:cTn id="9" dur="800" decel="100000" fill="hold"/>
                                        <p:tgtEl>
                                          <p:spTgt spid="31748">
                                            <p:txEl>
                                              <p:charRg st="0" end="31"/>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31748">
                                            <p:txEl>
                                              <p:charRg st="0" end="31"/>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1748">
                                            <p:txEl>
                                              <p:charRg st="0" end="31"/>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1748">
                                            <p:txEl>
                                              <p:charRg st="0" end="31"/>
                                            </p:tx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748">
                                            <p:txEl>
                                              <p:charRg st="31" end="71"/>
                                            </p:txEl>
                                          </p:spTgt>
                                        </p:tgtEl>
                                        <p:attrNameLst>
                                          <p:attrName>style.visibility</p:attrName>
                                        </p:attrNameLst>
                                      </p:cBhvr>
                                      <p:to>
                                        <p:strVal val="visible"/>
                                      </p:to>
                                    </p:set>
                                    <p:animEffect transition="in" filter="wipe(down)">
                                      <p:cBhvr>
                                        <p:cTn id="17" dur="500"/>
                                        <p:tgtEl>
                                          <p:spTgt spid="31748">
                                            <p:txEl>
                                              <p:charRg st="31" end="7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94210" name="Rectangle 2"/>
          <p:cNvSpPr>
            <a:spLocks noGrp="1"/>
          </p:cNvSpPr>
          <p:nvPr>
            <p:ph type="title"/>
          </p:nvPr>
        </p:nvSpPr>
        <p:spPr/>
        <p:txBody>
          <a:bodyPr vert="horz" wrap="square" lIns="91440" tIns="45720" rIns="91440" bIns="45720" anchor="b" anchorCtr="0"/>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8</a:t>
            </a:r>
            <a:r>
              <a:rPr lang="zh-CN" altLang="en-US" sz="3600" b="0" dirty="0">
                <a:latin typeface="Times New Roman" panose="02020603050405020304" pitchFamily="18" charset="0"/>
                <a:ea typeface="黑体" panose="02010609060101010101" pitchFamily="2" charset="-122"/>
              </a:rPr>
              <a:t>章  人工神经网络及其应用</a:t>
            </a:r>
            <a:endParaRPr lang="zh-CN" altLang="en-US" sz="3600" b="0" dirty="0">
              <a:latin typeface="Times New Roman" panose="02020603050405020304" pitchFamily="18" charset="0"/>
              <a:ea typeface="黑体" panose="02010609060101010101" pitchFamily="2" charset="-122"/>
            </a:endParaRPr>
          </a:p>
        </p:txBody>
      </p:sp>
      <p:sp>
        <p:nvSpPr>
          <p:cNvPr id="94211" name="Rectangle 5"/>
          <p:cNvSpPr>
            <a:spLocks noGrp="1"/>
          </p:cNvSpPr>
          <p:nvPr>
            <p:ph idx="1"/>
          </p:nvPr>
        </p:nvSpPr>
        <p:spPr>
          <a:xfrm>
            <a:off x="533400" y="923925"/>
            <a:ext cx="8359775" cy="5400675"/>
          </a:xfrm>
        </p:spPr>
        <p:txBody>
          <a:bodyPr vert="horz" wrap="square" lIns="91440" tIns="45720" rIns="91440" bIns="45720" anchor="t" anchorCtr="0"/>
          <a:p>
            <a:pPr eaLnBrk="1" hangingPunct="1">
              <a:lnSpc>
                <a:spcPct val="160000"/>
              </a:lnSpc>
            </a:pPr>
            <a:r>
              <a:rPr lang="en-US" altLang="zh-CN" b="1" dirty="0">
                <a:latin typeface="Times New Roman" panose="02020603050405020304" pitchFamily="18" charset="0"/>
              </a:rPr>
              <a:t>8.1  </a:t>
            </a:r>
            <a:r>
              <a:rPr lang="zh-CN" altLang="en-US" b="1" dirty="0">
                <a:latin typeface="Times New Roman" panose="02020603050405020304" pitchFamily="18" charset="0"/>
              </a:rPr>
              <a:t>神经元与神经网络 </a:t>
            </a:r>
            <a:endParaRPr lang="zh-CN" altLang="en-US" b="1" dirty="0">
              <a:latin typeface="Times New Roman" panose="02020603050405020304" pitchFamily="18" charset="0"/>
            </a:endParaRP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8.2  BP</a:t>
            </a:r>
            <a:r>
              <a:rPr lang="zh-CN" altLang="en-US" b="1" dirty="0">
                <a:solidFill>
                  <a:srgbClr val="0000FF"/>
                </a:solidFill>
                <a:latin typeface="Times New Roman" panose="02020603050405020304" pitchFamily="18" charset="0"/>
              </a:rPr>
              <a:t>神经网络及其学习算法</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8.3  BP</a:t>
            </a:r>
            <a:r>
              <a:rPr lang="zh-CN" altLang="en-US" b="1" dirty="0">
                <a:latin typeface="宋体" panose="02010600030101010101" pitchFamily="2" charset="-122"/>
              </a:rPr>
              <a:t>神经网络的应用</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8.4  Hopfield</a:t>
            </a:r>
            <a:r>
              <a:rPr lang="zh-CN" altLang="en-US" b="1" dirty="0">
                <a:latin typeface="宋体" panose="02010600030101010101" pitchFamily="2" charset="-122"/>
              </a:rPr>
              <a:t>神经网络及其改进</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8.5  Hopfield</a:t>
            </a:r>
            <a:r>
              <a:rPr lang="zh-CN" altLang="en-US" b="1" dirty="0">
                <a:latin typeface="Times New Roman" panose="02020603050405020304" pitchFamily="18" charset="0"/>
              </a:rPr>
              <a:t>神经网络的应用 </a:t>
            </a:r>
            <a:endParaRPr lang="zh-CN" altLang="en-US" b="1" dirty="0">
              <a:latin typeface="Times New Roman" panose="02020603050405020304" pitchFamily="18" charset="0"/>
            </a:endParaRP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9523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  BP</a:t>
            </a:r>
            <a:r>
              <a:rPr lang="zh-CN" altLang="en-US" sz="3600" b="0" dirty="0">
                <a:latin typeface="Times New Roman" panose="02020603050405020304" pitchFamily="18" charset="0"/>
                <a:ea typeface="黑体" panose="02010609060101010101" pitchFamily="2" charset="-122"/>
              </a:rPr>
              <a:t>神经网络及其学习算法</a:t>
            </a:r>
            <a:endParaRPr lang="zh-CN" altLang="en-US" sz="3600" b="0" dirty="0">
              <a:latin typeface="Times New Roman" panose="02020603050405020304" pitchFamily="18" charset="0"/>
              <a:ea typeface="黑体" panose="02010609060101010101" pitchFamily="2" charset="-122"/>
            </a:endParaRPr>
          </a:p>
        </p:txBody>
      </p:sp>
      <p:sp>
        <p:nvSpPr>
          <p:cNvPr id="95235" name="Rectangle 3"/>
          <p:cNvSpPr>
            <a:spLocks noGrp="1"/>
          </p:cNvSpPr>
          <p:nvPr>
            <p:ph idx="1"/>
          </p:nvPr>
        </p:nvSpPr>
        <p:spPr>
          <a:xfrm>
            <a:off x="457200" y="1076325"/>
            <a:ext cx="8435975" cy="5400675"/>
          </a:xfrm>
        </p:spPr>
        <p:txBody>
          <a:bodyPr vert="horz" wrap="square" lIns="91440" tIns="45720" rIns="91440" bIns="45720" anchor="t" anchorCtr="0"/>
          <a:p>
            <a:pPr eaLnBrk="1" hangingPunct="1">
              <a:lnSpc>
                <a:spcPct val="140000"/>
              </a:lnSpc>
              <a:buSzPct val="60000"/>
              <a:buFontTx/>
              <a:buBlip>
                <a:blip r:embed="rId1"/>
              </a:buBlip>
            </a:pPr>
            <a:r>
              <a:rPr lang="en-US" altLang="zh-CN" b="1" dirty="0">
                <a:solidFill>
                  <a:srgbClr val="0000CC"/>
                </a:solidFill>
                <a:latin typeface="Times New Roman" panose="02020603050405020304" pitchFamily="18" charset="0"/>
              </a:rPr>
              <a:t>8.2.1  BP</a:t>
            </a:r>
            <a:r>
              <a:rPr lang="zh-CN" altLang="en-US" b="1" dirty="0">
                <a:solidFill>
                  <a:srgbClr val="0000CC"/>
                </a:solidFill>
                <a:latin typeface="Times New Roman" panose="02020603050405020304" pitchFamily="18" charset="0"/>
              </a:rPr>
              <a:t>神经网络的结构</a:t>
            </a:r>
            <a:endParaRPr lang="zh-CN" altLang="en-US" b="1" dirty="0">
              <a:solidFill>
                <a:srgbClr val="0000CC"/>
              </a:solidFill>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8.2.2  BP</a:t>
            </a:r>
            <a:r>
              <a:rPr lang="zh-CN" altLang="en-US" b="1" dirty="0">
                <a:latin typeface="Times New Roman" panose="02020603050405020304" pitchFamily="18" charset="0"/>
              </a:rPr>
              <a:t>学习算法</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8.2.3  BP</a:t>
            </a:r>
            <a:r>
              <a:rPr lang="zh-CN" altLang="en-US" b="1" dirty="0">
                <a:latin typeface="Times New Roman" panose="02020603050405020304" pitchFamily="18" charset="0"/>
              </a:rPr>
              <a:t>算法的实现</a:t>
            </a:r>
            <a:endParaRPr lang="zh-CN" altLang="en-US" b="1" dirty="0">
              <a:latin typeface="Times New Roman" panose="02020603050405020304" pitchFamily="18" charset="0"/>
            </a:endParaRPr>
          </a:p>
          <a:p>
            <a:pPr eaLnBrk="1" hangingPunct="1">
              <a:lnSpc>
                <a:spcPct val="140000"/>
              </a:lnSpc>
              <a:buSzPct val="60000"/>
              <a:buFontTx/>
              <a:buNone/>
            </a:pPr>
            <a:endParaRPr lang="en-US" altLang="zh-CN" b="1" dirty="0">
              <a:latin typeface="Times New Roman" panose="02020603050405020304" pitchFamily="18" charset="0"/>
            </a:endParaRP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标题 1"/>
          <p:cNvSpPr>
            <a:spLocks noGrp="1"/>
          </p:cNvSpPr>
          <p:nvPr>
            <p:ph type="title"/>
          </p:nvPr>
        </p:nvSpPr>
        <p:spPr/>
        <p:txBody>
          <a:bodyPr anchor="b" anchorCtr="0"/>
          <a:p>
            <a:endParaRPr lang="zh-CN" altLang="en-US"/>
          </a:p>
        </p:txBody>
      </p:sp>
      <p:sp>
        <p:nvSpPr>
          <p:cNvPr id="97282" name="文本框 4"/>
          <p:cNvSpPr txBox="1"/>
          <p:nvPr/>
        </p:nvSpPr>
        <p:spPr>
          <a:xfrm>
            <a:off x="263525" y="1109663"/>
            <a:ext cx="6416675" cy="582612"/>
          </a:xfrm>
          <a:prstGeom prst="rect">
            <a:avLst/>
          </a:prstGeom>
          <a:noFill/>
          <a:ln w="9525">
            <a:noFill/>
          </a:ln>
        </p:spPr>
        <p:txBody>
          <a:bodyPr wrap="square" anchor="t" anchorCtr="0">
            <a:spAutoFit/>
          </a:bodyPr>
          <a:p>
            <a:r>
              <a:rPr lang="zh-CN" altLang="zh-CN" sz="3200">
                <a:latin typeface="Arial" panose="020B0604020202020204" pitchFamily="34" charset="0"/>
                <a:ea typeface="宋体" panose="02010600030101010101" pitchFamily="2" charset="-122"/>
              </a:rPr>
              <a:t>前馈神经网络 FNN</a:t>
            </a:r>
            <a:endParaRPr lang="zh-CN" altLang="zh-CN" sz="3200">
              <a:latin typeface="Arial" panose="020B0604020202020204" pitchFamily="34" charset="0"/>
              <a:ea typeface="宋体" panose="02010600030101010101" pitchFamily="2" charset="-122"/>
            </a:endParaRPr>
          </a:p>
        </p:txBody>
      </p:sp>
      <p:pic>
        <p:nvPicPr>
          <p:cNvPr id="97283" name="内容占位符 2"/>
          <p:cNvPicPr>
            <a:picLocks noGrp="1" noChangeAspect="1"/>
          </p:cNvPicPr>
          <p:nvPr>
            <p:ph idx="1"/>
          </p:nvPr>
        </p:nvPicPr>
        <p:blipFill>
          <a:blip r:embed="rId1"/>
          <a:stretch>
            <a:fillRect/>
          </a:stretch>
        </p:blipFill>
        <p:spPr>
          <a:xfrm>
            <a:off x="76200" y="2298700"/>
            <a:ext cx="3541713" cy="2532063"/>
          </a:xfrm>
        </p:spPr>
      </p:pic>
      <p:pic>
        <p:nvPicPr>
          <p:cNvPr id="97284" name="图片 3"/>
          <p:cNvPicPr>
            <a:picLocks noChangeAspect="1"/>
          </p:cNvPicPr>
          <p:nvPr/>
        </p:nvPicPr>
        <p:blipFill>
          <a:blip r:embed="rId2"/>
          <a:stretch>
            <a:fillRect/>
          </a:stretch>
        </p:blipFill>
        <p:spPr>
          <a:xfrm>
            <a:off x="3762375" y="2036763"/>
            <a:ext cx="5218113" cy="3055937"/>
          </a:xfrm>
          <a:prstGeom prst="rect">
            <a:avLst/>
          </a:prstGeom>
          <a:noFill/>
          <a:ln w="9525">
            <a:noFill/>
          </a:ln>
        </p:spPr>
      </p:pic>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1"/>
          <p:cNvSpPr>
            <a:spLocks noGrp="1"/>
          </p:cNvSpPr>
          <p:nvPr>
            <p:ph type="title"/>
          </p:nvPr>
        </p:nvSpPr>
        <p:spPr/>
        <p:txBody>
          <a:bodyPr anchor="b" anchorCtr="0"/>
          <a:p>
            <a:endParaRPr lang="zh-CN" altLang="en-US"/>
          </a:p>
        </p:txBody>
      </p:sp>
      <p:sp>
        <p:nvSpPr>
          <p:cNvPr id="2" name="内容占位符 1"/>
          <p:cNvSpPr/>
          <p:nvPr>
            <p:ph idx="1"/>
          </p:nvPr>
        </p:nvSpPr>
        <p:spPr/>
        <p:txBody>
          <a:bodyPr/>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800" b="0" i="0" u="none" strike="noStrike" kern="0" cap="none" spc="0" normalizeH="0" baseline="0" noProof="1">
                <a:solidFill>
                  <a:schemeClr val="tx1"/>
                </a:solidFill>
                <a:latin typeface="+mn-lt"/>
                <a:ea typeface="+mn-ea"/>
                <a:cs typeface="+mn-cs"/>
              </a:rPr>
              <a:t>三层网络的结构</a:t>
            </a:r>
            <a:endParaRPr kumimoji="0" lang="zh-CN" altLang="en-US" sz="2800" b="0" i="0" u="none" strike="noStrike" kern="0" cap="none" spc="0" normalizeH="0" baseline="0" noProof="1">
              <a:solidFill>
                <a:schemeClr val="tx1"/>
              </a:solidFill>
              <a:latin typeface="+mn-lt"/>
              <a:ea typeface="+mn-ea"/>
              <a:cs typeface="+mn-cs"/>
            </a:endParaRPr>
          </a:p>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800" b="0" i="0" u="none" strike="noStrike" kern="0" cap="none" spc="0" normalizeH="0" baseline="0" noProof="1">
                <a:solidFill>
                  <a:schemeClr val="tx1"/>
                </a:solidFill>
                <a:latin typeface="+mn-lt"/>
                <a:ea typeface="+mn-ea"/>
                <a:cs typeface="+mn-cs"/>
              </a:rPr>
              <a:t>首先是输入层。</a:t>
            </a:r>
            <a:endParaRPr kumimoji="0" lang="zh-CN" altLang="en-US" sz="28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800" b="0" i="0" u="none" strike="noStrike" kern="0" cap="none" spc="0" normalizeH="0" baseline="0" noProof="1">
                <a:solidFill>
                  <a:schemeClr val="tx1"/>
                </a:solidFill>
                <a:latin typeface="+mn-lt"/>
                <a:ea typeface="+mn-ea"/>
                <a:cs typeface="+mn-cs"/>
              </a:rPr>
              <a:t>     – 输入层神经元接收来自外部的多个信息，通常是 一个N维实数向量X。</a:t>
            </a:r>
            <a:endParaRPr kumimoji="0" lang="zh-CN" altLang="en-US" sz="28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800" b="0" i="0" u="none" strike="noStrike" kern="0" cap="none" spc="0" normalizeH="0" baseline="0" noProof="1">
                <a:solidFill>
                  <a:schemeClr val="tx1"/>
                </a:solidFill>
                <a:latin typeface="+mn-lt"/>
                <a:ea typeface="+mn-ea"/>
                <a:cs typeface="+mn-cs"/>
              </a:rPr>
              <a:t>     – 一般来说，FNN的输入层神经元仅起到信息传递作用，每个节点对应1维信息，然后将该信息根据权重传递到第二层神经元。</a:t>
            </a:r>
            <a:endParaRPr kumimoji="0" lang="zh-CN" altLang="en-US" sz="28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800" b="0" i="0" u="none" strike="noStrike" kern="0" cap="none" spc="0" normalizeH="0" baseline="0" noProof="1">
                <a:solidFill>
                  <a:schemeClr val="tx1"/>
                </a:solidFill>
                <a:latin typeface="+mn-lt"/>
                <a:ea typeface="+mn-ea"/>
                <a:cs typeface="+mn-cs"/>
              </a:rPr>
              <a:t>       中间没有激活过程。</a:t>
            </a:r>
            <a:endParaRPr kumimoji="0" lang="zh-CN" altLang="en-US" sz="2800" b="0" i="0" u="none" strike="noStrike" kern="0" cap="none" spc="0" normalizeH="0" baseline="0" noProof="1">
              <a:solidFill>
                <a:schemeClr val="tx1"/>
              </a:solidFill>
              <a:latin typeface="+mn-lt"/>
              <a:ea typeface="+mn-ea"/>
              <a:cs typeface="+mn-cs"/>
            </a:endParaRP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标题 1"/>
          <p:cNvSpPr>
            <a:spLocks noGrp="1"/>
          </p:cNvSpPr>
          <p:nvPr>
            <p:ph type="title"/>
          </p:nvPr>
        </p:nvSpPr>
        <p:spPr/>
        <p:txBody>
          <a:bodyPr anchor="b" anchorCtr="0"/>
          <a:p>
            <a:endParaRPr lang="zh-CN" altLang="en-US"/>
          </a:p>
        </p:txBody>
      </p:sp>
      <p:pic>
        <p:nvPicPr>
          <p:cNvPr id="99330" name="内容占位符 2"/>
          <p:cNvPicPr>
            <a:picLocks noGrp="1" noChangeAspect="1"/>
          </p:cNvPicPr>
          <p:nvPr>
            <p:ph idx="1"/>
          </p:nvPr>
        </p:nvPicPr>
        <p:blipFill>
          <a:blip r:embed="rId1"/>
          <a:stretch>
            <a:fillRect/>
          </a:stretch>
        </p:blipFill>
        <p:spPr>
          <a:xfrm>
            <a:off x="107950" y="1155700"/>
            <a:ext cx="8974138" cy="4800600"/>
          </a:xfrm>
        </p:spPr>
      </p:pic>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标题 1"/>
          <p:cNvSpPr>
            <a:spLocks noGrp="1"/>
          </p:cNvSpPr>
          <p:nvPr>
            <p:ph type="title"/>
          </p:nvPr>
        </p:nvSpPr>
        <p:spPr/>
        <p:txBody>
          <a:bodyPr anchor="b" anchorCtr="0"/>
          <a:p>
            <a:endParaRPr lang="zh-CN" altLang="en-US"/>
          </a:p>
        </p:txBody>
      </p:sp>
      <p:sp>
        <p:nvSpPr>
          <p:cNvPr id="2" name="内容占位符 1"/>
          <p:cNvSpPr/>
          <p:nvPr>
            <p:ph idx="1"/>
          </p:nvPr>
        </p:nvSpPr>
        <p:spPr/>
        <p:txBody>
          <a:bodyPr/>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800" b="0" i="0" u="none" strike="noStrike" kern="0" cap="none" spc="0" normalizeH="0" baseline="0" noProof="1">
                <a:solidFill>
                  <a:schemeClr val="tx1"/>
                </a:solidFill>
                <a:latin typeface="+mn-lt"/>
                <a:ea typeface="+mn-ea"/>
                <a:cs typeface="+mn-cs"/>
              </a:rPr>
              <a:t>最后是输出层。</a:t>
            </a:r>
            <a:endParaRPr kumimoji="0" lang="zh-CN" altLang="en-US" sz="28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800" b="0" i="0" u="none" strike="noStrike" kern="0" cap="none" spc="0" normalizeH="0" baseline="0" noProof="1">
                <a:solidFill>
                  <a:schemeClr val="tx1"/>
                </a:solidFill>
                <a:latin typeface="+mn-lt"/>
                <a:ea typeface="+mn-ea"/>
                <a:cs typeface="+mn-cs"/>
              </a:rPr>
              <a:t>     – FNN网络的输出层可以由1个或多个神经元组成。</a:t>
            </a:r>
            <a:endParaRPr kumimoji="0" lang="zh-CN" altLang="en-US" sz="28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800" b="0" i="0" u="none" strike="noStrike" kern="0" cap="none" spc="0" normalizeH="0" baseline="0" noProof="1">
                <a:solidFill>
                  <a:schemeClr val="tx1"/>
                </a:solidFill>
                <a:latin typeface="+mn-lt"/>
                <a:ea typeface="+mn-ea"/>
                <a:cs typeface="+mn-cs"/>
              </a:rPr>
              <a:t>     – 输出结果可以是向量，也可以是二值编码，取决于所要解决的问题。</a:t>
            </a:r>
            <a:endParaRPr kumimoji="0" lang="zh-CN" altLang="en-US" sz="2800" b="0" i="0" u="none" strike="noStrike" kern="0" cap="none" spc="0" normalizeH="0" baseline="0" noProof="1">
              <a:solidFill>
                <a:schemeClr val="tx1"/>
              </a:solidFill>
              <a:latin typeface="+mn-lt"/>
              <a:ea typeface="+mn-ea"/>
              <a:cs typeface="+mn-cs"/>
            </a:endParaRPr>
          </a:p>
        </p:txBody>
      </p:sp>
      <p:pic>
        <p:nvPicPr>
          <p:cNvPr id="100355" name="图片 3"/>
          <p:cNvPicPr>
            <a:picLocks noChangeAspect="1"/>
          </p:cNvPicPr>
          <p:nvPr/>
        </p:nvPicPr>
        <p:blipFill>
          <a:blip r:embed="rId1"/>
          <a:stretch>
            <a:fillRect/>
          </a:stretch>
        </p:blipFill>
        <p:spPr>
          <a:xfrm>
            <a:off x="2124075" y="3252788"/>
            <a:ext cx="5218113" cy="3055937"/>
          </a:xfrm>
          <a:prstGeom prst="rect">
            <a:avLst/>
          </a:prstGeom>
          <a:noFill/>
          <a:ln w="9525">
            <a:noFill/>
          </a:ln>
        </p:spPr>
      </p:pic>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标题 1"/>
          <p:cNvSpPr>
            <a:spLocks noGrp="1"/>
          </p:cNvSpPr>
          <p:nvPr>
            <p:ph type="title"/>
          </p:nvPr>
        </p:nvSpPr>
        <p:spPr/>
        <p:txBody>
          <a:bodyPr anchor="b" anchorCtr="0"/>
          <a:p>
            <a:endParaRPr lang="zh-CN" altLang="en-US"/>
          </a:p>
        </p:txBody>
      </p:sp>
      <p:pic>
        <p:nvPicPr>
          <p:cNvPr id="101378" name="内容占位符 2"/>
          <p:cNvPicPr>
            <a:picLocks noGrp="1" noChangeAspect="1"/>
          </p:cNvPicPr>
          <p:nvPr>
            <p:ph idx="1"/>
          </p:nvPr>
        </p:nvPicPr>
        <p:blipFill>
          <a:blip r:embed="rId1"/>
          <a:stretch>
            <a:fillRect/>
          </a:stretch>
        </p:blipFill>
        <p:spPr>
          <a:xfrm>
            <a:off x="219075" y="1243013"/>
            <a:ext cx="8683625" cy="4894262"/>
          </a:xfrm>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p:txBody>
          <a:bodyPr anchor="b" anchorCtr="0"/>
          <a:p>
            <a:endParaRPr lang="zh-CN" altLang="en-US"/>
          </a:p>
        </p:txBody>
      </p:sp>
      <p:sp>
        <p:nvSpPr>
          <p:cNvPr id="3" name="内容占位符 2"/>
          <p:cNvSpPr>
            <a:spLocks noGrp="1"/>
          </p:cNvSpPr>
          <p:nvPr>
            <p:ph idx="1"/>
          </p:nvPr>
        </p:nvSpPr>
        <p:spPr/>
        <p:txBody>
          <a:bodyPr/>
          <a:p>
            <a:pPr marL="469900" marR="0" indent="-46990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Char char="o"/>
            </a:pPr>
            <a:r>
              <a:rPr kumimoji="0" lang="zh-CN" altLang="en-US" sz="2800" b="0" i="0" u="none" strike="noStrike" kern="0" cap="none" spc="0" normalizeH="0" baseline="0" noProof="1">
                <a:solidFill>
                  <a:schemeClr val="tx1"/>
                </a:solidFill>
                <a:latin typeface="+mn-lt"/>
                <a:ea typeface="+mn-ea"/>
                <a:cs typeface="+mn-cs"/>
              </a:rPr>
              <a:t>生物神经元模型</a:t>
            </a:r>
            <a:endParaRPr kumimoji="0" lang="zh-CN" altLang="en-US" sz="28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kern="0" cap="none" spc="0" normalizeH="0" baseline="0" noProof="1">
                <a:solidFill>
                  <a:schemeClr val="tx1"/>
                </a:solidFill>
                <a:latin typeface="+mn-lt"/>
                <a:ea typeface="+mn-ea"/>
                <a:cs typeface="+mn-cs"/>
              </a:rPr>
              <a:t>• 1904年生物学家发现神经元结构</a:t>
            </a:r>
            <a:endParaRPr kumimoji="0" lang="zh-CN" altLang="en-US" sz="20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kern="0" cap="none" spc="0" normalizeH="0" baseline="0" noProof="1">
                <a:solidFill>
                  <a:schemeClr val="tx1"/>
                </a:solidFill>
                <a:latin typeface="+mn-lt"/>
                <a:ea typeface="+mn-ea"/>
                <a:cs typeface="+mn-cs"/>
              </a:rPr>
              <a:t>    – 整个神经元内部具有一致的脉冲电位信号</a:t>
            </a:r>
            <a:endParaRPr kumimoji="0" lang="zh-CN" altLang="en-US" sz="20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kern="0" cap="none" spc="0" normalizeH="0" baseline="0" noProof="1">
                <a:solidFill>
                  <a:schemeClr val="tx1"/>
                </a:solidFill>
                <a:latin typeface="+mn-lt"/>
                <a:ea typeface="+mn-ea"/>
                <a:cs typeface="+mn-cs"/>
              </a:rPr>
              <a:t>    – 通过多个树突获取信息，通过轴突传递信号</a:t>
            </a:r>
            <a:endParaRPr kumimoji="0" lang="zh-CN" altLang="en-US" sz="20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kern="0" cap="none" spc="0" normalizeH="0" baseline="0" noProof="1">
                <a:solidFill>
                  <a:schemeClr val="tx1"/>
                </a:solidFill>
                <a:latin typeface="+mn-lt"/>
                <a:ea typeface="+mn-ea"/>
                <a:cs typeface="+mn-cs"/>
              </a:rPr>
              <a:t>    – 轴突末端有多个突触，将信号输出</a:t>
            </a:r>
            <a:endParaRPr kumimoji="0" lang="zh-CN" altLang="en-US" sz="20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kern="0" cap="none" spc="0" normalizeH="0" baseline="0" noProof="1">
                <a:solidFill>
                  <a:schemeClr val="tx1"/>
                </a:solidFill>
                <a:latin typeface="+mn-lt"/>
                <a:ea typeface="+mn-ea"/>
                <a:cs typeface="+mn-cs"/>
              </a:rPr>
              <a:t>    – 多个神经元之间通过轴突、树突形成连接，构成神经元网络。</a:t>
            </a:r>
            <a:endParaRPr kumimoji="0" lang="zh-CN" altLang="en-US" sz="20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kern="0" cap="none" spc="0" normalizeH="0" baseline="0" noProof="1">
                <a:solidFill>
                  <a:schemeClr val="tx1"/>
                </a:solidFill>
                <a:latin typeface="+mn-lt"/>
                <a:ea typeface="+mn-ea"/>
                <a:cs typeface="+mn-cs"/>
              </a:rPr>
              <a:t>    – 神经元之间能够逐级传递脉冲电位信号</a:t>
            </a:r>
            <a:endParaRPr kumimoji="0" lang="zh-CN" altLang="en-US" sz="2000" b="0"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kern="0" cap="none" spc="0" normalizeH="0" baseline="0" noProof="1">
                <a:solidFill>
                  <a:schemeClr val="tx1"/>
                </a:solidFill>
                <a:latin typeface="+mn-lt"/>
                <a:ea typeface="+mn-ea"/>
                <a:cs typeface="+mn-cs"/>
              </a:rPr>
              <a:t>    – 神经元之间连接数量的多少、粗细等生物特征表示了连接强度</a:t>
            </a:r>
            <a:endParaRPr kumimoji="0" lang="zh-CN" altLang="en-US" sz="2000" b="0" i="0" u="none" strike="noStrike" kern="0" cap="none" spc="0" normalizeH="0" baseline="0" noProof="1">
              <a:solidFill>
                <a:schemeClr val="tx1"/>
              </a:solidFill>
              <a:latin typeface="+mn-lt"/>
              <a:ea typeface="+mn-ea"/>
              <a:cs typeface="+mn-cs"/>
            </a:endParaRPr>
          </a:p>
        </p:txBody>
      </p:sp>
      <p:pic>
        <p:nvPicPr>
          <p:cNvPr id="29699" name="图片 4"/>
          <p:cNvPicPr>
            <a:picLocks noChangeAspect="1"/>
          </p:cNvPicPr>
          <p:nvPr/>
        </p:nvPicPr>
        <p:blipFill>
          <a:blip r:embed="rId1"/>
          <a:stretch>
            <a:fillRect/>
          </a:stretch>
        </p:blipFill>
        <p:spPr>
          <a:xfrm>
            <a:off x="477838" y="4557713"/>
            <a:ext cx="3571875" cy="1962150"/>
          </a:xfrm>
          <a:prstGeom prst="rect">
            <a:avLst/>
          </a:prstGeom>
          <a:noFill/>
          <a:ln w="9525">
            <a:noFill/>
          </a:ln>
        </p:spPr>
      </p:pic>
      <p:pic>
        <p:nvPicPr>
          <p:cNvPr id="29700" name="图片 5"/>
          <p:cNvPicPr>
            <a:picLocks noChangeAspect="1"/>
          </p:cNvPicPr>
          <p:nvPr/>
        </p:nvPicPr>
        <p:blipFill>
          <a:blip r:embed="rId2"/>
          <a:stretch>
            <a:fillRect/>
          </a:stretch>
        </p:blipFill>
        <p:spPr>
          <a:xfrm>
            <a:off x="4867275" y="4557713"/>
            <a:ext cx="3671888" cy="2057400"/>
          </a:xfrm>
          <a:prstGeom prst="rect">
            <a:avLst/>
          </a:prstGeom>
          <a:noFill/>
          <a:ln w="9525">
            <a:noFill/>
          </a:ln>
        </p:spPr>
      </p:pic>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标题 1"/>
          <p:cNvSpPr>
            <a:spLocks noGrp="1"/>
          </p:cNvSpPr>
          <p:nvPr>
            <p:ph type="title"/>
          </p:nvPr>
        </p:nvSpPr>
        <p:spPr/>
        <p:txBody>
          <a:bodyPr anchor="b" anchorCtr="0"/>
          <a:p>
            <a:endParaRPr lang="zh-CN" altLang="en-US"/>
          </a:p>
        </p:txBody>
      </p:sp>
      <p:sp>
        <p:nvSpPr>
          <p:cNvPr id="102402" name="内容占位符 1"/>
          <p:cNvSpPr>
            <a:spLocks noGrp="1"/>
          </p:cNvSpPr>
          <p:nvPr>
            <p:ph idx="1"/>
          </p:nvPr>
        </p:nvSpPr>
        <p:spPr/>
        <p:txBody>
          <a:bodyPr anchor="t" anchorCtr="0"/>
          <a:p>
            <a:r>
              <a:rPr lang="zh-CN" altLang="en-US"/>
              <a:t>FNN的前馈计算</a:t>
            </a:r>
            <a:endParaRPr lang="zh-CN" altLang="en-US"/>
          </a:p>
          <a:p>
            <a:pPr lvl="1" indent="-436245"/>
            <a:r>
              <a:rPr lang="zh-CN" altLang="en-US"/>
              <a:t>在FNN中，输入信号的传递方向是明确的，总是由前一层传向后一层，同层之间没有信号传递，也不存在反向信号传递。</a:t>
            </a:r>
            <a:endParaRPr lang="zh-CN" altLang="en-US"/>
          </a:p>
        </p:txBody>
      </p:sp>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标题 1"/>
          <p:cNvSpPr>
            <a:spLocks noGrp="1"/>
          </p:cNvSpPr>
          <p:nvPr>
            <p:ph type="title"/>
          </p:nvPr>
        </p:nvSpPr>
        <p:spPr/>
        <p:txBody>
          <a:bodyPr anchor="b" anchorCtr="0"/>
          <a:p>
            <a:endParaRPr lang="zh-CN" altLang="en-US"/>
          </a:p>
        </p:txBody>
      </p:sp>
      <p:sp>
        <p:nvSpPr>
          <p:cNvPr id="103426" name="内容占位符 1"/>
          <p:cNvSpPr>
            <a:spLocks noGrp="1"/>
          </p:cNvSpPr>
          <p:nvPr>
            <p:ph idx="1"/>
          </p:nvPr>
        </p:nvSpPr>
        <p:spPr/>
        <p:txBody>
          <a:bodyPr anchor="t" anchorCtr="0"/>
          <a:p>
            <a:r>
              <a:rPr lang="zh-CN" altLang="en-US"/>
              <a:t>FNN的前馈计算</a:t>
            </a:r>
            <a:endParaRPr lang="zh-CN" altLang="en-US"/>
          </a:p>
          <a:p>
            <a:pPr lvl="1" indent="-436245"/>
            <a:r>
              <a:rPr lang="zh-CN" altLang="en-US"/>
              <a:t>在FNN中，输入信号的传递方向是明确的，总是由前一层传向后一层，同层之间没有信号传递，也不存在反向信号传递。</a:t>
            </a:r>
            <a:endParaRPr lang="zh-CN" altLang="en-US"/>
          </a:p>
          <a:p>
            <a:pPr lvl="1" indent="-436245"/>
            <a:r>
              <a:rPr lang="zh-CN" altLang="en-US"/>
              <a:t>对于一个输入特征向量X，输入层根据权重将输入信号分配给第一个隐含层，第一个隐含层根据该信号计算每个神经元的激活“强度”，并传递给下一层，经过多层传递，逐渐把信息传递给输出层，最终求得输出结果。</a:t>
            </a:r>
            <a:endParaRPr lang="zh-CN" altLang="en-US"/>
          </a:p>
          <a:p>
            <a:pPr lvl="1" indent="-436245"/>
            <a:r>
              <a:rPr lang="zh-CN" altLang="en-US"/>
              <a:t>整个过程中，信号单向向前“馈送”，因此命名为前馈神经网络。</a:t>
            </a:r>
            <a:endParaRPr lang="zh-CN" altLang="en-US"/>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标题 1"/>
          <p:cNvSpPr>
            <a:spLocks noGrp="1"/>
          </p:cNvSpPr>
          <p:nvPr>
            <p:ph type="title"/>
          </p:nvPr>
        </p:nvSpPr>
        <p:spPr/>
        <p:txBody>
          <a:bodyPr anchor="b" anchorCtr="0"/>
          <a:p>
            <a:endParaRPr lang="zh-CN" altLang="en-US"/>
          </a:p>
        </p:txBody>
      </p:sp>
      <p:sp>
        <p:nvSpPr>
          <p:cNvPr id="104450" name="内容占位符 1"/>
          <p:cNvSpPr>
            <a:spLocks noGrp="1"/>
          </p:cNvSpPr>
          <p:nvPr>
            <p:ph idx="1"/>
          </p:nvPr>
        </p:nvSpPr>
        <p:spPr/>
        <p:txBody>
          <a:bodyPr anchor="t" anchorCtr="0"/>
          <a:p>
            <a:r>
              <a:rPr lang="zh-CN" altLang="en-US"/>
              <a:t>FNN的前馈计算</a:t>
            </a:r>
            <a:endParaRPr lang="zh-CN" altLang="en-US"/>
          </a:p>
          <a:p>
            <a:pPr lvl="1" indent="-436245"/>
            <a:r>
              <a:rPr lang="zh-CN" altLang="en-US"/>
              <a:t>在FNN中，输入信号的传递方向是明确的，总是由前一层传向后一层，同层之间没有信号传递，也不存在反向信号传递。</a:t>
            </a:r>
            <a:endParaRPr lang="zh-CN" altLang="en-US"/>
          </a:p>
          <a:p>
            <a:pPr lvl="1" indent="-436245"/>
            <a:r>
              <a:rPr lang="zh-CN" altLang="en-US"/>
              <a:t>对于一个输入特征向量X，输入层根据权重将输入信号分配给第一个隐含层，第一个隐含层根据该信号计算每个神经元的激活“强度”，并传递给下一层，经过多层传递，逐渐把信息传递给输出层，最终求得输出结果。</a:t>
            </a:r>
            <a:endParaRPr lang="zh-CN" altLang="en-US"/>
          </a:p>
          <a:p>
            <a:pPr lvl="1" indent="-436245"/>
            <a:r>
              <a:rPr lang="zh-CN" altLang="en-US"/>
              <a:t>整个过程中，信号单向向前“馈送”，因此命名为前馈神经网络。</a:t>
            </a:r>
            <a:endParaRPr lang="zh-CN" altLang="en-US"/>
          </a:p>
        </p:txBody>
      </p:sp>
      <p:pic>
        <p:nvPicPr>
          <p:cNvPr id="104451" name="图片 2"/>
          <p:cNvPicPr>
            <a:picLocks noChangeAspect="1"/>
          </p:cNvPicPr>
          <p:nvPr/>
        </p:nvPicPr>
        <p:blipFill>
          <a:blip r:embed="rId1"/>
          <a:stretch>
            <a:fillRect/>
          </a:stretch>
        </p:blipFill>
        <p:spPr>
          <a:xfrm>
            <a:off x="2095500" y="3467100"/>
            <a:ext cx="5295900" cy="2841625"/>
          </a:xfrm>
          <a:prstGeom prst="rect">
            <a:avLst/>
          </a:prstGeom>
          <a:noFill/>
          <a:ln w="9525">
            <a:noFill/>
          </a:ln>
        </p:spPr>
      </p:pic>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标题 1"/>
          <p:cNvSpPr>
            <a:spLocks noGrp="1"/>
          </p:cNvSpPr>
          <p:nvPr>
            <p:ph type="title"/>
          </p:nvPr>
        </p:nvSpPr>
        <p:spPr/>
        <p:txBody>
          <a:bodyPr anchor="b" anchorCtr="0"/>
          <a:p>
            <a:endParaRPr lang="zh-CN" altLang="en-US"/>
          </a:p>
        </p:txBody>
      </p:sp>
      <p:pic>
        <p:nvPicPr>
          <p:cNvPr id="105474" name="内容占位符 2"/>
          <p:cNvPicPr>
            <a:picLocks noGrp="1" noChangeAspect="1"/>
          </p:cNvPicPr>
          <p:nvPr>
            <p:ph idx="1"/>
          </p:nvPr>
        </p:nvPicPr>
        <p:blipFill>
          <a:blip r:embed="rId1"/>
          <a:stretch>
            <a:fillRect/>
          </a:stretch>
        </p:blipFill>
        <p:spPr>
          <a:xfrm>
            <a:off x="258763" y="949325"/>
            <a:ext cx="8709025" cy="3051175"/>
          </a:xfrm>
        </p:spPr>
      </p:pic>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标题 1"/>
          <p:cNvSpPr>
            <a:spLocks noGrp="1"/>
          </p:cNvSpPr>
          <p:nvPr>
            <p:ph type="title"/>
          </p:nvPr>
        </p:nvSpPr>
        <p:spPr/>
        <p:txBody>
          <a:bodyPr anchor="b" anchorCtr="0"/>
          <a:p>
            <a:endParaRPr lang="zh-CN" altLang="en-US"/>
          </a:p>
        </p:txBody>
      </p:sp>
      <p:pic>
        <p:nvPicPr>
          <p:cNvPr id="106498" name="内容占位符 2"/>
          <p:cNvPicPr>
            <a:picLocks noGrp="1" noChangeAspect="1"/>
          </p:cNvPicPr>
          <p:nvPr>
            <p:ph idx="1"/>
          </p:nvPr>
        </p:nvPicPr>
        <p:blipFill>
          <a:blip r:embed="rId1"/>
          <a:stretch>
            <a:fillRect/>
          </a:stretch>
        </p:blipFill>
        <p:spPr>
          <a:xfrm>
            <a:off x="258763" y="949325"/>
            <a:ext cx="8709025" cy="3051175"/>
          </a:xfrm>
        </p:spPr>
      </p:pic>
      <p:pic>
        <p:nvPicPr>
          <p:cNvPr id="106499" name="图片 1"/>
          <p:cNvPicPr>
            <a:picLocks noChangeAspect="1"/>
          </p:cNvPicPr>
          <p:nvPr/>
        </p:nvPicPr>
        <p:blipFill>
          <a:blip r:embed="rId2"/>
          <a:stretch>
            <a:fillRect/>
          </a:stretch>
        </p:blipFill>
        <p:spPr>
          <a:xfrm>
            <a:off x="258763" y="4197350"/>
            <a:ext cx="8777287" cy="1212850"/>
          </a:xfrm>
          <a:prstGeom prst="rect">
            <a:avLst/>
          </a:prstGeom>
          <a:noFill/>
          <a:ln w="9525">
            <a:noFill/>
          </a:ln>
        </p:spPr>
      </p:pic>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标题 1"/>
          <p:cNvSpPr>
            <a:spLocks noGrp="1"/>
          </p:cNvSpPr>
          <p:nvPr>
            <p:ph type="title"/>
          </p:nvPr>
        </p:nvSpPr>
        <p:spPr/>
        <p:txBody>
          <a:bodyPr anchor="b" anchorCtr="0"/>
          <a:p>
            <a:endParaRPr lang="zh-CN" altLang="en-US"/>
          </a:p>
        </p:txBody>
      </p:sp>
      <p:pic>
        <p:nvPicPr>
          <p:cNvPr id="107522" name="内容占位符 2"/>
          <p:cNvPicPr>
            <a:picLocks noGrp="1" noChangeAspect="1"/>
          </p:cNvPicPr>
          <p:nvPr>
            <p:ph idx="1"/>
          </p:nvPr>
        </p:nvPicPr>
        <p:blipFill>
          <a:blip r:embed="rId1"/>
          <a:stretch>
            <a:fillRect/>
          </a:stretch>
        </p:blipFill>
        <p:spPr>
          <a:xfrm>
            <a:off x="142875" y="1274763"/>
            <a:ext cx="8761413" cy="4765675"/>
          </a:xfrm>
        </p:spPr>
      </p:pic>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标题 1"/>
          <p:cNvSpPr>
            <a:spLocks noGrp="1"/>
          </p:cNvSpPr>
          <p:nvPr>
            <p:ph type="title"/>
          </p:nvPr>
        </p:nvSpPr>
        <p:spPr/>
        <p:txBody>
          <a:bodyPr anchor="b" anchorCtr="0"/>
          <a:p>
            <a:endParaRPr lang="zh-CN" altLang="en-US"/>
          </a:p>
        </p:txBody>
      </p:sp>
      <p:pic>
        <p:nvPicPr>
          <p:cNvPr id="108546" name="内容占位符 2"/>
          <p:cNvPicPr>
            <a:picLocks noGrp="1" noChangeAspect="1"/>
          </p:cNvPicPr>
          <p:nvPr>
            <p:ph idx="1"/>
          </p:nvPr>
        </p:nvPicPr>
        <p:blipFill>
          <a:blip r:embed="rId1"/>
          <a:stretch>
            <a:fillRect/>
          </a:stretch>
        </p:blipFill>
        <p:spPr>
          <a:xfrm>
            <a:off x="0" y="1200150"/>
            <a:ext cx="9045575" cy="4986338"/>
          </a:xfrm>
        </p:spPr>
      </p:pic>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标题 1"/>
          <p:cNvSpPr>
            <a:spLocks noGrp="1"/>
          </p:cNvSpPr>
          <p:nvPr>
            <p:ph type="title"/>
          </p:nvPr>
        </p:nvSpPr>
        <p:spPr/>
        <p:txBody>
          <a:bodyPr anchor="b" anchorCtr="0"/>
          <a:p>
            <a:endParaRPr lang="zh-CN" altLang="en-US"/>
          </a:p>
        </p:txBody>
      </p:sp>
      <p:pic>
        <p:nvPicPr>
          <p:cNvPr id="109570" name="内容占位符 2"/>
          <p:cNvPicPr>
            <a:picLocks noGrp="1" noChangeAspect="1"/>
          </p:cNvPicPr>
          <p:nvPr>
            <p:ph idx="1"/>
          </p:nvPr>
        </p:nvPicPr>
        <p:blipFill>
          <a:blip r:embed="rId1"/>
          <a:stretch>
            <a:fillRect/>
          </a:stretch>
        </p:blipFill>
        <p:spPr>
          <a:xfrm>
            <a:off x="112713" y="1069975"/>
            <a:ext cx="8937625" cy="5089525"/>
          </a:xfrm>
        </p:spPr>
      </p:pic>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标题 1"/>
          <p:cNvSpPr>
            <a:spLocks noGrp="1"/>
          </p:cNvSpPr>
          <p:nvPr>
            <p:ph type="title"/>
          </p:nvPr>
        </p:nvSpPr>
        <p:spPr/>
        <p:txBody>
          <a:bodyPr anchor="b" anchorCtr="0"/>
          <a:p>
            <a:endParaRPr lang="zh-CN" altLang="en-US"/>
          </a:p>
        </p:txBody>
      </p:sp>
      <p:pic>
        <p:nvPicPr>
          <p:cNvPr id="110594" name="内容占位符 2"/>
          <p:cNvPicPr>
            <a:picLocks noGrp="1" noChangeAspect="1"/>
          </p:cNvPicPr>
          <p:nvPr>
            <p:ph idx="1"/>
          </p:nvPr>
        </p:nvPicPr>
        <p:blipFill>
          <a:blip r:embed="rId1"/>
          <a:stretch>
            <a:fillRect/>
          </a:stretch>
        </p:blipFill>
        <p:spPr>
          <a:xfrm>
            <a:off x="130175" y="1236663"/>
            <a:ext cx="8883650" cy="5092700"/>
          </a:xfrm>
        </p:spPr>
      </p:pic>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标题 1"/>
          <p:cNvSpPr>
            <a:spLocks noGrp="1"/>
          </p:cNvSpPr>
          <p:nvPr>
            <p:ph type="title"/>
          </p:nvPr>
        </p:nvSpPr>
        <p:spPr/>
        <p:txBody>
          <a:bodyPr anchor="b" anchorCtr="0"/>
          <a:p>
            <a:endParaRPr lang="zh-CN" altLang="en-US"/>
          </a:p>
        </p:txBody>
      </p:sp>
      <p:sp>
        <p:nvSpPr>
          <p:cNvPr id="111618" name="内容占位符 1"/>
          <p:cNvSpPr>
            <a:spLocks noGrp="1"/>
          </p:cNvSpPr>
          <p:nvPr>
            <p:ph idx="1"/>
          </p:nvPr>
        </p:nvSpPr>
        <p:spPr/>
        <p:txBody>
          <a:bodyPr anchor="t" anchorCtr="0"/>
          <a:p>
            <a:r>
              <a:rPr lang="zh-CN" altLang="en-US" sz="2400"/>
              <a:t>– 这里，对隐含层神经元 误差E的估计，就成了BP算法的核心</a:t>
            </a:r>
            <a:endParaRPr lang="zh-CN" altLang="en-US" sz="2400"/>
          </a:p>
          <a:p>
            <a:r>
              <a:rPr lang="zh-CN" altLang="en-US" sz="2400"/>
              <a:t>– BP算法将输出层的              信号定义为 δ，</a:t>
            </a:r>
            <a:endParaRPr lang="zh-CN" altLang="en-US" sz="2400"/>
          </a:p>
          <a:p>
            <a:r>
              <a:rPr lang="zh-CN" altLang="en-US" sz="2400"/>
              <a:t>– 然后令             作为倒数第二层神经元的误差信号 E</a:t>
            </a:r>
            <a:endParaRPr lang="zh-CN" altLang="en-US" sz="2400"/>
          </a:p>
          <a:p>
            <a:r>
              <a:rPr lang="zh-CN" altLang="en-US" sz="2400"/>
              <a:t>– 有了这个估计的E，BP算法就可以根据刚才的计算方式，计算隐含层神经元的权重调整量。</a:t>
            </a:r>
            <a:endParaRPr lang="zh-CN" altLang="en-US" sz="2400"/>
          </a:p>
          <a:p>
            <a:r>
              <a:rPr lang="zh-CN" altLang="en-US" sz="2400"/>
              <a:t>– 而且，在计算过程中，还可以继续算出当前层的δ信号，将误差继续向前一层传播。</a:t>
            </a:r>
            <a:endParaRPr lang="zh-CN" altLang="en-US" sz="2400"/>
          </a:p>
          <a:p>
            <a:r>
              <a:rPr lang="zh-CN" altLang="en-US" sz="2400"/>
              <a:t>– 误差的“反向传播”</a:t>
            </a:r>
            <a:endParaRPr lang="zh-CN" altLang="en-US" sz="2400"/>
          </a:p>
        </p:txBody>
      </p:sp>
      <p:pic>
        <p:nvPicPr>
          <p:cNvPr id="111619" name="图片 2"/>
          <p:cNvPicPr>
            <a:picLocks noChangeAspect="1"/>
          </p:cNvPicPr>
          <p:nvPr/>
        </p:nvPicPr>
        <p:blipFill>
          <a:blip r:embed="rId1"/>
          <a:stretch>
            <a:fillRect/>
          </a:stretch>
        </p:blipFill>
        <p:spPr>
          <a:xfrm>
            <a:off x="3690938" y="1912938"/>
            <a:ext cx="1122362" cy="423862"/>
          </a:xfrm>
          <a:prstGeom prst="rect">
            <a:avLst/>
          </a:prstGeom>
          <a:noFill/>
          <a:ln w="9525">
            <a:noFill/>
          </a:ln>
        </p:spPr>
      </p:pic>
      <p:pic>
        <p:nvPicPr>
          <p:cNvPr id="111620" name="图片 3"/>
          <p:cNvPicPr>
            <a:picLocks noChangeAspect="1"/>
          </p:cNvPicPr>
          <p:nvPr/>
        </p:nvPicPr>
        <p:blipFill>
          <a:blip r:embed="rId2"/>
          <a:stretch>
            <a:fillRect/>
          </a:stretch>
        </p:blipFill>
        <p:spPr>
          <a:xfrm rot="-10800000" flipV="1">
            <a:off x="2032000" y="2459038"/>
            <a:ext cx="1012825" cy="398462"/>
          </a:xfrm>
          <a:prstGeom prst="rect">
            <a:avLst/>
          </a:prstGeom>
          <a:noFill/>
          <a:ln w="9525">
            <a:noFill/>
          </a:ln>
        </p:spPr>
      </p:pic>
      <p:pic>
        <p:nvPicPr>
          <p:cNvPr id="111621" name="图片 4"/>
          <p:cNvPicPr>
            <a:picLocks noChangeAspect="1"/>
          </p:cNvPicPr>
          <p:nvPr/>
        </p:nvPicPr>
        <p:blipFill>
          <a:blip r:embed="rId3"/>
          <a:stretch>
            <a:fillRect/>
          </a:stretch>
        </p:blipFill>
        <p:spPr>
          <a:xfrm>
            <a:off x="4143375" y="4584700"/>
            <a:ext cx="5000625" cy="2066925"/>
          </a:xfrm>
          <a:prstGeom prst="rect">
            <a:avLst/>
          </a:prstGeom>
          <a:noFill/>
          <a:ln w="9525">
            <a:noFill/>
          </a:ln>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30722"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8.1.1  </a:t>
            </a:r>
            <a:r>
              <a:rPr lang="zh-CN" altLang="en-US" sz="3600" b="0" dirty="0">
                <a:latin typeface="Times New Roman" panose="02020603050405020304" pitchFamily="18" charset="0"/>
                <a:ea typeface="黑体" panose="02010609060101010101" pitchFamily="2" charset="-122"/>
              </a:rPr>
              <a:t>生物神经元的结构</a:t>
            </a:r>
            <a:endParaRPr lang="zh-CN" altLang="en-US" sz="3600" b="0" dirty="0">
              <a:latin typeface="Times New Roman" panose="02020603050405020304" pitchFamily="18" charset="0"/>
              <a:ea typeface="黑体" panose="02010609060101010101" pitchFamily="2" charset="-122"/>
            </a:endParaRPr>
          </a:p>
        </p:txBody>
      </p:sp>
      <p:sp>
        <p:nvSpPr>
          <p:cNvPr id="185348" name="Rectangle 4"/>
          <p:cNvSpPr/>
          <p:nvPr/>
        </p:nvSpPr>
        <p:spPr>
          <a:xfrm>
            <a:off x="228600" y="1143000"/>
            <a:ext cx="8642350" cy="3048000"/>
          </a:xfrm>
          <a:prstGeom prst="rect">
            <a:avLst/>
          </a:prstGeom>
          <a:gradFill rotWithShape="1">
            <a:gsLst>
              <a:gs pos="0">
                <a:srgbClr val="00FFFF"/>
              </a:gs>
              <a:gs pos="100000">
                <a:schemeClr val="bg1"/>
              </a:gs>
            </a:gsLst>
            <a:path path="rect">
              <a:fillToRect l="100000" t="100000"/>
            </a:path>
            <a:tileRect/>
          </a:gradFill>
          <a:ln w="9525" cap="flat" cmpd="sng">
            <a:solidFill>
              <a:srgbClr val="808080"/>
            </a:solidFill>
            <a:prstDash val="solid"/>
            <a:miter/>
            <a:headEnd type="none" w="med" len="med"/>
            <a:tailEnd type="none" w="med" len="med"/>
          </a:ln>
        </p:spPr>
        <p:txBody>
          <a:bodyPr anchor="t" anchorCtr="0"/>
          <a:p>
            <a:pPr marL="262255" indent="-262255">
              <a:lnSpc>
                <a:spcPct val="120000"/>
              </a:lnSpc>
              <a:spcBef>
                <a:spcPct val="30000"/>
              </a:spcBef>
              <a:buClr>
                <a:schemeClr val="accent2"/>
              </a:buClr>
              <a:buSzPct val="60000"/>
              <a:buFont typeface="Wingdings" panose="05000000000000000000" pitchFamily="2" charset="2"/>
              <a:buChar char="n"/>
            </a:pPr>
            <a:r>
              <a:rPr lang="en-US" altLang="zh-CN" sz="2600" b="1" dirty="0">
                <a:latin typeface="Times New Roman" panose="02020603050405020304" pitchFamily="18"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工作状态：</a:t>
            </a:r>
            <a:endParaRPr lang="zh-CN" altLang="en-US" sz="2600" b="1" dirty="0">
              <a:latin typeface="Times New Roman" panose="02020603050405020304" pitchFamily="18" charset="0"/>
              <a:ea typeface="宋体" panose="02010600030101010101" pitchFamily="2" charset="-122"/>
            </a:endParaRPr>
          </a:p>
          <a:p>
            <a:pPr marL="262255" indent="-262255">
              <a:lnSpc>
                <a:spcPct val="120000"/>
              </a:lnSpc>
              <a:spcBef>
                <a:spcPct val="30000"/>
              </a:spcBef>
              <a:buClr>
                <a:srgbClr val="0000FF"/>
              </a:buClr>
              <a:buSzPct val="60000"/>
              <a:buFont typeface="Wingdings" panose="05000000000000000000" pitchFamily="2" charset="2"/>
              <a:buChar char="l"/>
            </a:pPr>
            <a:r>
              <a:rPr lang="zh-CN" altLang="en-US" sz="2600" b="1" dirty="0">
                <a:latin typeface="Arial" panose="020B0604020202020204" pitchFamily="34" charset="0"/>
                <a:ea typeface="宋体" panose="02010600030101010101" pitchFamily="2" charset="-122"/>
              </a:rPr>
              <a:t> </a:t>
            </a:r>
            <a:r>
              <a:rPr lang="zh-CN" altLang="en-US" sz="2600" b="1" dirty="0">
                <a:solidFill>
                  <a:srgbClr val="0000CC"/>
                </a:solidFill>
                <a:latin typeface="Arial" panose="020B0604020202020204" pitchFamily="34" charset="0"/>
                <a:ea typeface="宋体" panose="02010600030101010101" pitchFamily="2" charset="-122"/>
              </a:rPr>
              <a:t>兴奋状态</a:t>
            </a:r>
            <a:r>
              <a:rPr lang="zh-CN" altLang="en-US" sz="2600" b="1" dirty="0">
                <a:latin typeface="Arial" panose="020B0604020202020204" pitchFamily="34" charset="0"/>
                <a:ea typeface="宋体" panose="02010600030101010101" pitchFamily="2" charset="-122"/>
              </a:rPr>
              <a:t>：细胞膜电位 </a:t>
            </a:r>
            <a:r>
              <a:rPr lang="en-US" altLang="zh-CN" sz="2600" b="1" dirty="0">
                <a:solidFill>
                  <a:schemeClr val="accent2"/>
                </a:solidFill>
                <a:latin typeface="Arial" panose="020B0604020202020204" pitchFamily="34" charset="0"/>
                <a:ea typeface="宋体" panose="02010600030101010101" pitchFamily="2" charset="-122"/>
              </a:rPr>
              <a:t>&gt;</a:t>
            </a:r>
            <a:r>
              <a:rPr lang="en-US" altLang="zh-CN" sz="2600" b="1" dirty="0">
                <a:latin typeface="Arial" panose="020B0604020202020204" pitchFamily="34" charset="0"/>
                <a:ea typeface="宋体" panose="02010600030101010101" pitchFamily="2" charset="-122"/>
              </a:rPr>
              <a:t> </a:t>
            </a:r>
            <a:r>
              <a:rPr lang="zh-CN" altLang="en-US" sz="2600" b="1" dirty="0">
                <a:latin typeface="Arial" panose="020B0604020202020204" pitchFamily="34" charset="0"/>
                <a:ea typeface="宋体" panose="02010600030101010101" pitchFamily="2" charset="-122"/>
              </a:rPr>
              <a:t>动作电位的阈值 </a:t>
            </a:r>
            <a:r>
              <a:rPr lang="zh-CN" altLang="en-US" sz="2600" b="1" dirty="0">
                <a:solidFill>
                  <a:schemeClr val="accent2"/>
                </a:solidFill>
                <a:latin typeface="Arial" panose="020B0604020202020204" pitchFamily="34" charset="0"/>
                <a:ea typeface="宋体" panose="02010600030101010101" pitchFamily="2" charset="-122"/>
              </a:rPr>
              <a:t>→</a:t>
            </a:r>
            <a:r>
              <a:rPr lang="zh-CN" altLang="en-US" sz="2600" b="1" dirty="0">
                <a:latin typeface="Arial" panose="020B0604020202020204" pitchFamily="34" charset="0"/>
                <a:ea typeface="宋体" panose="02010600030101010101" pitchFamily="2" charset="-122"/>
              </a:rPr>
              <a:t> 神经冲动</a:t>
            </a:r>
            <a:r>
              <a:rPr lang="zh-CN" altLang="en-US" sz="2600" dirty="0">
                <a:latin typeface="Arial" panose="020B0604020202020204" pitchFamily="34" charset="0"/>
                <a:ea typeface="宋体" panose="02010600030101010101" pitchFamily="2" charset="-122"/>
              </a:rPr>
              <a:t>  </a:t>
            </a:r>
            <a:endParaRPr lang="zh-CN" altLang="en-US" sz="2600" b="1" dirty="0">
              <a:latin typeface="Times New Roman" panose="02020603050405020304" pitchFamily="18" charset="0"/>
              <a:ea typeface="宋体" panose="02010600030101010101" pitchFamily="2" charset="-122"/>
            </a:endParaRPr>
          </a:p>
          <a:p>
            <a:pPr marL="262255" indent="-262255">
              <a:lnSpc>
                <a:spcPct val="120000"/>
              </a:lnSpc>
              <a:spcBef>
                <a:spcPct val="30000"/>
              </a:spcBef>
              <a:buClr>
                <a:srgbClr val="0000FF"/>
              </a:buClr>
              <a:buSzPct val="60000"/>
              <a:buFont typeface="Wingdings" panose="05000000000000000000" pitchFamily="2" charset="2"/>
              <a:buChar char="l"/>
            </a:pPr>
            <a:r>
              <a:rPr lang="zh-CN" altLang="en-US" sz="2600" b="1" dirty="0">
                <a:latin typeface="Times New Roman" panose="02020603050405020304" pitchFamily="18" charset="0"/>
                <a:ea typeface="宋体" panose="02010600030101010101" pitchFamily="2" charset="-122"/>
              </a:rPr>
              <a:t> </a:t>
            </a:r>
            <a:r>
              <a:rPr lang="zh-CN" altLang="en-US" sz="2600" b="1" dirty="0">
                <a:solidFill>
                  <a:srgbClr val="0000CC"/>
                </a:solidFill>
                <a:latin typeface="Times New Roman" panose="02020603050405020304" pitchFamily="18" charset="0"/>
                <a:ea typeface="宋体" panose="02010600030101010101" pitchFamily="2" charset="-122"/>
              </a:rPr>
              <a:t>抑制状态</a:t>
            </a:r>
            <a:r>
              <a:rPr lang="zh-CN" altLang="en-US" sz="2600" b="1" dirty="0">
                <a:latin typeface="Times New Roman" panose="02020603050405020304" pitchFamily="18" charset="0"/>
                <a:ea typeface="宋体" panose="02010600030101010101" pitchFamily="2" charset="-122"/>
              </a:rPr>
              <a:t>：</a:t>
            </a:r>
            <a:r>
              <a:rPr lang="zh-CN" altLang="en-US" sz="2600" b="1" dirty="0">
                <a:latin typeface="Arial" panose="020B0604020202020204" pitchFamily="34" charset="0"/>
                <a:ea typeface="宋体" panose="02010600030101010101" pitchFamily="2" charset="-122"/>
              </a:rPr>
              <a:t>细胞膜电位 </a:t>
            </a:r>
            <a:r>
              <a:rPr lang="en-US" altLang="zh-CN" sz="2600" b="1" dirty="0">
                <a:solidFill>
                  <a:schemeClr val="accent2"/>
                </a:solidFill>
                <a:latin typeface="Arial" panose="020B0604020202020204" pitchFamily="34" charset="0"/>
                <a:ea typeface="宋体" panose="02010600030101010101" pitchFamily="2" charset="-122"/>
              </a:rPr>
              <a:t>&lt; </a:t>
            </a:r>
            <a:r>
              <a:rPr lang="zh-CN" altLang="en-US" sz="2600" b="1" dirty="0">
                <a:latin typeface="Arial" panose="020B0604020202020204" pitchFamily="34" charset="0"/>
                <a:ea typeface="宋体" panose="02010600030101010101" pitchFamily="2" charset="-122"/>
              </a:rPr>
              <a:t>动作电位的阈值 </a:t>
            </a:r>
            <a:endParaRPr lang="zh-CN" altLang="en-US" sz="2600" b="1" dirty="0">
              <a:latin typeface="Times New Roman" panose="02020603050405020304" pitchFamily="18" charset="0"/>
              <a:ea typeface="宋体" panose="02010600030101010101" pitchFamily="2" charset="-122"/>
            </a:endParaRPr>
          </a:p>
          <a:p>
            <a:pPr marL="262255" indent="-262255">
              <a:lnSpc>
                <a:spcPct val="120000"/>
              </a:lnSpc>
              <a:spcBef>
                <a:spcPct val="30000"/>
              </a:spcBef>
              <a:buClr>
                <a:schemeClr val="accent2"/>
              </a:buClr>
              <a:buSzPct val="60000"/>
              <a:buFont typeface="Wingdings" panose="05000000000000000000" pitchFamily="2" charset="2"/>
              <a:buChar char="n"/>
            </a:pPr>
            <a:r>
              <a:rPr lang="zh-CN" altLang="en-US" sz="2600" b="1" dirty="0">
                <a:latin typeface="Times New Roman" panose="02020603050405020304" pitchFamily="18" charset="0"/>
                <a:ea typeface="宋体" panose="02010600030101010101" pitchFamily="2" charset="-122"/>
              </a:rPr>
              <a:t> 学习与遗忘：</a:t>
            </a:r>
            <a:r>
              <a:rPr lang="zh-CN" altLang="en-US" sz="2600" b="1" dirty="0">
                <a:latin typeface="Arial" panose="020B0604020202020204" pitchFamily="34" charset="0"/>
                <a:ea typeface="宋体" panose="02010600030101010101" pitchFamily="2" charset="-122"/>
              </a:rPr>
              <a:t>由于神经元结构的可塑性，突触的传递作用可增强和减弱</a:t>
            </a:r>
            <a:r>
              <a:rPr lang="zh-CN" altLang="en-US" sz="2600" dirty="0">
                <a:latin typeface="Arial" panose="020B0604020202020204" pitchFamily="34" charset="0"/>
                <a:ea typeface="宋体" panose="02010600030101010101" pitchFamily="2" charset="-122"/>
              </a:rPr>
              <a:t> </a:t>
            </a:r>
            <a:r>
              <a:rPr lang="zh-CN" altLang="en-US" sz="2600" b="1" dirty="0">
                <a:latin typeface="Times New Roman" panose="02020603050405020304" pitchFamily="18" charset="0"/>
                <a:ea typeface="宋体" panose="02010600030101010101" pitchFamily="2" charset="-122"/>
              </a:rPr>
              <a:t>。</a:t>
            </a:r>
            <a:endParaRPr lang="zh-CN" altLang="en-US" sz="2600" b="1" dirty="0">
              <a:latin typeface="Times New Roman" panose="02020603050405020304" pitchFamily="18" charset="0"/>
              <a:ea typeface="宋体" panose="02010600030101010101" pitchFamily="2" charset="-122"/>
            </a:endParaRPr>
          </a:p>
        </p:txBody>
      </p:sp>
    </p:spTree>
  </p:cSld>
  <p:clrMapOvr>
    <a:masterClrMapping/>
  </p:clrMapOvr>
  <p:transition advTm="8548">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标题 1"/>
          <p:cNvSpPr>
            <a:spLocks noGrp="1"/>
          </p:cNvSpPr>
          <p:nvPr>
            <p:ph type="title"/>
          </p:nvPr>
        </p:nvSpPr>
        <p:spPr/>
        <p:txBody>
          <a:bodyPr anchor="b" anchorCtr="0"/>
          <a:p>
            <a:endParaRPr lang="zh-CN" altLang="en-US"/>
          </a:p>
        </p:txBody>
      </p:sp>
      <p:pic>
        <p:nvPicPr>
          <p:cNvPr id="112642" name="内容占位符 2"/>
          <p:cNvPicPr>
            <a:picLocks noGrp="1" noChangeAspect="1"/>
          </p:cNvPicPr>
          <p:nvPr>
            <p:ph idx="1"/>
          </p:nvPr>
        </p:nvPicPr>
        <p:blipFill>
          <a:blip r:embed="rId1"/>
          <a:stretch>
            <a:fillRect/>
          </a:stretch>
        </p:blipFill>
        <p:spPr>
          <a:xfrm>
            <a:off x="55563" y="1076325"/>
            <a:ext cx="9001125" cy="5029200"/>
          </a:xfrm>
        </p:spPr>
      </p:pic>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标题 1"/>
          <p:cNvSpPr>
            <a:spLocks noGrp="1"/>
          </p:cNvSpPr>
          <p:nvPr>
            <p:ph type="title"/>
          </p:nvPr>
        </p:nvSpPr>
        <p:spPr/>
        <p:txBody>
          <a:bodyPr anchor="b" anchorCtr="0"/>
          <a:p>
            <a:endParaRPr lang="zh-CN" altLang="en-US"/>
          </a:p>
        </p:txBody>
      </p:sp>
      <p:pic>
        <p:nvPicPr>
          <p:cNvPr id="114690" name="内容占位符 2"/>
          <p:cNvPicPr>
            <a:picLocks noGrp="1" noChangeAspect="1"/>
          </p:cNvPicPr>
          <p:nvPr>
            <p:ph idx="1"/>
          </p:nvPr>
        </p:nvPicPr>
        <p:blipFill>
          <a:blip r:embed="rId1"/>
          <a:stretch>
            <a:fillRect/>
          </a:stretch>
        </p:blipFill>
        <p:spPr>
          <a:xfrm>
            <a:off x="76200" y="1289050"/>
            <a:ext cx="9007475" cy="4406900"/>
          </a:xfrm>
        </p:spPr>
      </p:pic>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标题 1"/>
          <p:cNvSpPr>
            <a:spLocks noGrp="1"/>
          </p:cNvSpPr>
          <p:nvPr>
            <p:ph type="title"/>
          </p:nvPr>
        </p:nvSpPr>
        <p:spPr/>
        <p:txBody>
          <a:bodyPr anchor="b" anchorCtr="0"/>
          <a:p>
            <a:endParaRPr lang="zh-CN" altLang="en-US"/>
          </a:p>
        </p:txBody>
      </p:sp>
      <p:pic>
        <p:nvPicPr>
          <p:cNvPr id="115714" name="内容占位符 2"/>
          <p:cNvPicPr>
            <a:picLocks noGrp="1" noChangeAspect="1"/>
          </p:cNvPicPr>
          <p:nvPr>
            <p:ph idx="1"/>
          </p:nvPr>
        </p:nvPicPr>
        <p:blipFill>
          <a:blip r:embed="rId1"/>
          <a:stretch>
            <a:fillRect/>
          </a:stretch>
        </p:blipFill>
        <p:spPr>
          <a:xfrm>
            <a:off x="234950" y="1574800"/>
            <a:ext cx="8586788" cy="4195763"/>
          </a:xfrm>
        </p:spPr>
      </p:pic>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标题 1"/>
          <p:cNvSpPr>
            <a:spLocks noGrp="1"/>
          </p:cNvSpPr>
          <p:nvPr>
            <p:ph type="title"/>
          </p:nvPr>
        </p:nvSpPr>
        <p:spPr/>
        <p:txBody>
          <a:bodyPr anchor="b" anchorCtr="0"/>
          <a:p>
            <a:endParaRPr lang="zh-CN" altLang="en-US"/>
          </a:p>
        </p:txBody>
      </p:sp>
      <p:pic>
        <p:nvPicPr>
          <p:cNvPr id="116738" name="内容占位符 2"/>
          <p:cNvPicPr>
            <a:picLocks noGrp="1" noChangeAspect="1"/>
          </p:cNvPicPr>
          <p:nvPr>
            <p:ph idx="1"/>
          </p:nvPr>
        </p:nvPicPr>
        <p:blipFill>
          <a:blip r:embed="rId1"/>
          <a:stretch>
            <a:fillRect/>
          </a:stretch>
        </p:blipFill>
        <p:spPr>
          <a:xfrm>
            <a:off x="100013" y="992188"/>
            <a:ext cx="8875712" cy="5145087"/>
          </a:xfrm>
        </p:spPr>
      </p:pic>
      <p:pic>
        <p:nvPicPr>
          <p:cNvPr id="2" name="图片 1"/>
          <p:cNvPicPr>
            <a:picLocks noChangeAspect="1"/>
          </p:cNvPicPr>
          <p:nvPr>
            <p:custDataLst>
              <p:tags r:id="rId2"/>
            </p:custDataLst>
          </p:nvPr>
        </p:nvPicPr>
        <p:blipFill>
          <a:blip r:embed="rId3"/>
          <a:stretch>
            <a:fillRect/>
          </a:stretch>
        </p:blipFill>
        <p:spPr>
          <a:xfrm>
            <a:off x="5105400" y="1066800"/>
            <a:ext cx="3676650" cy="666750"/>
          </a:xfrm>
          <a:prstGeom prst="rect">
            <a:avLst/>
          </a:prstGeom>
        </p:spPr>
      </p:pic>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标题 1"/>
          <p:cNvSpPr>
            <a:spLocks noGrp="1"/>
          </p:cNvSpPr>
          <p:nvPr>
            <p:ph type="title"/>
          </p:nvPr>
        </p:nvSpPr>
        <p:spPr/>
        <p:txBody>
          <a:bodyPr anchor="b" anchorCtr="0"/>
          <a:p>
            <a:endParaRPr lang="zh-CN" altLang="en-US"/>
          </a:p>
        </p:txBody>
      </p:sp>
      <p:pic>
        <p:nvPicPr>
          <p:cNvPr id="117762" name="内容占位符 2"/>
          <p:cNvPicPr>
            <a:picLocks noGrp="1" noChangeAspect="1"/>
          </p:cNvPicPr>
          <p:nvPr>
            <p:ph idx="1"/>
          </p:nvPr>
        </p:nvPicPr>
        <p:blipFill>
          <a:blip r:embed="rId1"/>
          <a:stretch>
            <a:fillRect/>
          </a:stretch>
        </p:blipFill>
        <p:spPr>
          <a:xfrm>
            <a:off x="104775" y="893763"/>
            <a:ext cx="8934450" cy="5783262"/>
          </a:xfrm>
        </p:spPr>
      </p:pic>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标题 1"/>
          <p:cNvSpPr>
            <a:spLocks noGrp="1"/>
          </p:cNvSpPr>
          <p:nvPr>
            <p:ph type="title"/>
          </p:nvPr>
        </p:nvSpPr>
        <p:spPr/>
        <p:txBody>
          <a:bodyPr anchor="b" anchorCtr="0"/>
          <a:p>
            <a:endParaRPr lang="zh-CN" altLang="en-US"/>
          </a:p>
        </p:txBody>
      </p:sp>
      <p:pic>
        <p:nvPicPr>
          <p:cNvPr id="118786" name="内容占位符 2"/>
          <p:cNvPicPr>
            <a:picLocks noGrp="1" noChangeAspect="1"/>
          </p:cNvPicPr>
          <p:nvPr>
            <p:ph idx="1"/>
          </p:nvPr>
        </p:nvPicPr>
        <p:blipFill>
          <a:blip r:embed="rId1"/>
          <a:stretch>
            <a:fillRect/>
          </a:stretch>
        </p:blipFill>
        <p:spPr>
          <a:xfrm>
            <a:off x="58738" y="1069975"/>
            <a:ext cx="9009062" cy="5003800"/>
          </a:xfrm>
        </p:spPr>
      </p:pic>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标题 1"/>
          <p:cNvSpPr>
            <a:spLocks noGrp="1"/>
          </p:cNvSpPr>
          <p:nvPr>
            <p:ph type="title"/>
          </p:nvPr>
        </p:nvSpPr>
        <p:spPr/>
        <p:txBody>
          <a:bodyPr anchor="b" anchorCtr="0"/>
          <a:p>
            <a:endParaRPr lang="zh-CN" altLang="en-US"/>
          </a:p>
        </p:txBody>
      </p:sp>
      <p:pic>
        <p:nvPicPr>
          <p:cNvPr id="120834" name="内容占位符 2"/>
          <p:cNvPicPr>
            <a:picLocks noGrp="1" noChangeAspect="1"/>
          </p:cNvPicPr>
          <p:nvPr>
            <p:ph idx="1"/>
          </p:nvPr>
        </p:nvPicPr>
        <p:blipFill>
          <a:blip r:embed="rId1"/>
          <a:stretch>
            <a:fillRect/>
          </a:stretch>
        </p:blipFill>
        <p:spPr>
          <a:xfrm>
            <a:off x="168275" y="1287463"/>
            <a:ext cx="8807450" cy="4911725"/>
          </a:xfrm>
        </p:spPr>
      </p:pic>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标题 1"/>
          <p:cNvSpPr>
            <a:spLocks noGrp="1"/>
          </p:cNvSpPr>
          <p:nvPr>
            <p:ph type="title"/>
          </p:nvPr>
        </p:nvSpPr>
        <p:spPr/>
        <p:txBody>
          <a:bodyPr anchor="b" anchorCtr="0"/>
          <a:p>
            <a:endParaRPr lang="zh-CN" altLang="en-US"/>
          </a:p>
        </p:txBody>
      </p:sp>
      <p:pic>
        <p:nvPicPr>
          <p:cNvPr id="121858" name="内容占位符 2"/>
          <p:cNvPicPr>
            <a:picLocks noGrp="1" noChangeAspect="1"/>
          </p:cNvPicPr>
          <p:nvPr>
            <p:ph idx="1"/>
          </p:nvPr>
        </p:nvPicPr>
        <p:blipFill>
          <a:blip r:embed="rId1"/>
          <a:stretch>
            <a:fillRect/>
          </a:stretch>
        </p:blipFill>
        <p:spPr>
          <a:xfrm>
            <a:off x="88900" y="1284288"/>
            <a:ext cx="8966200" cy="4787900"/>
          </a:xfrm>
        </p:spPr>
      </p:pic>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标题 1"/>
          <p:cNvSpPr>
            <a:spLocks noGrp="1"/>
          </p:cNvSpPr>
          <p:nvPr>
            <p:ph type="title"/>
          </p:nvPr>
        </p:nvSpPr>
        <p:spPr/>
        <p:txBody>
          <a:bodyPr anchor="b" anchorCtr="0"/>
          <a:p>
            <a:endParaRPr lang="zh-CN" altLang="en-US"/>
          </a:p>
        </p:txBody>
      </p:sp>
      <p:pic>
        <p:nvPicPr>
          <p:cNvPr id="122882" name="内容占位符 3"/>
          <p:cNvPicPr>
            <a:picLocks noGrp="1" noChangeAspect="1"/>
          </p:cNvPicPr>
          <p:nvPr>
            <p:ph idx="1"/>
          </p:nvPr>
        </p:nvPicPr>
        <p:blipFill>
          <a:blip r:embed="rId1"/>
          <a:stretch>
            <a:fillRect/>
          </a:stretch>
        </p:blipFill>
        <p:spPr>
          <a:xfrm>
            <a:off x="241300" y="1138238"/>
            <a:ext cx="8651875" cy="4640262"/>
          </a:xfrm>
        </p:spPr>
      </p:pic>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2390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8.2.1  BP</a:t>
            </a:r>
            <a:r>
              <a:rPr lang="zh-CN" altLang="en-US" sz="3600" b="0" dirty="0">
                <a:latin typeface="Times New Roman" panose="02020603050405020304" pitchFamily="18" charset="0"/>
                <a:ea typeface="黑体" panose="02010609060101010101" pitchFamily="2" charset="-122"/>
              </a:rPr>
              <a:t>神经网络的结构</a:t>
            </a:r>
            <a:endParaRPr lang="zh-CN" altLang="en-US" sz="3600" b="0" dirty="0">
              <a:latin typeface="Times New Roman" panose="02020603050405020304" pitchFamily="18" charset="0"/>
              <a:ea typeface="黑体" panose="02010609060101010101" pitchFamily="2" charset="-122"/>
            </a:endParaRPr>
          </a:p>
        </p:txBody>
      </p:sp>
      <p:sp>
        <p:nvSpPr>
          <p:cNvPr id="123907" name="Rectangle 3"/>
          <p:cNvSpPr>
            <a:spLocks noGrp="1"/>
          </p:cNvSpPr>
          <p:nvPr>
            <p:ph type="body" sz="half" idx="1"/>
          </p:nvPr>
        </p:nvSpPr>
        <p:spPr/>
        <p:txBody>
          <a:bodyPr vert="horz" wrap="square" lIns="91440" tIns="45720" rIns="91440" bIns="45720" anchor="t" anchorCtr="0"/>
          <a:p>
            <a:pPr eaLnBrk="1" hangingPunct="1">
              <a:buClr>
                <a:schemeClr val="accent2"/>
              </a:buClr>
              <a:buSzTx/>
              <a:buFont typeface="Wingdings" panose="05000000000000000000" pitchFamily="2" charset="2"/>
              <a:buNone/>
            </a:pPr>
            <a:r>
              <a:rPr lang="en-US" altLang="zh-CN" sz="2400" b="1" dirty="0">
                <a:latin typeface="Times New Roman" panose="02020603050405020304" pitchFamily="18" charset="0"/>
              </a:rPr>
              <a:t> </a:t>
            </a:r>
            <a:endParaRPr lang="en-US" altLang="zh-CN" sz="1700" b="1" dirty="0">
              <a:latin typeface="Times New Roman" panose="02020603050405020304" pitchFamily="18" charset="0"/>
            </a:endParaRPr>
          </a:p>
        </p:txBody>
      </p:sp>
      <p:graphicFrame>
        <p:nvGraphicFramePr>
          <p:cNvPr id="123908" name="Object 11"/>
          <p:cNvGraphicFramePr>
            <a:graphicFrameLocks noGrp="1"/>
          </p:cNvGraphicFramePr>
          <p:nvPr>
            <p:ph sz="quarter" idx="2"/>
          </p:nvPr>
        </p:nvGraphicFramePr>
        <p:xfrm>
          <a:off x="6650038" y="1647825"/>
          <a:ext cx="241300" cy="1143000"/>
        </p:xfrm>
        <a:graphic>
          <a:graphicData uri="http://schemas.openxmlformats.org/presentationml/2006/ole">
            <mc:AlternateContent xmlns:mc="http://schemas.openxmlformats.org/markup-compatibility/2006">
              <mc:Choice xmlns:v="urn:schemas-microsoft-com:vml" Requires="v">
                <p:oleObj spid="_x0000_s3174" name="" r:id="rId1" imgW="241300" imgH="1142365" progId="Equation.3">
                  <p:embed/>
                </p:oleObj>
              </mc:Choice>
              <mc:Fallback>
                <p:oleObj name="" r:id="rId1" imgW="241300" imgH="1142365" progId="Equation.3">
                  <p:embed/>
                  <p:pic>
                    <p:nvPicPr>
                      <p:cNvPr id="0" name="图片 3173"/>
                      <p:cNvPicPr/>
                      <p:nvPr/>
                    </p:nvPicPr>
                    <p:blipFill>
                      <a:blip r:embed="rId2"/>
                      <a:stretch>
                        <a:fillRect/>
                      </a:stretch>
                    </p:blipFill>
                    <p:spPr>
                      <a:xfrm>
                        <a:off x="6650038" y="1647825"/>
                        <a:ext cx="241300" cy="1143000"/>
                      </a:xfrm>
                      <a:prstGeom prst="rect">
                        <a:avLst/>
                      </a:prstGeom>
                      <a:noFill/>
                      <a:ln w="38100">
                        <a:miter/>
                      </a:ln>
                    </p:spPr>
                  </p:pic>
                </p:oleObj>
              </mc:Fallback>
            </mc:AlternateContent>
          </a:graphicData>
        </a:graphic>
      </p:graphicFrame>
      <p:graphicFrame>
        <p:nvGraphicFramePr>
          <p:cNvPr id="34822" name="Object 6"/>
          <p:cNvGraphicFramePr/>
          <p:nvPr/>
        </p:nvGraphicFramePr>
        <p:xfrm>
          <a:off x="228600" y="6019800"/>
          <a:ext cx="2819400" cy="476250"/>
        </p:xfrm>
        <a:graphic>
          <a:graphicData uri="http://schemas.openxmlformats.org/presentationml/2006/ole">
            <mc:AlternateContent xmlns:mc="http://schemas.openxmlformats.org/markup-compatibility/2006">
              <mc:Choice xmlns:v="urn:schemas-microsoft-com:vml" Requires="v">
                <p:oleObj spid="_x0000_s3175" name="" r:id="rId3" imgW="1524000" imgH="254000" progId="Equation.3">
                  <p:embed/>
                </p:oleObj>
              </mc:Choice>
              <mc:Fallback>
                <p:oleObj name="" r:id="rId3" imgW="1524000" imgH="254000" progId="Equation.3">
                  <p:embed/>
                  <p:pic>
                    <p:nvPicPr>
                      <p:cNvPr id="0" name="图片 3174"/>
                      <p:cNvPicPr/>
                      <p:nvPr/>
                    </p:nvPicPr>
                    <p:blipFill>
                      <a:blip r:embed="rId4">
                        <a:clrChange>
                          <a:clrFrom>
                            <a:srgbClr val="000000"/>
                          </a:clrFrom>
                          <a:clrTo>
                            <a:srgbClr val="000000">
                              <a:alpha val="0"/>
                            </a:srgbClr>
                          </a:clrTo>
                        </a:clrChange>
                      </a:blip>
                      <a:stretch>
                        <a:fillRect/>
                      </a:stretch>
                    </p:blipFill>
                    <p:spPr>
                      <a:xfrm>
                        <a:off x="228600" y="6019800"/>
                        <a:ext cx="2819400" cy="476250"/>
                      </a:xfrm>
                      <a:prstGeom prst="rect">
                        <a:avLst/>
                      </a:prstGeom>
                      <a:noFill/>
                      <a:ln w="38100">
                        <a:noFill/>
                        <a:miter/>
                      </a:ln>
                    </p:spPr>
                  </p:pic>
                </p:oleObj>
              </mc:Fallback>
            </mc:AlternateContent>
          </a:graphicData>
        </a:graphic>
      </p:graphicFrame>
      <p:graphicFrame>
        <p:nvGraphicFramePr>
          <p:cNvPr id="34823" name="Object 7"/>
          <p:cNvGraphicFramePr/>
          <p:nvPr/>
        </p:nvGraphicFramePr>
        <p:xfrm>
          <a:off x="5943600" y="5976938"/>
          <a:ext cx="3124200" cy="500062"/>
        </p:xfrm>
        <a:graphic>
          <a:graphicData uri="http://schemas.openxmlformats.org/presentationml/2006/ole">
            <mc:AlternateContent xmlns:mc="http://schemas.openxmlformats.org/markup-compatibility/2006">
              <mc:Choice xmlns:v="urn:schemas-microsoft-com:vml" Requires="v">
                <p:oleObj spid="_x0000_s3176" name="" r:id="rId5" imgW="1612900" imgH="254000" progId="Equation.3">
                  <p:embed/>
                </p:oleObj>
              </mc:Choice>
              <mc:Fallback>
                <p:oleObj name="" r:id="rId5" imgW="1612900" imgH="254000" progId="Equation.3">
                  <p:embed/>
                  <p:pic>
                    <p:nvPicPr>
                      <p:cNvPr id="0" name="图片 3175"/>
                      <p:cNvPicPr/>
                      <p:nvPr/>
                    </p:nvPicPr>
                    <p:blipFill>
                      <a:blip r:embed="rId6">
                        <a:clrChange>
                          <a:clrFrom>
                            <a:srgbClr val="000000"/>
                          </a:clrFrom>
                          <a:clrTo>
                            <a:srgbClr val="000000">
                              <a:alpha val="0"/>
                            </a:srgbClr>
                          </a:clrTo>
                        </a:clrChange>
                      </a:blip>
                      <a:stretch>
                        <a:fillRect/>
                      </a:stretch>
                    </p:blipFill>
                    <p:spPr>
                      <a:xfrm>
                        <a:off x="5943600" y="5976938"/>
                        <a:ext cx="3124200" cy="500062"/>
                      </a:xfrm>
                      <a:prstGeom prst="rect">
                        <a:avLst/>
                      </a:prstGeom>
                      <a:noFill/>
                      <a:ln w="38100">
                        <a:noFill/>
                        <a:miter/>
                      </a:ln>
                    </p:spPr>
                  </p:pic>
                </p:oleObj>
              </mc:Fallback>
            </mc:AlternateContent>
          </a:graphicData>
        </a:graphic>
      </p:graphicFrame>
      <p:pic>
        <p:nvPicPr>
          <p:cNvPr id="123911" name="Picture 8"/>
          <p:cNvPicPr>
            <a:picLocks noChangeAspect="1"/>
          </p:cNvPicPr>
          <p:nvPr/>
        </p:nvPicPr>
        <p:blipFill>
          <a:blip r:embed="rId7"/>
          <a:stretch>
            <a:fillRect/>
          </a:stretch>
        </p:blipFill>
        <p:spPr>
          <a:xfrm>
            <a:off x="533400" y="1447800"/>
            <a:ext cx="8104188" cy="4495800"/>
          </a:xfrm>
          <a:prstGeom prst="rect">
            <a:avLst/>
          </a:prstGeom>
          <a:noFill/>
          <a:ln w="9525">
            <a:noFill/>
          </a:ln>
        </p:spPr>
      </p:pic>
      <p:graphicFrame>
        <p:nvGraphicFramePr>
          <p:cNvPr id="123912" name="Object 13"/>
          <p:cNvGraphicFramePr>
            <a:graphicFrameLocks noGrp="1"/>
          </p:cNvGraphicFramePr>
          <p:nvPr>
            <p:ph sz="quarter" idx="3"/>
          </p:nvPr>
        </p:nvGraphicFramePr>
        <p:xfrm>
          <a:off x="8526463" y="2133600"/>
          <a:ext cx="693737" cy="3048000"/>
        </p:xfrm>
        <a:graphic>
          <a:graphicData uri="http://schemas.openxmlformats.org/presentationml/2006/ole">
            <mc:AlternateContent xmlns:mc="http://schemas.openxmlformats.org/markup-compatibility/2006">
              <mc:Choice xmlns:v="urn:schemas-microsoft-com:vml" Requires="v">
                <p:oleObj spid="_x0000_s3171" name="" r:id="rId8" imgW="241300" imgH="1142365" progId="Equation.3">
                  <p:embed/>
                </p:oleObj>
              </mc:Choice>
              <mc:Fallback>
                <p:oleObj name="" r:id="rId8" imgW="241300" imgH="1142365" progId="Equation.3">
                  <p:embed/>
                  <p:pic>
                    <p:nvPicPr>
                      <p:cNvPr id="0" name="图片 3170"/>
                      <p:cNvPicPr/>
                      <p:nvPr/>
                    </p:nvPicPr>
                    <p:blipFill>
                      <a:blip r:embed="rId2"/>
                      <a:stretch>
                        <a:fillRect/>
                      </a:stretch>
                    </p:blipFill>
                    <p:spPr>
                      <a:xfrm>
                        <a:off x="8526463" y="2133600"/>
                        <a:ext cx="693737" cy="3048000"/>
                      </a:xfrm>
                      <a:prstGeom prst="rect">
                        <a:avLst/>
                      </a:prstGeom>
                      <a:noFill/>
                      <a:ln w="38100">
                        <a:miter/>
                      </a:ln>
                    </p:spPr>
                  </p:pic>
                </p:oleObj>
              </mc:Fallback>
            </mc:AlternateContent>
          </a:graphicData>
        </a:graphic>
      </p:graphicFrame>
      <p:graphicFrame>
        <p:nvGraphicFramePr>
          <p:cNvPr id="123913" name="Object 15"/>
          <p:cNvGraphicFramePr/>
          <p:nvPr/>
        </p:nvGraphicFramePr>
        <p:xfrm>
          <a:off x="69850" y="2057400"/>
          <a:ext cx="539750" cy="3048000"/>
        </p:xfrm>
        <a:graphic>
          <a:graphicData uri="http://schemas.openxmlformats.org/presentationml/2006/ole">
            <mc:AlternateContent xmlns:mc="http://schemas.openxmlformats.org/markup-compatibility/2006">
              <mc:Choice xmlns:v="urn:schemas-microsoft-com:vml" Requires="v">
                <p:oleObj spid="_x0000_s3172" name="" r:id="rId9" imgW="203200" imgH="1141730" progId="Equation.3">
                  <p:embed/>
                </p:oleObj>
              </mc:Choice>
              <mc:Fallback>
                <p:oleObj name="" r:id="rId9" imgW="203200" imgH="1141730" progId="Equation.3">
                  <p:embed/>
                  <p:pic>
                    <p:nvPicPr>
                      <p:cNvPr id="0" name="图片 3171"/>
                      <p:cNvPicPr/>
                      <p:nvPr/>
                    </p:nvPicPr>
                    <p:blipFill>
                      <a:blip r:embed="rId10"/>
                      <a:stretch>
                        <a:fillRect/>
                      </a:stretch>
                    </p:blipFill>
                    <p:spPr>
                      <a:xfrm>
                        <a:off x="69850" y="2057400"/>
                        <a:ext cx="539750" cy="3048000"/>
                      </a:xfrm>
                      <a:prstGeom prst="rect">
                        <a:avLst/>
                      </a:prstGeom>
                      <a:noFill/>
                      <a:ln w="38100">
                        <a:noFill/>
                        <a:miter/>
                      </a:ln>
                    </p:spPr>
                  </p:pic>
                </p:oleObj>
              </mc:Fallback>
            </mc:AlternateContent>
          </a:graphicData>
        </a:graphic>
      </p:graphicFrame>
      <p:sp>
        <p:nvSpPr>
          <p:cNvPr id="123914" name="Rectangle 16"/>
          <p:cNvSpPr/>
          <p:nvPr/>
        </p:nvSpPr>
        <p:spPr>
          <a:xfrm>
            <a:off x="228600" y="533400"/>
            <a:ext cx="4191000" cy="914400"/>
          </a:xfrm>
          <a:prstGeom prst="rect">
            <a:avLst/>
          </a:prstGeom>
          <a:noFill/>
          <a:ln w="9525">
            <a:noFill/>
          </a:ln>
        </p:spPr>
        <p:txBody>
          <a:bodyPr anchor="ctr" anchorCtr="0">
            <a:spAutoFit/>
          </a:bodyPr>
          <a:p>
            <a:pPr>
              <a:buClr>
                <a:schemeClr val="accent2"/>
              </a:buClr>
              <a:buSzPct val="50000"/>
              <a:buFont typeface="Wingdings" panose="05000000000000000000" pitchFamily="2" charset="2"/>
            </a:pPr>
            <a:r>
              <a:rPr lang="en-US" altLang="zh-CN" sz="2600" b="1" dirty="0">
                <a:latin typeface="Times New Roman" panose="02020603050405020304" pitchFamily="18" charset="0"/>
                <a:ea typeface="宋体" panose="02010600030101010101" pitchFamily="2" charset="-122"/>
              </a:rPr>
              <a:t>  1. BP </a:t>
            </a:r>
            <a:r>
              <a:rPr lang="zh-CN" altLang="en-US" sz="2600" b="1" dirty="0">
                <a:latin typeface="Times New Roman" panose="02020603050405020304" pitchFamily="18" charset="0"/>
                <a:ea typeface="宋体" panose="02010600030101010101" pitchFamily="2" charset="-122"/>
              </a:rPr>
              <a:t>网络结构</a:t>
            </a:r>
            <a:r>
              <a:rPr lang="zh-CN" altLang="en-US" b="1" dirty="0">
                <a:latin typeface="Times New Roman" panose="02020603050405020304" pitchFamily="18" charset="0"/>
                <a:ea typeface="宋体" panose="02010600030101010101" pitchFamily="2" charset="-122"/>
              </a:rPr>
              <a:t> </a:t>
            </a:r>
            <a:endParaRPr lang="zh-CN" altLang="en-US" b="1"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82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34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31746" name="Rectangle 4"/>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8.1  </a:t>
            </a:r>
            <a:r>
              <a:rPr lang="zh-CN" altLang="en-US" sz="3600" dirty="0">
                <a:solidFill>
                  <a:schemeClr val="bg1"/>
                </a:solidFill>
                <a:latin typeface="Times New Roman" panose="02020603050405020304" pitchFamily="18" charset="0"/>
                <a:ea typeface="黑体" panose="02010609060101010101" pitchFamily="2" charset="-122"/>
              </a:rPr>
              <a:t>神经元与神经网络</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31747" name="Rectangle 5"/>
          <p:cNvSpPr/>
          <p:nvPr/>
        </p:nvSpPr>
        <p:spPr>
          <a:xfrm>
            <a:off x="577850" y="1152525"/>
            <a:ext cx="8642350" cy="5400675"/>
          </a:xfrm>
          <a:prstGeom prst="rect">
            <a:avLst/>
          </a:prstGeom>
          <a:noFill/>
          <a:ln w="9525">
            <a:noFill/>
          </a:ln>
        </p:spPr>
        <p:txBody>
          <a:bodyPr anchor="t" anchorCtr="0"/>
          <a:p>
            <a:pPr marL="469900" indent="-469900">
              <a:lnSpc>
                <a:spcPct val="140000"/>
              </a:lnSpc>
              <a:spcBef>
                <a:spcPct val="20000"/>
              </a:spcBef>
              <a:buClr>
                <a:schemeClr val="accent2"/>
              </a:buClr>
              <a:buSzPct val="60000"/>
              <a:buBlip>
                <a:blip r:embed="rId1"/>
              </a:buBlip>
            </a:pPr>
            <a:r>
              <a:rPr lang="en-US" altLang="zh-CN" sz="2800" b="1" dirty="0">
                <a:latin typeface="Times New Roman" panose="02020603050405020304" pitchFamily="18" charset="0"/>
                <a:ea typeface="宋体" panose="02010600030101010101" pitchFamily="2" charset="-122"/>
              </a:rPr>
              <a:t>8.1.1  </a:t>
            </a:r>
            <a:r>
              <a:rPr lang="zh-CN" altLang="en-US" sz="2800" b="1" dirty="0">
                <a:latin typeface="Times New Roman" panose="02020603050405020304" pitchFamily="18" charset="0"/>
                <a:ea typeface="宋体" panose="02010600030101010101" pitchFamily="2" charset="-122"/>
              </a:rPr>
              <a:t>生物神经元的结构</a:t>
            </a:r>
            <a:endParaRPr lang="zh-CN" altLang="en-US" sz="2800" b="1" dirty="0">
              <a:latin typeface="Times New Roman" panose="02020603050405020304" pitchFamily="18" charset="0"/>
              <a:ea typeface="宋体" panose="02010600030101010101" pitchFamily="2" charset="-122"/>
            </a:endParaRPr>
          </a:p>
          <a:p>
            <a:pPr marL="469900" indent="-469900">
              <a:lnSpc>
                <a:spcPct val="140000"/>
              </a:lnSpc>
              <a:spcBef>
                <a:spcPct val="20000"/>
              </a:spcBef>
              <a:buClr>
                <a:schemeClr val="accent2"/>
              </a:buClr>
              <a:buSzPct val="60000"/>
              <a:buBlip>
                <a:blip r:embed="rId1"/>
              </a:buBlip>
            </a:pPr>
            <a:r>
              <a:rPr lang="en-US" altLang="zh-CN" sz="2800" b="1" dirty="0">
                <a:solidFill>
                  <a:srgbClr val="0000FF"/>
                </a:solidFill>
                <a:latin typeface="Times New Roman" panose="02020603050405020304" pitchFamily="18" charset="0"/>
                <a:ea typeface="宋体" panose="02010600030101010101" pitchFamily="2" charset="-122"/>
              </a:rPr>
              <a:t>8.1.2  </a:t>
            </a:r>
            <a:r>
              <a:rPr lang="zh-CN" altLang="en-US" sz="2800" b="1" dirty="0">
                <a:solidFill>
                  <a:srgbClr val="0000FF"/>
                </a:solidFill>
                <a:latin typeface="Times New Roman" panose="02020603050405020304" pitchFamily="18" charset="0"/>
                <a:ea typeface="宋体" panose="02010600030101010101" pitchFamily="2" charset="-122"/>
              </a:rPr>
              <a:t>神经元数学模型</a:t>
            </a:r>
            <a:endParaRPr lang="zh-CN" altLang="en-US" sz="2800" b="1" dirty="0">
              <a:solidFill>
                <a:srgbClr val="0000FF"/>
              </a:solidFill>
              <a:latin typeface="Times New Roman" panose="02020603050405020304" pitchFamily="18" charset="0"/>
              <a:ea typeface="宋体" panose="02010600030101010101" pitchFamily="2" charset="-122"/>
            </a:endParaRPr>
          </a:p>
          <a:p>
            <a:pPr marL="469900" indent="-469900">
              <a:lnSpc>
                <a:spcPct val="140000"/>
              </a:lnSpc>
              <a:spcBef>
                <a:spcPct val="20000"/>
              </a:spcBef>
              <a:buClr>
                <a:schemeClr val="accent2"/>
              </a:buClr>
              <a:buSzPct val="60000"/>
              <a:buBlip>
                <a:blip r:embed="rId1"/>
              </a:buBlip>
            </a:pPr>
            <a:r>
              <a:rPr lang="en-US" altLang="zh-CN" sz="2800" b="1" dirty="0">
                <a:latin typeface="Times New Roman" panose="02020603050405020304" pitchFamily="18" charset="0"/>
                <a:ea typeface="宋体" panose="02010600030101010101" pitchFamily="2" charset="-122"/>
              </a:rPr>
              <a:t>8.1.3 </a:t>
            </a:r>
            <a:r>
              <a:rPr lang="zh-CN" altLang="en-US" sz="2800" b="1" dirty="0">
                <a:latin typeface="Times New Roman" panose="02020603050405020304" pitchFamily="18" charset="0"/>
                <a:ea typeface="宋体" panose="02010600030101010101" pitchFamily="2" charset="-122"/>
              </a:rPr>
              <a:t>神经网络的结构与工作方式</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26978"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8.2  BP</a:t>
            </a:r>
            <a:r>
              <a:rPr lang="zh-CN" altLang="en-US" sz="3600" b="0" dirty="0">
                <a:latin typeface="Times New Roman" panose="02020603050405020304" pitchFamily="18" charset="0"/>
                <a:ea typeface="黑体" panose="02010609060101010101" pitchFamily="2" charset="-122"/>
              </a:rPr>
              <a:t>神经网络及其学习算法</a:t>
            </a:r>
            <a:endParaRPr lang="zh-CN" altLang="en-US" sz="3600" b="0" dirty="0">
              <a:latin typeface="Times New Roman" panose="02020603050405020304" pitchFamily="18" charset="0"/>
              <a:ea typeface="黑体" panose="02010609060101010101" pitchFamily="2" charset="-122"/>
            </a:endParaRPr>
          </a:p>
        </p:txBody>
      </p:sp>
      <p:sp>
        <p:nvSpPr>
          <p:cNvPr id="126979" name="Rectangle 3"/>
          <p:cNvSpPr>
            <a:spLocks noGrp="1"/>
          </p:cNvSpPr>
          <p:nvPr>
            <p:ph idx="1"/>
          </p:nvPr>
        </p:nvSpPr>
        <p:spPr>
          <a:xfrm>
            <a:off x="609600" y="1152525"/>
            <a:ext cx="8283575" cy="5400675"/>
          </a:xfrm>
        </p:spPr>
        <p:txBody>
          <a:bodyPr vert="horz" wrap="square" lIns="91440" tIns="45720" rIns="91440" bIns="45720" anchor="t" anchorCtr="0"/>
          <a:p>
            <a:pPr eaLnBrk="1" hangingPunct="1">
              <a:lnSpc>
                <a:spcPct val="140000"/>
              </a:lnSpc>
              <a:buSzPct val="60000"/>
              <a:buFontTx/>
              <a:buBlip>
                <a:blip r:embed="rId1"/>
              </a:buBlip>
            </a:pPr>
            <a:r>
              <a:rPr lang="en-US" altLang="zh-CN" b="1" dirty="0">
                <a:latin typeface="Times New Roman" panose="02020603050405020304" pitchFamily="18" charset="0"/>
              </a:rPr>
              <a:t>8.2.1  BP</a:t>
            </a:r>
            <a:r>
              <a:rPr lang="zh-CN" altLang="en-US" b="1" dirty="0">
                <a:latin typeface="Times New Roman" panose="02020603050405020304" pitchFamily="18" charset="0"/>
              </a:rPr>
              <a:t>神经网络的结构</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solidFill>
                  <a:srgbClr val="0000CC"/>
                </a:solidFill>
                <a:latin typeface="Times New Roman" panose="02020603050405020304" pitchFamily="18" charset="0"/>
              </a:rPr>
              <a:t>8.2.2  BP</a:t>
            </a:r>
            <a:r>
              <a:rPr lang="zh-CN" altLang="en-US" b="1" dirty="0">
                <a:solidFill>
                  <a:srgbClr val="0000CC"/>
                </a:solidFill>
                <a:latin typeface="Times New Roman" panose="02020603050405020304" pitchFamily="18" charset="0"/>
              </a:rPr>
              <a:t>学习算法</a:t>
            </a:r>
            <a:endParaRPr lang="zh-CN" altLang="en-US" b="1" dirty="0">
              <a:solidFill>
                <a:srgbClr val="0000CC"/>
              </a:solidFill>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8.2.3  BP</a:t>
            </a:r>
            <a:r>
              <a:rPr lang="zh-CN" altLang="en-US" b="1" dirty="0">
                <a:latin typeface="Times New Roman" panose="02020603050405020304" pitchFamily="18" charset="0"/>
              </a:rPr>
              <a:t>算法的实现</a:t>
            </a:r>
            <a:endParaRPr lang="zh-CN" altLang="en-US" b="1" dirty="0">
              <a:solidFill>
                <a:srgbClr val="0000CC"/>
              </a:solidFill>
              <a:latin typeface="Times New Roman" panose="02020603050405020304" pitchFamily="18" charset="0"/>
            </a:endParaRPr>
          </a:p>
          <a:p>
            <a:pPr eaLnBrk="1" hangingPunct="1">
              <a:lnSpc>
                <a:spcPct val="140000"/>
              </a:lnSpc>
              <a:buSzPct val="60000"/>
              <a:buFontTx/>
              <a:buNone/>
            </a:pPr>
            <a:endParaRPr lang="en-US" altLang="zh-CN" b="1" dirty="0">
              <a:solidFill>
                <a:srgbClr val="0000CC"/>
              </a:solidFill>
              <a:latin typeface="Times New Roman" panose="02020603050405020304" pitchFamily="18" charset="0"/>
            </a:endParaRPr>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标题 1"/>
          <p:cNvSpPr>
            <a:spLocks noGrp="1"/>
          </p:cNvSpPr>
          <p:nvPr>
            <p:ph type="title"/>
          </p:nvPr>
        </p:nvSpPr>
        <p:spPr/>
        <p:txBody>
          <a:bodyPr anchor="b" anchorCtr="0"/>
          <a:p>
            <a:r>
              <a:rPr lang="en-US" altLang="zh-CN"/>
              <a:t>8.2.2 BP</a:t>
            </a:r>
            <a:r>
              <a:rPr lang="zh-CN" altLang="en-US"/>
              <a:t>示例</a:t>
            </a:r>
            <a:endParaRPr lang="zh-CN" altLang="en-US"/>
          </a:p>
        </p:txBody>
      </p:sp>
      <p:pic>
        <p:nvPicPr>
          <p:cNvPr id="129026" name="内容占位符 3"/>
          <p:cNvPicPr>
            <a:picLocks noGrp="1" noChangeAspect="1"/>
          </p:cNvPicPr>
          <p:nvPr>
            <p:ph idx="1"/>
          </p:nvPr>
        </p:nvPicPr>
        <p:blipFill>
          <a:blip r:embed="rId1"/>
          <a:stretch>
            <a:fillRect/>
          </a:stretch>
        </p:blipFill>
        <p:spPr>
          <a:xfrm>
            <a:off x="215900" y="1446213"/>
            <a:ext cx="8683625" cy="4494212"/>
          </a:xfrm>
        </p:spPr>
      </p:pic>
      <p:pic>
        <p:nvPicPr>
          <p:cNvPr id="129027" name="图片 1"/>
          <p:cNvPicPr>
            <a:picLocks noChangeAspect="1"/>
          </p:cNvPicPr>
          <p:nvPr/>
        </p:nvPicPr>
        <p:blipFill>
          <a:blip r:embed="rId2"/>
          <a:stretch>
            <a:fillRect/>
          </a:stretch>
        </p:blipFill>
        <p:spPr>
          <a:xfrm>
            <a:off x="8394700" y="5730875"/>
            <a:ext cx="504825" cy="209550"/>
          </a:xfrm>
          <a:prstGeom prst="rect">
            <a:avLst/>
          </a:prstGeom>
          <a:noFill/>
          <a:ln w="9525">
            <a:noFill/>
          </a:ln>
        </p:spPr>
      </p:pic>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标题 1"/>
          <p:cNvSpPr>
            <a:spLocks noGrp="1"/>
          </p:cNvSpPr>
          <p:nvPr>
            <p:ph type="title"/>
          </p:nvPr>
        </p:nvSpPr>
        <p:spPr/>
        <p:txBody>
          <a:bodyPr anchor="b" anchorCtr="0"/>
          <a:p>
            <a:endParaRPr lang="zh-CN" altLang="en-US"/>
          </a:p>
        </p:txBody>
      </p:sp>
      <p:pic>
        <p:nvPicPr>
          <p:cNvPr id="130050" name="内容占位符 3"/>
          <p:cNvPicPr>
            <a:picLocks noGrp="1" noChangeAspect="1"/>
          </p:cNvPicPr>
          <p:nvPr>
            <p:ph idx="1"/>
          </p:nvPr>
        </p:nvPicPr>
        <p:blipFill>
          <a:blip r:embed="rId1"/>
          <a:stretch>
            <a:fillRect/>
          </a:stretch>
        </p:blipFill>
        <p:spPr>
          <a:xfrm>
            <a:off x="50800" y="1300163"/>
            <a:ext cx="9110663" cy="4560887"/>
          </a:xfrm>
        </p:spPr>
      </p:pic>
      <p:pic>
        <p:nvPicPr>
          <p:cNvPr id="130051" name="图片 1"/>
          <p:cNvPicPr>
            <a:picLocks noChangeAspect="1"/>
          </p:cNvPicPr>
          <p:nvPr/>
        </p:nvPicPr>
        <p:blipFill>
          <a:blip r:embed="rId2"/>
          <a:stretch>
            <a:fillRect/>
          </a:stretch>
        </p:blipFill>
        <p:spPr>
          <a:xfrm>
            <a:off x="76200" y="1300163"/>
            <a:ext cx="742950" cy="309562"/>
          </a:xfrm>
          <a:prstGeom prst="rect">
            <a:avLst/>
          </a:prstGeom>
          <a:noFill/>
          <a:ln w="9525">
            <a:noFill/>
          </a:ln>
        </p:spPr>
      </p:pic>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标题 1"/>
          <p:cNvSpPr>
            <a:spLocks noGrp="1"/>
          </p:cNvSpPr>
          <p:nvPr>
            <p:ph type="title"/>
          </p:nvPr>
        </p:nvSpPr>
        <p:spPr/>
        <p:txBody>
          <a:bodyPr anchor="b" anchorCtr="0"/>
          <a:p>
            <a:endParaRPr lang="zh-CN" altLang="en-US"/>
          </a:p>
        </p:txBody>
      </p:sp>
      <p:pic>
        <p:nvPicPr>
          <p:cNvPr id="131074" name="内容占位符 3"/>
          <p:cNvPicPr>
            <a:picLocks noGrp="1" noChangeAspect="1"/>
          </p:cNvPicPr>
          <p:nvPr>
            <p:ph idx="1"/>
          </p:nvPr>
        </p:nvPicPr>
        <p:blipFill>
          <a:blip r:embed="rId1"/>
          <a:stretch>
            <a:fillRect/>
          </a:stretch>
        </p:blipFill>
        <p:spPr>
          <a:xfrm>
            <a:off x="127000" y="1379538"/>
            <a:ext cx="8910638" cy="4684712"/>
          </a:xfrm>
        </p:spPr>
      </p:pic>
      <p:pic>
        <p:nvPicPr>
          <p:cNvPr id="131075" name="图片 1"/>
          <p:cNvPicPr>
            <a:picLocks noChangeAspect="1"/>
          </p:cNvPicPr>
          <p:nvPr/>
        </p:nvPicPr>
        <p:blipFill>
          <a:blip r:embed="rId2"/>
          <a:stretch>
            <a:fillRect/>
          </a:stretch>
        </p:blipFill>
        <p:spPr>
          <a:xfrm>
            <a:off x="150813" y="1376363"/>
            <a:ext cx="742950" cy="307975"/>
          </a:xfrm>
          <a:prstGeom prst="rect">
            <a:avLst/>
          </a:prstGeom>
          <a:noFill/>
          <a:ln w="9525">
            <a:noFill/>
          </a:ln>
        </p:spPr>
      </p:pic>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标题 1"/>
          <p:cNvSpPr>
            <a:spLocks noGrp="1"/>
          </p:cNvSpPr>
          <p:nvPr>
            <p:ph type="title"/>
          </p:nvPr>
        </p:nvSpPr>
        <p:spPr/>
        <p:txBody>
          <a:bodyPr anchor="b" anchorCtr="0"/>
          <a:p>
            <a:endParaRPr lang="zh-CN" altLang="en-US"/>
          </a:p>
        </p:txBody>
      </p:sp>
      <p:pic>
        <p:nvPicPr>
          <p:cNvPr id="132098" name="内容占位符 3"/>
          <p:cNvPicPr>
            <a:picLocks noGrp="1" noChangeAspect="1"/>
          </p:cNvPicPr>
          <p:nvPr>
            <p:ph idx="1"/>
          </p:nvPr>
        </p:nvPicPr>
        <p:blipFill>
          <a:blip r:embed="rId1"/>
          <a:stretch>
            <a:fillRect/>
          </a:stretch>
        </p:blipFill>
        <p:spPr>
          <a:xfrm>
            <a:off x="236538" y="1503363"/>
            <a:ext cx="8653462" cy="4452937"/>
          </a:xfrm>
        </p:spPr>
      </p:pic>
      <p:pic>
        <p:nvPicPr>
          <p:cNvPr id="132099" name="图片 1"/>
          <p:cNvPicPr>
            <a:picLocks noChangeAspect="1"/>
          </p:cNvPicPr>
          <p:nvPr/>
        </p:nvPicPr>
        <p:blipFill>
          <a:blip r:embed="rId2"/>
          <a:stretch>
            <a:fillRect/>
          </a:stretch>
        </p:blipFill>
        <p:spPr>
          <a:xfrm>
            <a:off x="236538" y="1504950"/>
            <a:ext cx="973137" cy="403225"/>
          </a:xfrm>
          <a:prstGeom prst="rect">
            <a:avLst/>
          </a:prstGeom>
          <a:noFill/>
          <a:ln w="9525">
            <a:noFill/>
          </a:ln>
        </p:spPr>
      </p:pic>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标题 1"/>
          <p:cNvSpPr>
            <a:spLocks noGrp="1"/>
          </p:cNvSpPr>
          <p:nvPr>
            <p:ph type="title"/>
          </p:nvPr>
        </p:nvSpPr>
        <p:spPr/>
        <p:txBody>
          <a:bodyPr anchor="b" anchorCtr="0"/>
          <a:p>
            <a:endParaRPr lang="zh-CN" altLang="en-US"/>
          </a:p>
        </p:txBody>
      </p:sp>
      <p:pic>
        <p:nvPicPr>
          <p:cNvPr id="133122" name="内容占位符 3"/>
          <p:cNvPicPr>
            <a:picLocks noGrp="1" noChangeAspect="1"/>
          </p:cNvPicPr>
          <p:nvPr>
            <p:ph idx="1"/>
          </p:nvPr>
        </p:nvPicPr>
        <p:blipFill>
          <a:blip r:embed="rId1"/>
          <a:stretch>
            <a:fillRect/>
          </a:stretch>
        </p:blipFill>
        <p:spPr>
          <a:xfrm>
            <a:off x="49213" y="1570038"/>
            <a:ext cx="8994775" cy="4114800"/>
          </a:xfrm>
        </p:spPr>
      </p:pic>
      <p:pic>
        <p:nvPicPr>
          <p:cNvPr id="133123" name="图片 1"/>
          <p:cNvPicPr>
            <a:picLocks noChangeAspect="1"/>
          </p:cNvPicPr>
          <p:nvPr/>
        </p:nvPicPr>
        <p:blipFill>
          <a:blip r:embed="rId2"/>
          <a:stretch>
            <a:fillRect/>
          </a:stretch>
        </p:blipFill>
        <p:spPr>
          <a:xfrm>
            <a:off x="49213" y="1495425"/>
            <a:ext cx="769937" cy="274638"/>
          </a:xfrm>
          <a:prstGeom prst="rect">
            <a:avLst/>
          </a:prstGeom>
          <a:noFill/>
          <a:ln w="9525">
            <a:noFill/>
          </a:ln>
        </p:spPr>
      </p:pic>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标题 1"/>
          <p:cNvSpPr>
            <a:spLocks noGrp="1"/>
          </p:cNvSpPr>
          <p:nvPr>
            <p:ph type="title"/>
          </p:nvPr>
        </p:nvSpPr>
        <p:spPr/>
        <p:txBody>
          <a:bodyPr anchor="b" anchorCtr="0"/>
          <a:p>
            <a:endParaRPr lang="zh-CN" altLang="en-US"/>
          </a:p>
        </p:txBody>
      </p:sp>
      <p:pic>
        <p:nvPicPr>
          <p:cNvPr id="134146" name="内容占位符 3"/>
          <p:cNvPicPr>
            <a:picLocks noGrp="1" noChangeAspect="1"/>
          </p:cNvPicPr>
          <p:nvPr>
            <p:ph idx="1"/>
          </p:nvPr>
        </p:nvPicPr>
        <p:blipFill>
          <a:blip r:embed="rId1"/>
          <a:stretch>
            <a:fillRect/>
          </a:stretch>
        </p:blipFill>
        <p:spPr>
          <a:xfrm>
            <a:off x="269875" y="1446213"/>
            <a:ext cx="8528050" cy="4610100"/>
          </a:xfrm>
        </p:spPr>
      </p:pic>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标题 1"/>
          <p:cNvSpPr>
            <a:spLocks noGrp="1"/>
          </p:cNvSpPr>
          <p:nvPr>
            <p:ph type="title"/>
          </p:nvPr>
        </p:nvSpPr>
        <p:spPr/>
        <p:txBody>
          <a:bodyPr anchor="b" anchorCtr="0"/>
          <a:p>
            <a:endParaRPr lang="zh-CN" altLang="en-US"/>
          </a:p>
        </p:txBody>
      </p:sp>
      <p:pic>
        <p:nvPicPr>
          <p:cNvPr id="135170" name="内容占位符 3"/>
          <p:cNvPicPr>
            <a:picLocks noGrp="1" noChangeAspect="1"/>
          </p:cNvPicPr>
          <p:nvPr>
            <p:ph idx="1"/>
          </p:nvPr>
        </p:nvPicPr>
        <p:blipFill>
          <a:blip r:embed="rId1"/>
          <a:stretch>
            <a:fillRect/>
          </a:stretch>
        </p:blipFill>
        <p:spPr>
          <a:xfrm>
            <a:off x="214313" y="1503363"/>
            <a:ext cx="8770937" cy="4410075"/>
          </a:xfrm>
        </p:spPr>
      </p:pic>
      <p:pic>
        <p:nvPicPr>
          <p:cNvPr id="135171" name="图片 1"/>
          <p:cNvPicPr>
            <a:picLocks noChangeAspect="1"/>
          </p:cNvPicPr>
          <p:nvPr/>
        </p:nvPicPr>
        <p:blipFill>
          <a:blip r:embed="rId2"/>
          <a:stretch>
            <a:fillRect/>
          </a:stretch>
        </p:blipFill>
        <p:spPr>
          <a:xfrm>
            <a:off x="125413" y="1495425"/>
            <a:ext cx="768350" cy="274638"/>
          </a:xfrm>
          <a:prstGeom prst="rect">
            <a:avLst/>
          </a:prstGeom>
          <a:noFill/>
          <a:ln w="9525">
            <a:noFill/>
          </a:ln>
        </p:spPr>
      </p:pic>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标题 1"/>
          <p:cNvSpPr>
            <a:spLocks noGrp="1"/>
          </p:cNvSpPr>
          <p:nvPr>
            <p:ph type="title"/>
          </p:nvPr>
        </p:nvSpPr>
        <p:spPr/>
        <p:txBody>
          <a:bodyPr anchor="b" anchorCtr="0"/>
          <a:p>
            <a:endParaRPr lang="zh-CN" altLang="en-US"/>
          </a:p>
        </p:txBody>
      </p:sp>
      <p:pic>
        <p:nvPicPr>
          <p:cNvPr id="136194" name="内容占位符 3"/>
          <p:cNvPicPr>
            <a:picLocks noGrp="1" noChangeAspect="1"/>
          </p:cNvPicPr>
          <p:nvPr>
            <p:ph idx="1"/>
          </p:nvPr>
        </p:nvPicPr>
        <p:blipFill>
          <a:blip r:embed="rId1"/>
          <a:stretch>
            <a:fillRect/>
          </a:stretch>
        </p:blipFill>
        <p:spPr>
          <a:xfrm>
            <a:off x="304800" y="1517650"/>
            <a:ext cx="8504238" cy="4351338"/>
          </a:xfrm>
        </p:spPr>
      </p:pic>
      <p:pic>
        <p:nvPicPr>
          <p:cNvPr id="136195" name="图片 1"/>
          <p:cNvPicPr>
            <a:picLocks noChangeAspect="1"/>
          </p:cNvPicPr>
          <p:nvPr/>
        </p:nvPicPr>
        <p:blipFill>
          <a:blip r:embed="rId2"/>
          <a:stretch>
            <a:fillRect/>
          </a:stretch>
        </p:blipFill>
        <p:spPr>
          <a:xfrm>
            <a:off x="352425" y="1495425"/>
            <a:ext cx="768350" cy="274638"/>
          </a:xfrm>
          <a:prstGeom prst="rect">
            <a:avLst/>
          </a:prstGeom>
          <a:noFill/>
          <a:ln w="9525">
            <a:noFill/>
          </a:ln>
        </p:spPr>
      </p:pic>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标题 1"/>
          <p:cNvSpPr>
            <a:spLocks noGrp="1"/>
          </p:cNvSpPr>
          <p:nvPr>
            <p:ph type="title"/>
          </p:nvPr>
        </p:nvSpPr>
        <p:spPr/>
        <p:txBody>
          <a:bodyPr anchor="b" anchorCtr="0"/>
          <a:p>
            <a:endParaRPr lang="zh-CN" altLang="en-US"/>
          </a:p>
        </p:txBody>
      </p:sp>
      <p:pic>
        <p:nvPicPr>
          <p:cNvPr id="137218" name="内容占位符 3"/>
          <p:cNvPicPr>
            <a:picLocks noGrp="1" noChangeAspect="1"/>
          </p:cNvPicPr>
          <p:nvPr>
            <p:ph idx="1"/>
          </p:nvPr>
        </p:nvPicPr>
        <p:blipFill>
          <a:blip r:embed="rId1"/>
          <a:stretch>
            <a:fillRect/>
          </a:stretch>
        </p:blipFill>
        <p:spPr>
          <a:xfrm>
            <a:off x="98425" y="1982788"/>
            <a:ext cx="8945563" cy="3363912"/>
          </a:xfrm>
        </p:spPr>
      </p:pic>
    </p:spTree>
  </p:cSld>
  <p:clrMapOvr>
    <a:masterClrMapping/>
  </p:clrMapOvr>
  <p:transition>
    <p:random/>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COMMONDATA" val="eyJoZGlkIjoiNmMxMjI4NWVjZGM2ZGFlOTIxOThlODdjZWM5MjZiYW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16570</Words>
  <Application>WPS 演示</Application>
  <PresentationFormat>全屏显示(4:3)</PresentationFormat>
  <Paragraphs>1513</Paragraphs>
  <Slides>266</Slides>
  <Notes>10</Notes>
  <HiddenSlides>0</HiddenSlides>
  <MMClips>0</MMClips>
  <ScaleCrop>false</ScaleCrop>
  <HeadingPairs>
    <vt:vector size="8" baseType="variant">
      <vt:variant>
        <vt:lpstr>已用的字体</vt:lpstr>
      </vt:variant>
      <vt:variant>
        <vt:i4>12</vt:i4>
      </vt:variant>
      <vt:variant>
        <vt:lpstr>主题</vt:lpstr>
      </vt:variant>
      <vt:variant>
        <vt:i4>9</vt:i4>
      </vt:variant>
      <vt:variant>
        <vt:lpstr>嵌入 OLE 服务器</vt:lpstr>
      </vt:variant>
      <vt:variant>
        <vt:i4>204</vt:i4>
      </vt:variant>
      <vt:variant>
        <vt:lpstr>幻灯片标题</vt:lpstr>
      </vt:variant>
      <vt:variant>
        <vt:i4>266</vt:i4>
      </vt:variant>
    </vt:vector>
  </HeadingPairs>
  <TitlesOfParts>
    <vt:vector size="491" baseType="lpstr">
      <vt:lpstr>Arial</vt:lpstr>
      <vt:lpstr>宋体</vt:lpstr>
      <vt:lpstr>Wingdings</vt:lpstr>
      <vt:lpstr>MS PGothic</vt:lpstr>
      <vt:lpstr>Times New Roman</vt:lpstr>
      <vt:lpstr>黑体</vt:lpstr>
      <vt:lpstr>华文琥珀</vt:lpstr>
      <vt:lpstr>楷体_GB2312</vt:lpstr>
      <vt:lpstr>新宋体</vt:lpstr>
      <vt:lpstr>微软雅黑</vt:lpstr>
      <vt:lpstr>Arial Unicode MS</vt:lpstr>
      <vt:lpstr>Symbol</vt:lpstr>
      <vt:lpstr>wasedaSample5</vt:lpstr>
      <vt:lpstr>1_wasedaSample5</vt:lpstr>
      <vt:lpstr>2_wasedaSample5</vt:lpstr>
      <vt:lpstr>3_wasedaSample5</vt:lpstr>
      <vt:lpstr>4_wasedaSample5</vt:lpstr>
      <vt:lpstr>5_wasedaSample5</vt:lpstr>
      <vt:lpstr>6_wasedaSample5</vt:lpstr>
      <vt:lpstr>8_wasedaSample5</vt:lpstr>
      <vt:lpstr>7_wasedaSample5</vt:lpstr>
      <vt:lpstr>SmartDraw.2</vt:lpstr>
      <vt:lpstr>Equation.3</vt:lpstr>
      <vt:lpstr>Equation.3</vt:lpstr>
      <vt:lpstr>Equation.3</vt:lpstr>
      <vt:lpstr>Equation.3</vt:lpstr>
      <vt:lpstr>SmartDraw.2</vt:lpstr>
      <vt:lpstr>Equation.3</vt:lpstr>
      <vt:lpstr>Equation.3</vt:lpstr>
      <vt:lpstr>Equation.3</vt:lpstr>
      <vt:lpstr>Equation.3</vt:lpstr>
      <vt:lpstr>Equation.DSMT4</vt:lpstr>
      <vt:lpstr>Equation.3</vt:lpstr>
      <vt:lpstr>Equation.3</vt:lpstr>
      <vt:lpstr>Equation.3</vt:lpstr>
      <vt:lpstr>Equation.3</vt:lpstr>
      <vt:lpstr>Equation.3</vt:lpstr>
      <vt:lpstr>SmartDraw.2</vt:lpstr>
      <vt:lpstr>Equation.3</vt:lpstr>
      <vt:lpstr>Equation.3</vt:lpstr>
      <vt:lpstr>Equation.3</vt:lpstr>
      <vt:lpstr>Equation.3</vt:lpstr>
      <vt:lpstr>SmartDraw.2</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SmartDraw.2</vt:lpstr>
      <vt:lpstr>Equation.3</vt:lpstr>
      <vt:lpstr>SmartDraw.2</vt:lpstr>
      <vt:lpstr>Equation.3</vt:lpstr>
      <vt:lpstr>Equation.3</vt:lpstr>
      <vt:lpstr>Equation.3</vt:lpstr>
      <vt:lpstr>Equation.3</vt:lpstr>
      <vt:lpstr>Equation.3</vt:lpstr>
      <vt:lpstr>Equation.3</vt:lpstr>
      <vt:lpstr>SmartDraw.2</vt:lpstr>
      <vt:lpstr>Equation.3</vt:lpstr>
      <vt:lpstr>Equation.3</vt:lpstr>
      <vt:lpstr>Equation.3</vt:lpstr>
      <vt:lpstr>Equation.3</vt:lpstr>
      <vt:lpstr>Equation.DSMT4</vt:lpstr>
      <vt:lpstr>Equation.3</vt:lpstr>
      <vt:lpstr>Equation.3</vt:lpstr>
      <vt:lpstr>Equation.3</vt:lpstr>
      <vt:lpstr>SmartDraw.2</vt:lpstr>
      <vt:lpstr>Equation.3</vt:lpstr>
      <vt:lpstr>Equation.3</vt:lpstr>
      <vt:lpstr>Equation.3</vt:lpstr>
      <vt:lpstr>Equation.3</vt:lpstr>
      <vt:lpstr>Equation.3</vt:lpstr>
      <vt:lpstr>SmartDraw.2</vt:lpstr>
      <vt:lpstr>Equation.DSMT4</vt:lpstr>
      <vt:lpstr>Equation.3</vt:lpstr>
      <vt:lpstr>Equation.3</vt:lpstr>
      <vt:lpstr>Equation.3</vt:lpstr>
      <vt:lpstr>Equation.3</vt:lpstr>
      <vt:lpstr>Equation.3</vt:lpstr>
      <vt:lpstr>SmartDraw.2</vt:lpstr>
      <vt:lpstr>Equation.3</vt:lpstr>
      <vt:lpstr>Equation.3</vt:lpstr>
      <vt:lpstr>Equation.3</vt:lpstr>
      <vt:lpstr>Equation.3</vt:lpstr>
      <vt:lpstr>Equation.3</vt:lpstr>
      <vt:lpstr>SmartDraw.2</vt:lpstr>
      <vt:lpstr>SmartDraw.2</vt:lpstr>
      <vt:lpstr>SmartDraw.2</vt:lpstr>
      <vt:lpstr>SmartDraw.2</vt:lpstr>
      <vt:lpstr>Equation.3</vt:lpstr>
      <vt:lpstr>Equation.3</vt:lpstr>
      <vt:lpstr>SmartDraw.2</vt:lpstr>
      <vt:lpstr>Equation.3</vt:lpstr>
      <vt:lpstr>Equation.3</vt:lpstr>
      <vt:lpstr>SmartDraw.2</vt:lpstr>
      <vt:lpstr>Equation.3</vt:lpstr>
      <vt:lpstr>SmartDraw.2</vt:lpstr>
      <vt:lpstr>SmartDraw.2</vt:lpstr>
      <vt:lpstr>Equation.3</vt:lpstr>
      <vt:lpstr>Equation.3</vt:lpstr>
      <vt:lpstr>Equation.3</vt:lpstr>
      <vt:lpstr>Equation.3</vt:lpstr>
      <vt:lpstr>Equation.DSMT4</vt:lpstr>
      <vt:lpstr>Equation.3</vt:lpstr>
      <vt:lpstr>Equation.DSMT4</vt:lpstr>
      <vt:lpstr>Equation.3</vt:lpstr>
      <vt:lpstr>Equation.3</vt:lpstr>
      <vt:lpstr>SmartDraw.2</vt:lpstr>
      <vt:lpstr>Equation.3</vt:lpstr>
      <vt:lpstr>Equation.3</vt:lpstr>
      <vt:lpstr>Equation.3</vt:lpstr>
      <vt:lpstr>Equation.DSMT4</vt:lpstr>
      <vt:lpstr>Equation.3</vt:lpstr>
      <vt:lpstr>Equation.DSMT4</vt:lpstr>
      <vt:lpstr>Equation.DSMT4</vt:lpstr>
      <vt:lpstr>Equation.DSMT4</vt:lpstr>
      <vt:lpstr>Equation.DSMT4</vt:lpstr>
      <vt:lpstr>SmartDraw.2</vt:lpstr>
      <vt:lpstr>Equation.3</vt:lpstr>
      <vt:lpstr>Equation.DSMT4</vt:lpstr>
      <vt:lpstr>Equation.DSMT4</vt:lpstr>
      <vt:lpstr>Equation.DSMT4</vt:lpstr>
      <vt:lpstr>Equation.DSMT4</vt:lpstr>
      <vt:lpstr>Equation.DSMT4</vt:lpstr>
      <vt:lpstr>Equation.3</vt:lpstr>
      <vt:lpstr>Equation.3</vt:lpstr>
      <vt:lpstr>Equation.3</vt:lpstr>
      <vt:lpstr>Paint.Picture</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SmartDraw.2</vt:lpstr>
      <vt:lpstr>Equation.3</vt:lpstr>
      <vt:lpstr>Equation.3</vt:lpstr>
      <vt:lpstr>Equation.3</vt:lpstr>
      <vt:lpstr>Equation.3</vt:lpstr>
      <vt:lpstr>SmartDraw.2</vt:lpstr>
      <vt:lpstr>Equation.3</vt:lpstr>
      <vt:lpstr>Equation.3</vt:lpstr>
      <vt:lpstr>Equation.3</vt:lpstr>
      <vt:lpstr>SmartDraw.2</vt:lpstr>
      <vt:lpstr>Equation.3</vt:lpstr>
      <vt:lpstr>Equation.3</vt:lpstr>
      <vt:lpstr>SmartDraw.2</vt:lpstr>
      <vt:lpstr>Equation.3</vt:lpstr>
      <vt:lpstr>Equation.3</vt:lpstr>
      <vt:lpstr>SmartDraw.2</vt:lpstr>
      <vt:lpstr>Equation.3</vt:lpstr>
      <vt:lpstr>Equation.3</vt:lpstr>
      <vt:lpstr>Equation.KSEE3</vt:lpstr>
      <vt:lpstr>Equation.KSEE3</vt:lpstr>
      <vt:lpstr>Equation.KSEE3</vt:lpstr>
      <vt:lpstr>第 8 章   人工神经网络及其应用</vt:lpstr>
      <vt:lpstr>PowerPoint 演示文稿</vt:lpstr>
      <vt:lpstr>第8章  人工神经网络及其应用</vt:lpstr>
      <vt:lpstr>第8章  人工神经网络及其应用</vt:lpstr>
      <vt:lpstr>8.1  神经元与神经网络</vt:lpstr>
      <vt:lpstr>8.1.1  生物神经元的结构</vt:lpstr>
      <vt:lpstr>PowerPoint 演示文稿</vt:lpstr>
      <vt:lpstr>8.1.1  生物神经元的结构</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8.1.2  神经元数学模型</vt:lpstr>
      <vt:lpstr>8.1.2  神经元数学模型</vt:lpstr>
      <vt:lpstr>PowerPoint 演示文稿</vt:lpstr>
      <vt:lpstr>8.1.2  神经元数学模型</vt:lpstr>
      <vt:lpstr>8.1  神经元与神经网络</vt:lpstr>
      <vt:lpstr>8.1.3  神经网络的结构与工作方式</vt:lpstr>
      <vt:lpstr>8.1.3  神经网络的结构与工作方式</vt:lpstr>
      <vt:lpstr>8.1.3  神经网络的结构与工作方式</vt:lpstr>
      <vt:lpstr>8.1.3  神经网络的结构与工作方式</vt:lpstr>
      <vt:lpstr>第8章  人工神经网络及其应用</vt:lpstr>
      <vt:lpstr>8.2  BP神经网络及其学习算法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8.2.1  BP神经网络的结构</vt:lpstr>
      <vt:lpstr>8.2  BP神经网络及其学习算法</vt:lpstr>
      <vt:lpstr>8.2.2 BP示例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8.2.2  BP学习算法</vt:lpstr>
      <vt:lpstr>PowerPoint 演示文稿</vt:lpstr>
      <vt:lpstr>8.2  BP神经网络及其学习算法</vt:lpstr>
      <vt:lpstr>PowerPoint 演示文稿</vt:lpstr>
      <vt:lpstr>8.2.3  BP算法的实现</vt:lpstr>
      <vt:lpstr>8.2.3  BP算法的实现</vt:lpstr>
      <vt:lpstr>8.2.3  BP算法的实现</vt:lpstr>
      <vt:lpstr>激活函数</vt:lpstr>
      <vt:lpstr>PowerPoint 演示文稿</vt:lpstr>
      <vt:lpstr>PowerPoint 演示文稿</vt:lpstr>
      <vt:lpstr>PowerPoint 演示文稿</vt:lpstr>
      <vt:lpstr>PowerPoint 演示文稿</vt:lpstr>
      <vt:lpstr>过拟合问题</vt:lpstr>
      <vt:lpstr>PowerPoint 演示文稿</vt:lpstr>
      <vt:lpstr>PowerPoint 演示文稿</vt:lpstr>
      <vt:lpstr>PowerPoint 演示文稿</vt:lpstr>
      <vt:lpstr>PowerPoint 演示文稿</vt:lpstr>
      <vt:lpstr>PowerPoint 演示文稿</vt:lpstr>
      <vt:lpstr>PowerPoint 演示文稿</vt:lpstr>
      <vt:lpstr>8.2.4  BP算法的特点分析</vt:lpstr>
      <vt:lpstr>8.2.4  BP算法的特点分析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第8章  人工神经网络及其应用</vt:lpstr>
      <vt:lpstr>8.4  Hopfield神经网络及其改进</vt:lpstr>
      <vt:lpstr>8.4  Hopfield神经网络及其改进</vt:lpstr>
      <vt:lpstr>反馈神经网络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8.4.1  离散Hopfield 神经网络</vt:lpstr>
      <vt:lpstr>PowerPoint 演示文稿</vt:lpstr>
      <vt:lpstr>PowerPoint 演示文稿</vt:lpstr>
      <vt:lpstr>PowerPoint 演示文稿</vt:lpstr>
      <vt:lpstr>8.4.1  离散Hopfield 神经网络</vt:lpstr>
      <vt:lpstr>PowerPoint 演示文稿</vt:lpstr>
      <vt:lpstr>PowerPoint 演示文稿</vt:lpstr>
      <vt:lpstr>8.4.1  离散Hopfield 神经网络</vt:lpstr>
      <vt:lpstr>8.4.1  离散Hopfield 神经网络</vt:lpstr>
      <vt:lpstr>PowerPoint 演示文稿</vt:lpstr>
      <vt:lpstr>PowerPoint 演示文稿</vt:lpstr>
      <vt:lpstr>PowerPoint 演示文稿</vt:lpstr>
      <vt:lpstr>PowerPoint 演示文稿</vt:lpstr>
      <vt:lpstr>PowerPoint 演示文稿</vt:lpstr>
      <vt:lpstr>PowerPoint 演示文稿</vt:lpstr>
      <vt:lpstr>8.4.1  离散Hopfield 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8.4.1  离散Hopfield 神经网络</vt:lpstr>
      <vt:lpstr>8.4.1  离散Hopfield 神经网络</vt:lpstr>
      <vt:lpstr>8.4  Hopfield神经网络及其改进</vt:lpstr>
      <vt:lpstr>8.4.2 连续型Hopfield神经网络及其VLSI实现</vt:lpstr>
      <vt:lpstr>8.4.2 连续型Hopfield神经网络及其VLSI实现</vt:lpstr>
      <vt:lpstr>8.4.2 连续型Hopfield神经网络及其VLSI实现</vt:lpstr>
      <vt:lpstr>8.4.2 连续型Hopfield神经网络及其VLSI实现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8.5.2  Hopfield神经网络优化方法</vt:lpstr>
      <vt:lpstr>8.5.2  Hopfield神经网络优化方法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8.5.2  Hopfield神经网络优化方法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8.4.3  随机神经网络</vt:lpstr>
      <vt:lpstr>8.4.3  随机神经网络</vt:lpstr>
      <vt:lpstr>8.4.3  随机神经网络</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Nina 高</cp:lastModifiedBy>
  <cp:revision>1506</cp:revision>
  <dcterms:created xsi:type="dcterms:W3CDTF">2020-11-17T14:52:00Z</dcterms:created>
  <dcterms:modified xsi:type="dcterms:W3CDTF">2023-12-05T12:18:46Z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2052-12.1.0.16120</vt:lpwstr>
  </property>
  <property fmtid="{D5CDD505-2E9C-101B-9397-08002B2CF9AE}" pid="4" name="ICV">
    <vt:lpwstr>50B7F91A2AB5474189794BA8E7E653C7_12</vt:lpwstr>
  </property>
</Properties>
</file>